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spTree>
      <p:nvGrpSpPr>
        <p:cNvPr id="1" name="Group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86" name="Shape 8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 algn="ctr">
              <a:buNone/>
              <a:defRPr sz="2400"/>
            </a:lvl2pPr>
            <a:lvl3pPr marL="914400" lvl="2" indent="0" algn="ctr">
              <a:buNone/>
              <a:defRPr sz="2400"/>
            </a:lvl3pPr>
            <a:lvl4pPr marL="1371600" lvl="3" indent="0" algn="ctr">
              <a:buNone/>
              <a:defRPr sz="2000"/>
            </a:lvl4pPr>
            <a:lvl5pPr marL="1828800" lvl="4" indent="0" algn="ctr">
              <a:buNone/>
              <a:defRPr sz="2000"/>
            </a:lvl5pPr>
            <a:lvl6pPr marL="2286000" lvl="5" indent="0" algn="ctr">
              <a:buNone/>
              <a:defRPr sz="2000"/>
            </a:lvl6pPr>
            <a:lvl7pPr marL="2743200" lvl="6" indent="0" algn="ctr">
              <a:buNone/>
              <a:defRPr sz="2000"/>
            </a:lvl7pPr>
            <a:lvl8pPr marL="3200400" lvl="7" indent="0" algn="ctr">
              <a:buNone/>
              <a:defRPr sz="2000"/>
            </a:lvl8pPr>
            <a:lvl9pPr marL="3657600" lvl="8" indent="0" algn="ctr">
              <a:buNone/>
              <a:defRPr sz="2000"/>
            </a:lvl9pPr>
          </a:lstStyle>
          <a:p>
            <a:r>
              <a:t>Образец подзаголовка</a:t>
            </a:r>
          </a:p>
        </p:txBody>
      </p:sp>
      <p:sp>
        <p:nvSpPr>
          <p:cNvPr id="89" name="Shape 8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2D41403-BABF-43D6-8C98-0B448420312B}" type="slidenum">
              <a:t>‹#›</a:t>
            </a:fld>
            <a:endParaRPr/>
          </a:p>
        </p:txBody>
      </p:sp>
      <p:sp>
        <p:nvSpPr>
          <p:cNvPr id="92" name="Shape 92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AD8962C-7857-450B-8A7B-831E7FA911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>
  <p:cSld name="Vertical Title and Text">
    <p:spTree>
      <p:nvGrpSpPr>
        <p:cNvPr id="1" name="Group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71" name="Shape 71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8724900" y="414777"/>
            <a:ext cx="2628900" cy="5757421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838200" y="414777"/>
            <a:ext cx="7734300" cy="5757422"/>
          </a:xfrm>
          <a:prstGeom prst="rect">
            <a:avLst/>
          </a:prstGeom>
        </p:spPr>
        <p:txBody>
          <a:bodyPr vert="eaVert" lIns="45720" tIns="0" rIns="45720" bIns="0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0E4FE1EF-B132-4A0B-B17F-86885E0905C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marL="0" lvl="0" indent="0"/>
          </a:lstStyle>
          <a:p>
            <a:r>
              <a:t>Образец заголовка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6" name="Shape 6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C51B5CB-67B9-4C25-B48E-D500574A29D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Title and Subtitle"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56" name="Shape 56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59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defPPr/>
            <a:lvl1pPr marL="0" lvl="0" indent="0">
              <a:buNone/>
              <a:defRPr sz="2400" cap="all" spc="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lvl="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lvl="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lvl="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lvl="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lvl="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lvl="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lvl="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lvl="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8215913-1CAD-4700-B985-BB620A66CFA9}" type="slidenum">
              <a:t>‹#›</a:t>
            </a:fld>
            <a:endParaRPr/>
          </a:p>
        </p:txBody>
      </p:sp>
      <p:sp>
        <p:nvSpPr>
          <p:cNvPr id="62" name="Shape 62"/>
          <p:cNvSpPr/>
          <p:nvPr/>
        </p:nv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59F3A1B0-8187-4ECB-93FD-987D6013772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1097279" y="1845734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5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ADEB43A3-AE0A-4368-BB69-626DA6FFFDA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Group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5" name="Shape 3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36" name="Shape 36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37" name="Shape 37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6C0C007-5A22-4EDF-9F86-2E895107E8E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8" name="Shape 18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9" name="Shape 19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</p:spPr>
        <p:txBody>
          <a:bodyPr lIns="91440" rIns="91440" anchor="ctr">
            <a:normAutofit/>
          </a:bodyPr>
          <a:lstStyle>
            <a:defPPr/>
            <a:lvl1pPr marL="0" lv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lvl="1" indent="0">
              <a:buNone/>
              <a:defRPr sz="2000" b="1"/>
            </a:lvl2pPr>
            <a:lvl3pPr marL="914400" lvl="2" indent="0">
              <a:buNone/>
              <a:defRPr sz="1800" b="1"/>
            </a:lvl3pPr>
            <a:lvl4pPr marL="1371600" lvl="3" indent="0">
              <a:buNone/>
              <a:defRPr sz="1600" b="1"/>
            </a:lvl4pPr>
            <a:lvl5pPr marL="1828800" lvl="4" indent="0">
              <a:buNone/>
              <a:defRPr sz="1600" b="1"/>
            </a:lvl5pPr>
            <a:lvl6pPr marL="2286000" lvl="5" indent="0">
              <a:buNone/>
              <a:defRPr sz="1600" b="1"/>
            </a:lvl6pPr>
            <a:lvl7pPr marL="2743200" lvl="6" indent="0">
              <a:buNone/>
              <a:defRPr sz="1600" b="1"/>
            </a:lvl7pPr>
            <a:lvl8pPr marL="3200400" lvl="7" indent="0">
              <a:buNone/>
              <a:defRPr sz="1600" b="1"/>
            </a:lvl8pPr>
            <a:lvl9pPr marL="3657600" lvl="8" indent="0">
              <a:buNone/>
              <a:defRPr sz="16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20" name="Shape 20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140D09A3-2201-407B-A1AA-E9C62240B49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Title, Text and Object">
    <p:spTree>
      <p:nvGrpSpPr>
        <p:cNvPr id="1" name="Group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26" name="Shape 26"/>
          <p:cNvSpPr/>
          <p:nvPr/>
        </p:nvSpPr>
        <p:spPr>
          <a:xfrm>
            <a:off x="4040070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</p:spPr>
        <p:txBody>
          <a:bodyPr anchor="b">
            <a:norm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29" name="Shape 29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defPPr/>
            <a:lvl1pPr marL="0" lvl="0" indent="0"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</p:spPr>
        <p:txBody>
          <a:bodyPr/>
          <a:lstStyle>
            <a:defPPr/>
            <a:lvl1pPr lvl="0" algn="l"/>
          </a:lstStyle>
          <a:p>
            <a:r>
              <a:t>27.03.2023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</p:spPr>
        <p:txBody>
          <a:bodyPr/>
          <a:lstStyle>
            <a:defPPr/>
            <a:lvl1pPr lvl="0" algn="l"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>
              <a:defRPr>
                <a:solidFill>
                  <a:schemeClr val="tx2"/>
                </a:solidFill>
              </a:defRPr>
            </a:lvl1pPr>
          </a:lstStyle>
          <a:p>
            <a:fld id="{627A47A6-3E7D-4E4F-BF30-5A8306666DB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>
  <p:cSld name="Title and Picture">
    <p:spTree>
      <p:nvGrpSpPr>
        <p:cNvPr id="1" name="Group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47" name="Shape 47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  <a:prstGeom prst="rect">
            <a:avLst/>
          </a:prstGeom>
        </p:spPr>
        <p:txBody>
          <a:bodyPr lIns="91440" tIns="0" rIns="91440" bIns="0" anchor="b">
            <a:noAutofit/>
          </a:bodyPr>
          <a:lstStyle>
            <a:defPPr/>
            <a:lvl1pPr lvl="0">
              <a:defRPr sz="3600" b="0">
                <a:solidFill>
                  <a:srgbClr val="FFFFFF"/>
                </a:solidFill>
              </a:defRPr>
            </a:lvl1pPr>
          </a:lstStyle>
          <a:p>
            <a:r>
              <a:t>Образец заголовка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5" y="0"/>
            <a:ext cx="12191985" cy="4915076"/>
          </a:xfrm>
          <a:prstGeom prst="rect">
            <a:avLst/>
          </a:prstGeom>
          <a:blipFill>
            <a:blip r:embed="rId2"/>
            <a:stretch/>
          </a:blipFill>
        </p:spPr>
        <p:txBody>
          <a:bodyPr lIns="457200" tIns="457200" anchor="t"/>
          <a:lstStyle>
            <a:defPPr/>
            <a:lvl1pPr marL="0" lvl="0" indent="0">
              <a:buNone/>
              <a:defRPr sz="3200">
                <a:solidFill>
                  <a:schemeClr val="bg1"/>
                </a:solidFill>
              </a:defRPr>
            </a:lvl1pPr>
            <a:lvl2pPr marL="457200" lvl="1" indent="0">
              <a:buNone/>
              <a:defRPr sz="2800"/>
            </a:lvl2pPr>
            <a:lvl3pPr marL="914400" lvl="2" indent="0">
              <a:buNone/>
              <a:defRPr sz="2400"/>
            </a:lvl3pPr>
            <a:lvl4pPr marL="1371600" lvl="3" indent="0">
              <a:buNone/>
              <a:defRPr sz="2000"/>
            </a:lvl4pPr>
            <a:lvl5pPr marL="1828800" lvl="4" indent="0">
              <a:buNone/>
              <a:defRPr sz="2000"/>
            </a:lvl5pPr>
            <a:lvl6pPr marL="2286000" lvl="5" indent="0">
              <a:buNone/>
              <a:defRPr sz="2000"/>
            </a:lvl6pPr>
            <a:lvl7pPr marL="2743200" lvl="6" indent="0">
              <a:buNone/>
              <a:defRPr sz="2000"/>
            </a:lvl7pPr>
            <a:lvl8pPr marL="3200400" lvl="7" indent="0">
              <a:buNone/>
              <a:defRPr sz="2000"/>
            </a:lvl8pPr>
            <a:lvl9pPr marL="3657600" lvl="8" indent="0">
              <a:buNone/>
              <a:defRPr sz="2000"/>
            </a:lvl9pPr>
          </a:lstStyle>
          <a:p>
            <a:r>
              <a:t>Вставка рисунка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1097280" y="5907023"/>
            <a:ext cx="10113264" cy="594359"/>
          </a:xfrm>
          <a:prstGeom prst="rect">
            <a:avLst/>
          </a:prstGeom>
        </p:spPr>
        <p:txBody>
          <a:bodyPr lIns="91440" tIns="0" rIns="91440" bIns="0">
            <a:normAutofit/>
          </a:bodyPr>
          <a:lstStyle>
            <a:defPPr/>
            <a:lvl1pPr marL="0" lv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lvl="1" indent="0">
              <a:buNone/>
              <a:defRPr sz="1200"/>
            </a:lvl2pPr>
            <a:lvl3pPr marL="914400" lvl="2" indent="0">
              <a:buNone/>
              <a:defRPr sz="1000"/>
            </a:lvl3pPr>
            <a:lvl4pPr marL="1371600" lvl="3" indent="0">
              <a:buNone/>
              <a:defRPr sz="900"/>
            </a:lvl4pPr>
            <a:lvl5pPr marL="1828800" lvl="4" indent="0">
              <a:buNone/>
              <a:defRPr sz="900"/>
            </a:lvl5pPr>
            <a:lvl6pPr marL="2286000" lvl="5" indent="0">
              <a:buNone/>
              <a:defRPr sz="900"/>
            </a:lvl6pPr>
            <a:lvl7pPr marL="2743200" lvl="6" indent="0">
              <a:buNone/>
              <a:defRPr sz="900"/>
            </a:lvl7pPr>
            <a:lvl8pPr marL="3200400" lvl="7" indent="0">
              <a:buNone/>
              <a:defRPr sz="900"/>
            </a:lvl8pPr>
            <a:lvl9pPr marL="3657600" lvl="8" indent="0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27.03.2023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C5DFBEE2-7AAE-4905-9434-936C7B64CE0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sp>
      <p:sp>
        <p:nvSpPr>
          <p:cNvPr id="3" name="Shape 3"/>
          <p:cNvSpPr/>
          <p:nvPr/>
        </p:nvSpPr>
        <p:spPr>
          <a:xfrm>
            <a:off x="0" y="6334316"/>
            <a:ext cx="12192001" cy="65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anchor="b">
            <a:normAutofit/>
          </a:bodyPr>
          <a:lstStyle/>
          <a:p>
            <a:r>
              <a:t>Образец заголовка</a:t>
            </a:r>
          </a:p>
        </p:txBody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59"/>
          </a:xfrm>
          <a:prstGeom prst="rect">
            <a:avLst/>
          </a:prstGeom>
        </p:spPr>
        <p:txBody>
          <a:bodyPr vert="horz" lIns="0" tIns="45720" rIns="0" bIns="45720">
            <a:normAutofit/>
          </a:bodyPr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Shape 6"/>
          <p:cNvSpPr txBox="1">
            <a:spLocks noGrp="1"/>
          </p:cNvSpPr>
          <p:nvPr>
            <p:ph type="dt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9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27.03.2023</a:t>
            </a:r>
          </a:p>
        </p:txBody>
      </p:sp>
      <p:sp>
        <p:nvSpPr>
          <p:cNvPr id="7" name="Shape 7"/>
          <p:cNvSpPr txBox="1">
            <a:spLocks noGrp="1"/>
          </p:cNvSpPr>
          <p:nvPr>
            <p:ph type="ft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9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105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90E216-E271-42DC-80D4-DC03E84819A8}" type="slidenum">
              <a:t>‹#›</a:t>
            </a:fld>
            <a:endParaRPr/>
          </a:p>
        </p:txBody>
      </p:sp>
      <p:sp>
        <p:nvSpPr>
          <p:cNvPr id="9" name="Shape 9"/>
          <p:cNvSpPr/>
          <p:nvPr/>
        </p:nv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0">
            <a:scrgbClr r="0" g="0" b="0"/>
          </a:lnRef>
          <a:fillRef idx="0">
            <a:schemeClr val="accent1"/>
          </a:fillRef>
          <a:effectRef idx="0">
            <a:scrgbClr r="0" g="0" b="0"/>
          </a:effectRef>
          <a:fontRef idx="none"/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defPPr/>
      <a:lvl1pPr lvl="0" algn="l">
        <a:lnSpc>
          <a:spcPct val="85000"/>
        </a:lnSpc>
        <a:buNone/>
        <a:defRPr sz="48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defPPr/>
      <a:lvl1pPr marL="91440" lvl="0" indent="-91440" algn="l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/>
        <a:buChar char=" 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lvl="1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lvl="2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lvl="3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lvl="4" indent="-18288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lvl="5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lvl="6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lvl="7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999" lvl="8" indent="-228600" algn="l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/>
        <a:buChar char="◦"/>
        <a:defRPr sz="1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1800">
          <a:latin typeface="+mn-lt"/>
          <a:ea typeface="+mn-ea"/>
          <a:cs typeface="+mn-cs"/>
        </a:defRPr>
      </a:lvl1pPr>
      <a:lvl2pPr marL="457200" lvl="1" indent="0" algn="l">
        <a:defRPr sz="1800">
          <a:latin typeface="+mn-lt"/>
          <a:ea typeface="+mn-ea"/>
          <a:cs typeface="+mn-cs"/>
        </a:defRPr>
      </a:lvl2pPr>
      <a:lvl3pPr marL="914400" lvl="2" indent="0" algn="l">
        <a:defRPr sz="1800">
          <a:latin typeface="+mn-lt"/>
          <a:ea typeface="+mn-ea"/>
          <a:cs typeface="+mn-cs"/>
        </a:defRPr>
      </a:lvl3pPr>
      <a:lvl4pPr marL="1371600" lvl="3" indent="0" algn="l">
        <a:defRPr sz="1800">
          <a:latin typeface="+mn-lt"/>
          <a:ea typeface="+mn-ea"/>
          <a:cs typeface="+mn-cs"/>
        </a:defRPr>
      </a:lvl4pPr>
      <a:lvl5pPr marL="1828800" lvl="4" indent="0" algn="l">
        <a:defRPr sz="1800">
          <a:latin typeface="+mn-lt"/>
          <a:ea typeface="+mn-ea"/>
          <a:cs typeface="+mn-cs"/>
        </a:defRPr>
      </a:lvl5pPr>
      <a:lvl6pPr marL="2286000" lvl="5" indent="0" algn="l">
        <a:defRPr sz="1800">
          <a:latin typeface="+mn-lt"/>
          <a:ea typeface="+mn-ea"/>
          <a:cs typeface="+mn-cs"/>
        </a:defRPr>
      </a:lvl6pPr>
      <a:lvl7pPr marL="2743200" lvl="6" indent="0" algn="l">
        <a:defRPr sz="1800">
          <a:latin typeface="+mn-lt"/>
          <a:ea typeface="+mn-ea"/>
          <a:cs typeface="+mn-cs"/>
        </a:defRPr>
      </a:lvl7pPr>
      <a:lvl8pPr marL="3200400" lvl="7" indent="0" algn="l">
        <a:defRPr sz="1800">
          <a:latin typeface="+mn-lt"/>
          <a:ea typeface="+mn-ea"/>
          <a:cs typeface="+mn-cs"/>
        </a:defRPr>
      </a:lvl8pPr>
      <a:lvl9pPr marL="3657600" lvl="8" indent="0" algn="l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p.genproc.gov.ru/web/proc_22/internrt-receptio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g"/><Relationship Id="rId4" Type="http://schemas.openxmlformats.org/officeDocument/2006/relationships/hyperlink" Target="mailto:upred-ak@mail.r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Group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Picture 95"/>
          <p:cNvPicPr/>
          <p:nvPr/>
        </p:nvPicPr>
        <p:blipFill>
          <a:blip r:embed="rId2"/>
          <a:stretch/>
        </p:blipFill>
        <p:spPr>
          <a:xfrm>
            <a:off x="9782178" y="186622"/>
            <a:ext cx="858684" cy="914400"/>
          </a:xfrm>
          <a:prstGeom prst="rect">
            <a:avLst/>
          </a:prstGeom>
        </p:spPr>
      </p:pic>
      <p:sp>
        <p:nvSpPr>
          <p:cNvPr id="96" name="Shape 96"/>
          <p:cNvSpPr txBox="1"/>
          <p:nvPr/>
        </p:nvSpPr>
        <p:spPr>
          <a:xfrm>
            <a:off x="8956751" y="1163264"/>
            <a:ext cx="2768367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40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Прокуратура Алтайского края</a:t>
            </a:r>
            <a:endParaRPr sz="24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8349472" y="1859136"/>
            <a:ext cx="3640822" cy="646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800" b="1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Информационный</a:t>
            </a:r>
            <a:r>
              <a:rPr sz="1800" b="1" dirty="0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800" b="1" dirty="0" err="1">
                <a:solidFill>
                  <a:srgbClr val="1A4A5D"/>
                </a:solidFill>
                <a:latin typeface="Times New Roman"/>
                <a:ea typeface="Times New Roman"/>
                <a:cs typeface="Times New Roman"/>
              </a:rPr>
              <a:t>буклет</a:t>
            </a:r>
            <a:endParaRPr sz="1800" dirty="0">
              <a:solidFill>
                <a:srgbClr val="1A4A5D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8" name="Shape 98"/>
          <p:cNvSpPr txBox="1"/>
          <p:nvPr/>
        </p:nvSpPr>
        <p:spPr>
          <a:xfrm>
            <a:off x="8285592" y="2432120"/>
            <a:ext cx="3851856" cy="1198806"/>
          </a:xfrm>
          <a:prstGeom prst="rect">
            <a:avLst/>
          </a:prstGeom>
          <a:noFill/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Налоговые</a:t>
            </a:r>
            <a:r>
              <a:rPr sz="2000" b="1" u="none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льготы</a:t>
            </a:r>
            <a:r>
              <a:rPr sz="2000" b="1" u="none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которыми</a:t>
            </a:r>
            <a:r>
              <a:rPr sz="2000" b="1" u="none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могут</a:t>
            </a:r>
            <a:r>
              <a:rPr sz="2000" b="1" u="none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воспользоваться</a:t>
            </a:r>
            <a:r>
              <a:rPr sz="2000" b="1" u="none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резиденты</a:t>
            </a:r>
            <a:r>
              <a:rPr sz="2000" b="1" u="none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2000" b="1" u="none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технопарков</a:t>
            </a:r>
            <a:r>
              <a:rPr sz="2000" b="0" u="none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</a:p>
        </p:txBody>
      </p:sp>
      <p:sp>
        <p:nvSpPr>
          <p:cNvPr id="99" name="Shape 99"/>
          <p:cNvSpPr/>
          <p:nvPr/>
        </p:nvSpPr>
        <p:spPr>
          <a:xfrm>
            <a:off x="9771671" y="6411389"/>
            <a:ext cx="991403" cy="425127"/>
          </a:xfrm>
          <a:prstGeom prst="rect">
            <a:avLst/>
          </a:prstGeom>
        </p:spPr>
        <p:txBody>
          <a:bodyPr wrap="square" lIns="91440" tIns="45720" rIns="91440" bIns="45720">
            <a:noAutofit/>
          </a:bodyPr>
          <a:lstStyle/>
          <a:p>
            <a:pPr marL="0" indent="0" algn="ctr"/>
            <a:r>
              <a:rPr sz="105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г. Барнаул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/>
            <a:r>
              <a:rPr sz="105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2026</a:t>
            </a:r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80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4353886" y="92668"/>
            <a:ext cx="3189947" cy="5003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ctr"/>
            <a:r>
              <a:rPr sz="1400" i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нарушении Ваших прав следует обратиться:</a:t>
            </a:r>
            <a:endParaRPr sz="14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4308529" y="643822"/>
            <a:ext cx="3395576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Прокуратура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Алтайского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края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b="1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Почтовый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адрес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656068, г.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Барнаул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ул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Партизанская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д. 97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8 (3852) 222-017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дежурного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прокурора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+7 903 947 61 57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Интернет-приемная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прокуратуры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3"/>
              </a:rPr>
              <a:t>www.epp.genproc.gov.ru/web/proc_22/internrt-reception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Уполномоченный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защите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прав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предпринимателей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Алтайском</a:t>
            </a:r>
            <a:r>
              <a:rPr sz="12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b="1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крае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Почтовый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адрес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656068, г.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Барнаул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а/я 3994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Телефон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8 (3852) 55-65-10, +7 963 509 65 10</a:t>
            </a: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E-mail: </a:t>
            </a:r>
            <a:r>
              <a:rPr sz="1200" u="sng" dirty="0">
                <a:solidFill>
                  <a:srgbClr val="0000FF"/>
                </a:solidFill>
                <a:latin typeface="Times New Roman"/>
                <a:ea typeface="Times New Roman"/>
                <a:cs typeface="Times New Roman"/>
                <a:hlinkClick r:id="rId4"/>
              </a:rPr>
              <a:t>upred-ak@mail.ru</a:t>
            </a:r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endParaRPr sz="1200" dirty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l"/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Официальный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200" dirty="0" err="1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сайт</a:t>
            </a:r>
            <a:r>
              <a:rPr sz="12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: ombudsmanbiz22.ru</a:t>
            </a:r>
          </a:p>
        </p:txBody>
      </p:sp>
      <p:sp>
        <p:nvSpPr>
          <p:cNvPr id="104" name="Shape 104"/>
          <p:cNvSpPr/>
          <p:nvPr/>
        </p:nvSpPr>
        <p:spPr>
          <a:xfrm>
            <a:off x="95453" y="540296"/>
            <a:ext cx="3540342" cy="5007744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sz="1400" b="1" i="0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Технопарк </a:t>
            </a:r>
            <a:r>
              <a:rPr sz="1400" b="0" i="0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- это специально созданная площадка, на которой резиденты (предприниматели и организации, включая научные) на льготных условиях арендуют офисы, лаборатории, мастерские, оборудование в целях разработки, внедрения и коммерциализации новых технологий и инновационных проектов. Технопарки входят в систему инфраструктуры поддержки субъектов малого и среднего предпринимательства.</a:t>
            </a:r>
          </a:p>
          <a:p>
            <a:pPr marL="0" indent="0" algn="just">
              <a:lnSpc>
                <a:spcPct val="100000"/>
              </a:lnSpc>
              <a:buNone/>
            </a:pPr>
            <a:endParaRPr sz="1400" b="0" i="0" strike="noStrike" spc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sz="1400" b="0" i="0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 состоянию на 01.05.2026 на территории края созданы и функционируют </a:t>
            </a:r>
            <a:r>
              <a:rPr sz="1400" b="1" i="0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3 технопарка:</a:t>
            </a:r>
            <a:r>
              <a:rPr sz="1400" b="0" i="0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«Юг Алтая» (г.Рубцовск), «Алтайбиотех» (г.Бийск), «Компонент» (г.Барнаул), на площадях которых деятельность ведут 1</a:t>
            </a:r>
            <a:r>
              <a:rPr sz="1400" b="1" i="0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6 резидентов</a:t>
            </a:r>
          </a:p>
          <a:p>
            <a:pPr marL="0" indent="0" algn="just">
              <a:buNone/>
            </a:pPr>
            <a:endParaRPr sz="1100">
              <a:latin typeface="Times New Roman"/>
              <a:ea typeface="Times New Roman"/>
              <a:cs typeface="Times New Roman"/>
            </a:endParaRPr>
          </a:p>
          <a:p>
            <a:pPr marL="228600" indent="-228600" algn="just">
              <a:buFont typeface="+mn-lt"/>
              <a:buAutoNum type="arabicParenR"/>
            </a:pPr>
            <a:endParaRPr sz="1050">
              <a:latin typeface="Times New Roman"/>
              <a:ea typeface="Times New Roman"/>
              <a:cs typeface="Times New Roman"/>
            </a:endParaRPr>
          </a:p>
          <a:p>
            <a:pPr marL="228600" indent="-228600" algn="l">
              <a:buFont typeface="+mn-lt"/>
              <a:buAutoNum type="arabicParenR"/>
            </a:pPr>
            <a:endParaRPr sz="105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05B218-BFCA-4DEF-8360-79001188E5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982" y="3630926"/>
            <a:ext cx="3640822" cy="24420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BE6"/>
        </a:solidFill>
        <a:effectLst/>
      </p:bgPr>
    </p:bg>
    <p:spTree>
      <p:nvGrpSpPr>
        <p:cNvPr id="1" name="Group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/>
        </p:nvSpPr>
        <p:spPr>
          <a:xfrm>
            <a:off x="8176715" y="850274"/>
            <a:ext cx="3879636" cy="5029318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marL="457200" lvl="0" indent="-228600">
              <a:buFont typeface="Wingdings"/>
              <a:buChar char=""/>
            </a:lvl1pPr>
            <a:lvl2pPr marL="914400" lvl="1" indent="-228600">
              <a:buFont typeface="Wingdings"/>
              <a:buChar char=""/>
            </a:lvl2pPr>
            <a:lvl3pPr marL="1371600" lvl="2" indent="-228600">
              <a:buFont typeface="Wingdings"/>
              <a:buChar char=""/>
            </a:lvl3pPr>
            <a:lvl4pPr marL="1828800" lvl="3" indent="-228600">
              <a:buFont typeface="Wingdings"/>
              <a:buChar char=""/>
            </a:lvl4pPr>
            <a:lvl5pPr marL="2286000" lvl="4" indent="-228600">
              <a:buFont typeface="Wingdings"/>
              <a:buChar char=""/>
            </a:lvl5pPr>
            <a:lvl6pPr marL="2743200" lvl="5" indent="-228600">
              <a:buFont typeface="Wingdings"/>
              <a:buChar char=""/>
            </a:lvl6pPr>
            <a:lvl7pPr marL="3200400" lvl="6" indent="-228600">
              <a:buFont typeface="Wingdings"/>
              <a:buChar char=""/>
            </a:lvl7pPr>
            <a:lvl8pPr marL="3657600" lvl="7" indent="-228600">
              <a:buFont typeface="Wingdings"/>
              <a:buChar char=""/>
            </a:lvl8pPr>
            <a:lvl9pPr marL="4114800" lvl="8" indent="-228600">
              <a:buFont typeface="Wingdings"/>
              <a:buChar char=""/>
            </a:lvl9pPr>
          </a:lstStyle>
          <a:p>
            <a:pPr marL="0" marR="0" lvl="0" indent="36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"/>
            </a:pPr>
            <a:r>
              <a:rPr sz="1100" b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Уменьшение</a:t>
            </a:r>
            <a:r>
              <a:rPr sz="1100" b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налога на имущество</a:t>
            </a:r>
            <a:r>
              <a:rPr sz="1100" b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организаций посредством уменьшения налоговой базы в отношении отдельных объектов недвижимого имущества  на величину кадастровой стоимости 300 квадратных метров площади объекта недвижимого имущества на одного налогоплательщика в отношении одного объекта по выбору налогоплательщика (при одновременном соблюдении ряда условий</a:t>
            </a:r>
            <a:r>
              <a:rPr sz="1100" b="0" i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i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Закон Алтайского края от 27.11.2003 № 58-ЗС </a:t>
            </a:r>
            <a:r>
              <a:rPr sz="1100" b="0" i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«О налоге на имущество организаций на территории Алтайского края»))</a:t>
            </a: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None/>
            </a:pPr>
            <a:endParaRPr sz="1100" b="0" i="1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36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"/>
            </a:pPr>
            <a:r>
              <a:rPr sz="1100" b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0% налоговая ставка</a:t>
            </a:r>
            <a:r>
              <a:rPr sz="1100" b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для налогоплательщиков, применяющих упрощенную и (или) патентную систему налогообложения и осуществляющих определенные виды деятельности, в том числе в производственной сфере </a:t>
            </a:r>
            <a:r>
              <a:rPr sz="1100" b="0" i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(Закон Алтайского края от 03.06.2016 № 48-ЗС «Об установлении налоговой ставки 0 процентов для налогоплательщиков - индивидуальных предпринимателей при применении упрощенной и (или) патентной системы налогообложения на территории Алтайского края»), </a:t>
            </a:r>
            <a:r>
              <a:rPr sz="1100" b="0" i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 01.01.2027</a:t>
            </a:r>
          </a:p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None/>
            </a:pPr>
            <a:endParaRPr sz="1100" b="0" i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lvl="0" indent="360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"/>
            </a:pPr>
            <a:r>
              <a:rPr sz="1100" b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Снижение налоговой ставки</a:t>
            </a:r>
            <a:r>
              <a:rPr sz="1100" b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(3%, 7,5%) по налогу, взимаемому в связи с применением упрощенной системы налогообложения, для  налогоплательщиков, у которых  объектом налогообложения признаются доходы и которые осуществляют определенные виды экономической деятельности </a:t>
            </a:r>
            <a:r>
              <a:rPr sz="1100" b="0" i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(Закон Алтайского края от 30.11.2017 № 89-ЗС «О ставках налога, взимаемого в связи с применением упрощенной системы налогообложения в Алтайском крае»)</a:t>
            </a:r>
          </a:p>
        </p:txBody>
      </p:sp>
      <p:sp>
        <p:nvSpPr>
          <p:cNvPr id="107" name="Shape 107"/>
          <p:cNvSpPr/>
          <p:nvPr/>
        </p:nvSpPr>
        <p:spPr>
          <a:xfrm>
            <a:off x="168499" y="704524"/>
            <a:ext cx="3691618" cy="5574928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lIns="91440" tIns="45720" rIns="91440" bIns="45720">
            <a:noAutofit/>
          </a:bodyPr>
          <a:lstStyle>
            <a:defPPr/>
            <a:lvl1pPr marL="457200" lvl="0" indent="-228600">
              <a:buFont typeface="Calibri"/>
              <a:buChar char="-"/>
            </a:lvl1pPr>
            <a:lvl2pPr marL="914400" lvl="1" indent="-228600">
              <a:buFont typeface="Courier New"/>
              <a:buChar char="o"/>
            </a:lvl2pPr>
            <a:lvl3pPr marL="1371600" lvl="2" indent="-228600">
              <a:buFont typeface="Wingdings"/>
              <a:buChar char=""/>
            </a:lvl3pPr>
            <a:lvl4pPr marL="1828800" lvl="3" indent="-228600">
              <a:buFont typeface="Calibri"/>
              <a:buChar char="-"/>
            </a:lvl4pPr>
            <a:lvl5pPr marL="2286000" lvl="4" indent="-228600">
              <a:buFont typeface="Courier New"/>
              <a:buChar char="o"/>
            </a:lvl5pPr>
            <a:lvl6pPr marL="2743200" lvl="5" indent="-228600">
              <a:buFont typeface="Wingdings"/>
              <a:buChar char=""/>
            </a:lvl6pPr>
            <a:lvl7pPr marL="3200400" lvl="6" indent="-228600">
              <a:buFont typeface="Calibri"/>
              <a:buChar char="-"/>
            </a:lvl7pPr>
            <a:lvl8pPr marL="3657600" lvl="7" indent="-228600">
              <a:buFont typeface="Courier New"/>
              <a:buChar char="o"/>
            </a:lvl8pPr>
            <a:lvl9pPr marL="4114800" lvl="8" indent="-228600">
              <a:buFont typeface="Wingdings"/>
              <a:buChar char=""/>
            </a:lvl9pPr>
          </a:lstStyle>
          <a:p>
            <a:pPr marL="235743" lvl="0" indent="-235743" algn="just">
              <a:lnSpc>
                <a:spcPct val="100000"/>
              </a:lnSpc>
              <a:buFont typeface="Wingdings"/>
              <a:buChar char="v"/>
            </a:pP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Единые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пониженные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тарифы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страховых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взносов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 (ст.427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Налогового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кодекса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РФ):</a:t>
            </a: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342900" algn="ctr">
              <a:lnSpc>
                <a:spcPct val="100000"/>
              </a:lnSpc>
              <a:buFont typeface="Calibri"/>
              <a:buChar char="-"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269875" algn="just">
              <a:lnSpc>
                <a:spcPct val="100000"/>
              </a:lnSpc>
              <a:buFont typeface="Calibri"/>
              <a:buChar char="-"/>
            </a:pP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15%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отношении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выплат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превышающих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величину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полукратного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минимального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размера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оплаты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труда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установлен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плательщиков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—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субъектов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МСП,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основным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видом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один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перечню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утвержденному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распоряжением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Правительства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РФ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27.12.2026 №4125-р.</a:t>
            </a:r>
          </a:p>
          <a:p>
            <a:pPr marL="0" indent="342900" algn="just">
              <a:lnSpc>
                <a:spcPct val="100000"/>
              </a:lnSpc>
              <a:buFont typeface="Calibri"/>
              <a:buChar char="-"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269875" algn="just">
              <a:lnSpc>
                <a:spcPct val="100000"/>
              </a:lnSpc>
              <a:buFont typeface="Calibri"/>
              <a:buChar char="-"/>
            </a:pP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размере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7,6%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выплат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превышающих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величину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полукратного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минимального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размера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оплаты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труда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установлен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плательщиков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—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субъектов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МСП,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основным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видом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которых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является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один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раздела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«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Обрабатывающие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производства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»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перечню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утвержденному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распоряжением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Правительства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РФ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27.12.2026 №4125-р.</a:t>
            </a:r>
          </a:p>
          <a:p>
            <a:pPr marL="0" lvl="0" indent="0" algn="just">
              <a:lnSpc>
                <a:spcPct val="100000"/>
              </a:lnSpc>
              <a:buFont typeface="Calibri"/>
              <a:buNone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235743" indent="-235743" algn="just">
              <a:lnSpc>
                <a:spcPct val="100000"/>
              </a:lnSpc>
              <a:buClr>
                <a:srgbClr val="000000"/>
              </a:buClr>
              <a:buFont typeface="Wingdings"/>
              <a:buChar char="v"/>
            </a:pP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Основные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условия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применения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единого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пониженного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тарифа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0" algn="ctr">
              <a:lnSpc>
                <a:spcPct val="100000"/>
              </a:lnSpc>
              <a:buClr>
                <a:srgbClr val="000000"/>
              </a:buClr>
              <a:buNone/>
            </a:pPr>
            <a:endParaRPr sz="1100" b="1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270000" algn="just">
              <a:lnSpc>
                <a:spcPct val="100000"/>
              </a:lnSpc>
              <a:buFont typeface="Calibri"/>
              <a:buNone/>
            </a:pP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соответствующий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должен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быть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указан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качестве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основного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ЕГРЮЛ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ЕГРИП;</a:t>
            </a:r>
          </a:p>
          <a:p>
            <a:pPr marL="0" indent="270000" algn="just">
              <a:lnSpc>
                <a:spcPct val="100000"/>
              </a:lnSpc>
              <a:buClr>
                <a:srgbClr val="000000"/>
              </a:buClr>
              <a:buFont typeface="Wingdings"/>
              <a:buChar char=""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indent="270000" algn="just">
              <a:lnSpc>
                <a:spcPct val="100000"/>
              </a:lnSpc>
              <a:buFont typeface="Calibri"/>
              <a:buNone/>
            </a:pP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-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доля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дохода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осуществления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основного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вида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экономической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сумме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всех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доходов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отчетном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периоде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должна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составлять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менее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70% (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плательщиков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занятых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сфере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обрабатывающих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производств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данное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условие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должно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соблюдаться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предыдущему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году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).</a:t>
            </a:r>
          </a:p>
          <a:p>
            <a:pPr marL="0" indent="342900" algn="ctr">
              <a:buFont typeface="Calibri"/>
              <a:buChar char="-"/>
            </a:pPr>
            <a:endParaRPr sz="1200" b="1" u="sng" strike="noStrike" spc="0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08" name="Shape 108"/>
          <p:cNvSpPr txBox="1"/>
          <p:nvPr/>
        </p:nvSpPr>
        <p:spPr>
          <a:xfrm>
            <a:off x="4178333" y="851245"/>
            <a:ext cx="3571422" cy="3665892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defPPr/>
            <a:lvl1pPr lvl="0">
              <a:buClr>
                <a:srgbClr val="000000"/>
              </a:buClr>
              <a:buFont typeface="Wingdings"/>
              <a:buChar char=""/>
            </a:lvl1pPr>
          </a:lstStyle>
          <a:p>
            <a:pPr marL="0" lvl="0" indent="36000" algn="just">
              <a:lnSpc>
                <a:spcPct val="100000"/>
              </a:lnSpc>
              <a:buClr>
                <a:srgbClr val="000000"/>
              </a:buClr>
              <a:buFont typeface="Wingdings"/>
              <a:buChar char=""/>
            </a:pP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Право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применение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специальных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режимов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(АУСН, УСН, ПСН, НПД)</a:t>
            </a:r>
          </a:p>
          <a:p>
            <a:pPr marL="0" lvl="0" indent="0" algn="just">
              <a:lnSpc>
                <a:spcPct val="100000"/>
              </a:lnSpc>
              <a:buClr>
                <a:srgbClr val="000000"/>
              </a:buClr>
              <a:buFont typeface="Wingdings"/>
              <a:buNone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36000" algn="just">
              <a:lnSpc>
                <a:spcPct val="100000"/>
              </a:lnSpc>
              <a:buClr>
                <a:srgbClr val="000000"/>
              </a:buClr>
              <a:buFont typeface="Wingdings"/>
              <a:buChar char=""/>
            </a:pP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Налоговые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каникулы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новых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индивидуальных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предпринимателей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производственной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социальной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научной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сферах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применяющих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УСН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или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ПСН (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менее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70%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общего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дохода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данной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деятельности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)– 0%  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течение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двух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налоговых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периодов</a:t>
            </a: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buClr>
                <a:srgbClr val="000000"/>
              </a:buClr>
              <a:buFont typeface="Wingdings"/>
              <a:buNone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36000" algn="just">
              <a:lnSpc>
                <a:spcPct val="100000"/>
              </a:lnSpc>
              <a:buClr>
                <a:srgbClr val="000000"/>
              </a:buClr>
              <a:buFont typeface="Wingdings"/>
              <a:buChar char=""/>
            </a:pP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Освобождение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НДС 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соответствии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условиям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перечисленным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ст.145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Налогового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кодекса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РФ) </a:t>
            </a:r>
            <a:endParaRPr sz="1100" b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buClr>
                <a:srgbClr val="000000"/>
              </a:buClr>
              <a:buFont typeface="Wingdings"/>
              <a:buNone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36000" algn="just">
              <a:lnSpc>
                <a:spcPct val="100000"/>
              </a:lnSpc>
              <a:buClr>
                <a:srgbClr val="000000"/>
              </a:buClr>
              <a:buFont typeface="Wingdings"/>
              <a:buChar char=""/>
            </a:pP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Ускоренное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возмещение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НДС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(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. 176.1 НК РФ,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порядок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продлен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2026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год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) </a:t>
            </a:r>
            <a:endParaRPr sz="1100" b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0" algn="just">
              <a:lnSpc>
                <a:spcPct val="100000"/>
              </a:lnSpc>
              <a:buClr>
                <a:srgbClr val="000000"/>
              </a:buClr>
              <a:buFont typeface="Wingdings"/>
              <a:buNone/>
            </a:pPr>
            <a:endParaRPr sz="1100" b="0" strike="noStrike" spc="0" dirty="0">
              <a:solidFill>
                <a:srgbClr val="253848"/>
              </a:solidFill>
              <a:latin typeface="Times New Roman"/>
              <a:ea typeface="Times New Roman"/>
              <a:cs typeface="Times New Roman"/>
            </a:endParaRPr>
          </a:p>
          <a:p>
            <a:pPr marL="0" lvl="0" indent="36000" algn="just">
              <a:lnSpc>
                <a:spcPct val="100000"/>
              </a:lnSpc>
              <a:buClr>
                <a:srgbClr val="000000"/>
              </a:buClr>
              <a:buFont typeface="Wingdings"/>
              <a:buChar char=""/>
            </a:pP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100" b="1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IT-</a:t>
            </a:r>
            <a:r>
              <a:rPr sz="1100" b="1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компании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- 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прибыль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части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зачисляемого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федеральный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бюджет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– 5%, в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региональный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- 0% (ст.284 НК РФ),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льготы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страховым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взносам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(ст.427 НК РФ),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освобождение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от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уплаты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НДС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для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разработчиков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продуктов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из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реестра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sz="1100" b="0" strike="noStrike" spc="0" dirty="0" err="1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российского</a:t>
            </a:r>
            <a:r>
              <a:rPr sz="1100" b="0" strike="noStrike" spc="0" dirty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 ПО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168499" y="213178"/>
            <a:ext cx="11900358" cy="453571"/>
          </a:xfrm>
          <a:prstGeom prst="rect">
            <a:avLst/>
          </a:prstGeom>
          <a:ln w="3175">
            <a:solidFill>
              <a:schemeClr val="bg2">
                <a:lumMod val="10000"/>
              </a:schemeClr>
            </a:solidFill>
            <a:prstDash val="solid"/>
          </a:ln>
        </p:spPr>
        <p:txBody>
          <a:bodyPr vert="horz" wrap="square" lIns="90000" tIns="46800" rIns="90000" bIns="46800" anchor="t">
            <a:noAutofit/>
          </a:bodyPr>
          <a:lstStyle>
            <a:defPPr/>
            <a:lvl1pPr marL="0" lvl="0" indent="0"/>
            <a:lvl2pPr marL="457200" lvl="1" indent="0"/>
            <a:lvl3pPr marL="914400" lvl="2" indent="0"/>
            <a:lvl4pPr marL="1371600" lvl="3" indent="0"/>
            <a:lvl5pPr marL="1828800" lvl="4" indent="0"/>
            <a:lvl6pPr marL="2286000" lvl="5" indent="0"/>
            <a:lvl7pPr marL="2743200" lvl="6" indent="0"/>
            <a:lvl8pPr marL="3200400" lvl="7" indent="0"/>
            <a:lvl9pPr marL="3657600" lvl="8" indent="0"/>
          </a:lstStyle>
          <a:p>
            <a:pPr marL="0" indent="0" algn="ctr">
              <a:buNone/>
            </a:pPr>
            <a:r>
              <a:rPr sz="1600" b="1" u="none" strike="noStrike" spc="0">
                <a:solidFill>
                  <a:srgbClr val="253848"/>
                </a:solidFill>
                <a:latin typeface="Times New Roman"/>
                <a:ea typeface="Times New Roman"/>
                <a:cs typeface="Times New Roman"/>
              </a:rPr>
              <a:t>Налоговые льготы, которыми могут воспользоваться резиденты технопарков</a:t>
            </a:r>
            <a:endParaRPr sz="1600" u="none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Синий и зеленый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Ретро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Ретро">
      <a:fillStyleLst>
        <a:solidFill>
          <a:schemeClr val="phClr"/>
        </a:solidFill>
        <a:gradFill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</a:gradFill>
        <a:gradFill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</a:gradFill>
      </a:fillStyleLst>
      <a:lnStyleLst>
        <a:ln w="12700">
          <a:solidFill>
            <a:schemeClr val="phClr"/>
          </a:solidFill>
          <a:prstDash val="solid"/>
        </a:ln>
        <a:ln w="15875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2</TotalTime>
  <Words>736</Words>
  <Application>Microsoft Office PowerPoint</Application>
  <DocSecurity>0</DocSecurity>
  <PresentationFormat>Широкоэкранный</PresentationFormat>
  <Paragraphs>63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Calibri</vt:lpstr>
      <vt:lpstr>Calibri Light</vt:lpstr>
      <vt:lpstr>Times New Roman</vt:lpstr>
      <vt:lpstr>Wingdings</vt:lpstr>
      <vt:lpstr>Ретро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Ситников Егор Викторович</cp:lastModifiedBy>
  <cp:revision>2</cp:revision>
  <cp:lastPrinted>2026-05-26T09:58:20Z</cp:lastPrinted>
  <dcterms:created xsi:type="dcterms:W3CDTF">2023-02-26T07:30:06Z</dcterms:created>
  <dcterms:modified xsi:type="dcterms:W3CDTF">2026-06-05T08:49:58Z</dcterms:modified>
</cp:coreProperties>
</file>