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57" r:id="rId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dk1"/>
              </a:solidFill>
              <a:prstDash val="solid"/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/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spTree>
      <p:nvGrpSpPr>
        <p:cNvPr id="1" name="Group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48" name="Shape 4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59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</p:spPr>
        <p:txBody>
          <a:bodyPr lIns="91440" rIns="91440">
            <a:normAutofit/>
          </a:bodyPr>
          <a:lstStyle>
            <a:defPPr/>
            <a:lvl1pPr marL="0" lv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lvl="1" indent="0" algn="ctr">
              <a:buNone/>
              <a:defRPr sz="2400"/>
            </a:lvl2pPr>
            <a:lvl3pPr marL="914400" lvl="2" indent="0" algn="ctr">
              <a:buNone/>
              <a:defRPr sz="2400"/>
            </a:lvl3pPr>
            <a:lvl4pPr marL="1371600" lvl="3" indent="0" algn="ctr">
              <a:buNone/>
              <a:defRPr sz="2000"/>
            </a:lvl4pPr>
            <a:lvl5pPr marL="1828800" lvl="4" indent="0" algn="ctr">
              <a:buNone/>
              <a:defRPr sz="2000"/>
            </a:lvl5pPr>
            <a:lvl6pPr marL="2286000" lvl="5" indent="0" algn="ctr">
              <a:buNone/>
              <a:defRPr sz="2000"/>
            </a:lvl6pPr>
            <a:lvl7pPr marL="2743200" lvl="6" indent="0" algn="ctr">
              <a:buNone/>
              <a:defRPr sz="2000"/>
            </a:lvl7pPr>
            <a:lvl8pPr marL="3200400" lvl="7" indent="0" algn="ctr">
              <a:buNone/>
              <a:defRPr sz="2000"/>
            </a:lvl8pPr>
            <a:lvl9pPr marL="3657600" lvl="8" indent="0" algn="ctr">
              <a:buNone/>
              <a:defRPr sz="2000"/>
            </a:lvl9pPr>
          </a:lstStyle>
          <a:p>
            <a:r>
              <a:t>Образец подзаголовка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7ACDE97E-6748-404B-8588-8B70D9E1F515}" type="slidenum">
              <a:t>‹#›</a:t>
            </a:fld>
            <a:endParaRPr/>
          </a:p>
        </p:txBody>
      </p:sp>
      <p:sp>
        <p:nvSpPr>
          <p:cNvPr id="54" name="Shape 54"/>
          <p:cNvSpPr/>
          <p:nvPr/>
        </p:nv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 lIns="45720" tIns="0" rIns="45720" bIns="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3209FA1F-D9EC-4448-B253-5853F8756C8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>
  <p:cSld name="Vertical Title and Text">
    <p:spTree>
      <p:nvGrpSpPr>
        <p:cNvPr id="1" name="Group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66" name="Shape 6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8724900" y="414777"/>
            <a:ext cx="2628900" cy="5757421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838200" y="414777"/>
            <a:ext cx="7734300" cy="5757422"/>
          </a:xfrm>
          <a:prstGeom prst="rect">
            <a:avLst/>
          </a:prstGeom>
        </p:spPr>
        <p:txBody>
          <a:bodyPr vert="eaVert" lIns="45720" tIns="0" rIns="45720" bIns="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6E2E6AB2-5042-44E1-9B66-80A93E53625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marL="0" lvl="0" indent="0"/>
          </a:lstStyle>
          <a:p>
            <a:r>
              <a:t>Образец заголовка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F3AA33B0-FD22-401C-B7E7-FB8B5861726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Title and Subtitle">
    <p:spTree>
      <p:nvGrpSpPr>
        <p:cNvPr id="1" name="Group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39" name="Shape 39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59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defPPr/>
            <a:lvl1pPr marL="0" lvl="0" indent="0">
              <a:buNone/>
              <a:defRPr sz="24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E294D4F0-E14A-434F-8323-77D0FE45FEF6}" type="slidenum">
              <a:t>‹#›</a:t>
            </a:fld>
            <a:endParaRPr/>
          </a:p>
        </p:txBody>
      </p:sp>
      <p:sp>
        <p:nvSpPr>
          <p:cNvPr id="45" name="Shape 45"/>
          <p:cNvSpPr/>
          <p:nvPr/>
        </p:nv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72E00EBC-217A-4A6B-B0D1-8C224277A90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097279" y="1845734"/>
            <a:ext cx="4937760" cy="402335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5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83EDC150-1499-48E5-BE01-EB1DAB30630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Group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89" name="Shape 89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633D45D5-3CC0-4FD5-AF59-2439DDC16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defPPr/>
            <a:lvl1pPr marL="0" lv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defPPr/>
            <a:lvl1pPr marL="0" lv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4B56E50-8FCB-48C5-8D6E-22F80C03341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Title, Text and Object">
    <p:spTree>
      <p:nvGrpSpPr>
        <p:cNvPr id="1" name="Group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57" name="Shape 57"/>
          <p:cNvSpPr/>
          <p:nvPr/>
        </p:nvSpPr>
        <p:spPr>
          <a:xfrm>
            <a:off x="4040070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3600" b="0">
                <a:solidFill>
                  <a:srgbClr val="FFFFFF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</p:spPr>
        <p:txBody>
          <a:bodyPr lIns="91440" rIns="91440">
            <a:normAutofit/>
          </a:bodyPr>
          <a:lstStyle>
            <a:defPPr/>
            <a:lvl1pPr marL="0" lvl="0" indent="0">
              <a:buNone/>
              <a:defRPr sz="1500">
                <a:solidFill>
                  <a:srgbClr val="FFFFFF"/>
                </a:solidFill>
              </a:defRPr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</p:spPr>
        <p:txBody>
          <a:bodyPr/>
          <a:lstStyle>
            <a:defPPr/>
            <a:lvl1pPr lvl="0" algn="l"/>
          </a:lstStyle>
          <a:p>
            <a:r>
              <a:t>27.03.2023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</p:spPr>
        <p:txBody>
          <a:bodyPr/>
          <a:lstStyle>
            <a:defPPr/>
            <a:lvl1pPr lvl="0" algn="l">
              <a:defRPr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fld id="{06BD62B2-6A0B-43F1-B4E6-4FEFD5DB8C7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Title and Picture">
    <p:spTree>
      <p:nvGrpSpPr>
        <p:cNvPr id="1" name="Group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2" name="Shape 12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</p:spPr>
        <p:txBody>
          <a:bodyPr lIns="91440" tIns="0" rIns="91440" bIns="0" anchor="b">
            <a:noAutofit/>
          </a:bodyPr>
          <a:lstStyle>
            <a:defPPr/>
            <a:lvl1pPr lvl="0">
              <a:defRPr sz="3600" b="0">
                <a:solidFill>
                  <a:srgbClr val="FFFFFF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anchor="t"/>
          <a:lstStyle>
            <a:defPPr/>
            <a:lvl1pPr marL="0" lvl="0" indent="0">
              <a:buNone/>
              <a:defRPr sz="3200">
                <a:solidFill>
                  <a:schemeClr val="bg1"/>
                </a:solidFill>
              </a:defRPr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r>
              <a:t>Вставка рисунка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body" idx="2"/>
          </p:nvPr>
        </p:nvSpPr>
        <p:spPr>
          <a:xfrm>
            <a:off x="1097280" y="5907023"/>
            <a:ext cx="10113264" cy="594359"/>
          </a:xfrm>
          <a:prstGeom prst="rect">
            <a:avLst/>
          </a:prstGeom>
        </p:spPr>
        <p:txBody>
          <a:bodyPr lIns="91440" tIns="0" rIns="91440" bIns="0">
            <a:normAutofit/>
          </a:bodyPr>
          <a:lstStyle>
            <a:defPPr/>
            <a:lvl1pPr marL="0" lv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44E77423-52B7-4720-AAEF-D197C3950B8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3" name="Shape 3"/>
          <p:cNvSpPr/>
          <p:nvPr/>
        </p:nvSpPr>
        <p:spPr>
          <a:xfrm>
            <a:off x="0" y="6334316"/>
            <a:ext cx="12192001" cy="65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59"/>
          </a:xfrm>
          <a:prstGeom prst="rect">
            <a:avLst/>
          </a:prstGeom>
        </p:spPr>
        <p:txBody>
          <a:bodyPr vert="horz" lIns="0" tIns="45720" rIns="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Shape 6"/>
          <p:cNvSpPr txBox="1">
            <a:spLocks noGrp="1"/>
          </p:cNvSpPr>
          <p:nvPr>
            <p:ph type="dt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9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27.03.2023</a:t>
            </a:r>
          </a:p>
        </p:txBody>
      </p:sp>
      <p:sp>
        <p:nvSpPr>
          <p:cNvPr id="7" name="Shape 7"/>
          <p:cNvSpPr txBox="1">
            <a:spLocks noGrp="1"/>
          </p:cNvSpPr>
          <p:nvPr>
            <p:ph type="ft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9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05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E86710-A00E-4BEF-A35B-ADF161EB85DD}" type="slidenum">
              <a:t>‹#›</a:t>
            </a:fld>
            <a:endParaRPr/>
          </a:p>
        </p:txBody>
      </p:sp>
      <p:sp>
        <p:nvSpPr>
          <p:cNvPr id="9" name="Shape 9"/>
          <p:cNvSpPr/>
          <p:nvPr/>
        </p:nv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l">
        <a:lnSpc>
          <a:spcPct val="85000"/>
        </a:lnSpc>
        <a:buNone/>
        <a:defRPr sz="48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defPPr/>
      <a:lvl1pPr marL="91440" lvl="0" indent="-91440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/>
        <a:buChar char=" 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lvl="1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lvl="2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lvl="3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lvl="4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lvl="5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lvl="6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lvl="7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99" lvl="8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latin typeface="+mn-lt"/>
          <a:ea typeface="+mn-ea"/>
          <a:cs typeface="+mn-cs"/>
        </a:defRPr>
      </a:lvl1pPr>
      <a:lvl2pPr marL="457200" lvl="1" indent="0" algn="l">
        <a:defRPr sz="1800">
          <a:latin typeface="+mn-lt"/>
          <a:ea typeface="+mn-ea"/>
          <a:cs typeface="+mn-cs"/>
        </a:defRPr>
      </a:lvl2pPr>
      <a:lvl3pPr marL="914400" lvl="2" indent="0" algn="l">
        <a:defRPr sz="1800">
          <a:latin typeface="+mn-lt"/>
          <a:ea typeface="+mn-ea"/>
          <a:cs typeface="+mn-cs"/>
        </a:defRPr>
      </a:lvl3pPr>
      <a:lvl4pPr marL="1371600" lvl="3" indent="0" algn="l">
        <a:defRPr sz="1800">
          <a:latin typeface="+mn-lt"/>
          <a:ea typeface="+mn-ea"/>
          <a:cs typeface="+mn-cs"/>
        </a:defRPr>
      </a:lvl4pPr>
      <a:lvl5pPr marL="1828800" lvl="4" indent="0" algn="l">
        <a:defRPr sz="1800">
          <a:latin typeface="+mn-lt"/>
          <a:ea typeface="+mn-ea"/>
          <a:cs typeface="+mn-cs"/>
        </a:defRPr>
      </a:lvl5pPr>
      <a:lvl6pPr marL="2286000" lvl="5" indent="0" algn="l">
        <a:defRPr sz="1800">
          <a:latin typeface="+mn-lt"/>
          <a:ea typeface="+mn-ea"/>
          <a:cs typeface="+mn-cs"/>
        </a:defRPr>
      </a:lvl6pPr>
      <a:lvl7pPr marL="2743200" lvl="6" indent="0" algn="l">
        <a:defRPr sz="1800">
          <a:latin typeface="+mn-lt"/>
          <a:ea typeface="+mn-ea"/>
          <a:cs typeface="+mn-cs"/>
        </a:defRPr>
      </a:lvl7pPr>
      <a:lvl8pPr marL="3200400" lvl="7" indent="0" algn="l">
        <a:defRPr sz="1800">
          <a:latin typeface="+mn-lt"/>
          <a:ea typeface="+mn-ea"/>
          <a:cs typeface="+mn-cs"/>
        </a:defRPr>
      </a:lvl8pPr>
      <a:lvl9pPr marL="3657600" lvl="8" indent="0" algn="l">
        <a:defRPr sz="1800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5">
            <a:extLst>
              <a:ext uri="{FF2B5EF4-FFF2-40B4-BE49-F238E27FC236}">
                <a16:creationId xmlns:a16="http://schemas.microsoft.com/office/drawing/2014/main" id="{148ADEA6-F25B-4262-81EB-7F41CA36D94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9684936" y="291743"/>
            <a:ext cx="858684" cy="914400"/>
          </a:xfrm>
          <a:prstGeom prst="rect">
            <a:avLst/>
          </a:prstGeom>
        </p:spPr>
      </p:pic>
      <p:sp>
        <p:nvSpPr>
          <p:cNvPr id="3" name="Shape 96">
            <a:extLst>
              <a:ext uri="{FF2B5EF4-FFF2-40B4-BE49-F238E27FC236}">
                <a16:creationId xmlns:a16="http://schemas.microsoft.com/office/drawing/2014/main" id="{DE7145D9-ACC6-46B4-A685-2914EAD0E1C3}"/>
              </a:ext>
            </a:extLst>
          </p:cNvPr>
          <p:cNvSpPr txBox="1"/>
          <p:nvPr/>
        </p:nvSpPr>
        <p:spPr>
          <a:xfrm>
            <a:off x="8689256" y="1280812"/>
            <a:ext cx="276836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Прокуратура</a:t>
            </a:r>
            <a:r>
              <a:rPr sz="1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endParaRPr sz="24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" name="Shape 97">
            <a:extLst>
              <a:ext uri="{FF2B5EF4-FFF2-40B4-BE49-F238E27FC236}">
                <a16:creationId xmlns:a16="http://schemas.microsoft.com/office/drawing/2014/main" id="{7D70D798-BD09-4B0F-B9FF-B9F86E893865}"/>
              </a:ext>
            </a:extLst>
          </p:cNvPr>
          <p:cNvSpPr txBox="1"/>
          <p:nvPr/>
        </p:nvSpPr>
        <p:spPr>
          <a:xfrm>
            <a:off x="8279444" y="1654762"/>
            <a:ext cx="3640822" cy="3543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dirty="0" err="1">
                <a:solidFill>
                  <a:srgbClr val="1A4A5D"/>
                </a:solidFill>
                <a:latin typeface="Times New Roman"/>
                <a:ea typeface="Times New Roman"/>
                <a:cs typeface="Times New Roman"/>
              </a:rPr>
              <a:t>Информационный</a:t>
            </a:r>
            <a:r>
              <a:rPr sz="1800" b="1" dirty="0">
                <a:solidFill>
                  <a:srgbClr val="1A4A5D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1" dirty="0" err="1">
                <a:solidFill>
                  <a:srgbClr val="1A4A5D"/>
                </a:solidFill>
                <a:latin typeface="Times New Roman"/>
                <a:ea typeface="Times New Roman"/>
                <a:cs typeface="Times New Roman"/>
              </a:rPr>
              <a:t>буклет</a:t>
            </a:r>
            <a:endParaRPr sz="1800" dirty="0">
              <a:solidFill>
                <a:srgbClr val="1A4A5D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" name="Shape 98">
            <a:extLst>
              <a:ext uri="{FF2B5EF4-FFF2-40B4-BE49-F238E27FC236}">
                <a16:creationId xmlns:a16="http://schemas.microsoft.com/office/drawing/2014/main" id="{783CA547-F661-4E66-9DBE-DF6E8C34BDC1}"/>
              </a:ext>
            </a:extLst>
          </p:cNvPr>
          <p:cNvSpPr txBox="1"/>
          <p:nvPr/>
        </p:nvSpPr>
        <p:spPr>
          <a:xfrm>
            <a:off x="8188350" y="2137031"/>
            <a:ext cx="3851856" cy="1198806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</a:bodyPr>
          <a:lstStyle/>
          <a:p>
            <a:pPr marL="0" indent="0" algn="ctr"/>
            <a:r>
              <a:rPr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Меры</a:t>
            </a:r>
            <a:r>
              <a:rPr sz="20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государственной</a:t>
            </a:r>
            <a:r>
              <a:rPr sz="20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поддержки</a:t>
            </a:r>
            <a:r>
              <a:rPr sz="20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резидентов</a:t>
            </a:r>
            <a:r>
              <a:rPr sz="20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технопарков</a:t>
            </a:r>
            <a:r>
              <a:rPr sz="20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20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территории</a:t>
            </a:r>
            <a:r>
              <a:rPr sz="20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20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2000" b="0" u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3E1EA7-0CD2-4ECC-B3EC-64685D1A2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350" y="3846693"/>
            <a:ext cx="3850358" cy="2157893"/>
          </a:xfrm>
          <a:prstGeom prst="rect">
            <a:avLst/>
          </a:prstGeom>
        </p:spPr>
      </p:pic>
      <p:sp>
        <p:nvSpPr>
          <p:cNvPr id="7" name="Shape 99">
            <a:extLst>
              <a:ext uri="{FF2B5EF4-FFF2-40B4-BE49-F238E27FC236}">
                <a16:creationId xmlns:a16="http://schemas.microsoft.com/office/drawing/2014/main" id="{82787BA3-CEAA-4359-BC2D-A448C05E2048}"/>
              </a:ext>
            </a:extLst>
          </p:cNvPr>
          <p:cNvSpPr/>
          <p:nvPr/>
        </p:nvSpPr>
        <p:spPr>
          <a:xfrm>
            <a:off x="9684936" y="6432874"/>
            <a:ext cx="991402" cy="425126"/>
          </a:xfrm>
          <a:prstGeom prst="rect">
            <a:avLst/>
          </a:prstGeom>
        </p:spPr>
        <p:txBody>
          <a:bodyPr wrap="square" lIns="91440" tIns="45720" rIns="91440" bIns="45720">
            <a:noAutofit/>
          </a:bodyPr>
          <a:lstStyle/>
          <a:p>
            <a:pPr marL="0" indent="0" algn="ctr"/>
            <a:r>
              <a:rPr sz="105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г. </a:t>
            </a:r>
            <a:r>
              <a:rPr sz="105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Барнаул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r>
              <a:rPr sz="105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2026</a:t>
            </a:r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8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" name="Shape 103">
            <a:extLst>
              <a:ext uri="{FF2B5EF4-FFF2-40B4-BE49-F238E27FC236}">
                <a16:creationId xmlns:a16="http://schemas.microsoft.com/office/drawing/2014/main" id="{E08A8709-FD63-489F-AC80-35C7E0672BDD}"/>
              </a:ext>
            </a:extLst>
          </p:cNvPr>
          <p:cNvSpPr/>
          <p:nvPr/>
        </p:nvSpPr>
        <p:spPr>
          <a:xfrm>
            <a:off x="4126068" y="347882"/>
            <a:ext cx="3939863" cy="5669478"/>
          </a:xfrm>
          <a:prstGeom prst="rect">
            <a:avLst/>
          </a:prstGeom>
          <a:ln w="3175"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lIns="91440" tIns="45720" rIns="91440" bIns="45720">
            <a:no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Субсидия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промышленным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предприятиям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возмещение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части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затрат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приобретение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нового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оборудования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200" b="1" i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Предоставление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финансовой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поддержки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счет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средств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краевого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лизингового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срок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лизинга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7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en-US"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поддержку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проектов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научно-технического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обеспечения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сельского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хозяйства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90%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затрат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реализацию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постановление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Правительства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21.07.2017 № 267 «О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конкурсном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отборе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претендентов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предоставление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из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краевого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бюджета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грантов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форме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субсидии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поддержку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проектов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научно-технического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обеспечения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сельского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хозяйства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»).</a:t>
            </a:r>
            <a:endParaRPr lang="en-US"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Передача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залог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имущества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казны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обеспечения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обязательств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организаций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индивидуальных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предпринимателей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перед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третьими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лицами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осуществлении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инвестиционной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Имущественная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консультационная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поддержка (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Центр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Мой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бизнес</a:t>
            </a:r>
            <a:r>
              <a:rPr sz="12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») 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аренда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различного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рода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конференц-залов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переговорных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комнат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коворкинга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предоставление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консультационных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услуг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налогообложению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бухучету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бизнес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планированию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иных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вопросам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).</a:t>
            </a:r>
          </a:p>
          <a:p>
            <a:pPr marL="0" indent="0" algn="just">
              <a:buNone/>
            </a:pPr>
            <a:endParaRPr sz="1100" dirty="0">
              <a:latin typeface="Times New Roman"/>
              <a:ea typeface="Times New Roman"/>
              <a:cs typeface="Times New Roman"/>
            </a:endParaRPr>
          </a:p>
          <a:p>
            <a:pPr marL="228600" indent="-228600" algn="just">
              <a:buFont typeface="+mn-lt"/>
              <a:buAutoNum type="arabicParenR"/>
            </a:pPr>
            <a:endParaRPr sz="1050" dirty="0">
              <a:latin typeface="Times New Roman"/>
              <a:ea typeface="Times New Roman"/>
              <a:cs typeface="Times New Roman"/>
            </a:endParaRPr>
          </a:p>
          <a:p>
            <a:pPr marL="228600" indent="-228600" algn="l">
              <a:buFont typeface="+mn-lt"/>
              <a:buAutoNum type="arabicParenR"/>
            </a:pPr>
            <a:endParaRPr sz="105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" name="Shape 102">
            <a:extLst>
              <a:ext uri="{FF2B5EF4-FFF2-40B4-BE49-F238E27FC236}">
                <a16:creationId xmlns:a16="http://schemas.microsoft.com/office/drawing/2014/main" id="{8CFD2AA1-B5B4-4D5A-86DF-CB1BB4735E08}"/>
              </a:ext>
            </a:extLst>
          </p:cNvPr>
          <p:cNvSpPr txBox="1"/>
          <p:nvPr/>
        </p:nvSpPr>
        <p:spPr>
          <a:xfrm>
            <a:off x="81933" y="355446"/>
            <a:ext cx="3921716" cy="5661914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lIns="91440" tIns="45720" rIns="91440" bIns="45720">
            <a:noAutofit/>
          </a:bodyPr>
          <a:lstStyle/>
          <a:p>
            <a:pPr marL="0" indent="0" algn="just">
              <a:lnSpc>
                <a:spcPct val="100000"/>
              </a:lnSpc>
            </a:pP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Министерство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промышленности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энергетики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ул.Молодежная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1,</a:t>
            </a:r>
            <a:endParaRPr lang="en-US"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</a:pP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200" spc="-1" dirty="0">
                <a:solidFill>
                  <a:srgbClr val="000000"/>
                </a:solidFill>
                <a:latin typeface="Times New Roman"/>
                <a:cs typeface="Times New Roman"/>
              </a:rPr>
              <a:t>8(385</a:t>
            </a:r>
            <a:r>
              <a:rPr lang="ru-RU" sz="1200" spc="-1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1200" spc="-1" dirty="0">
                <a:solidFill>
                  <a:srgbClr val="000000"/>
                </a:solidFill>
                <a:latin typeface="Times New Roman"/>
                <a:cs typeface="Times New Roman"/>
              </a:rPr>
              <a:t>)20-51-00</a:t>
            </a:r>
          </a:p>
          <a:p>
            <a:pPr marL="0" indent="0" algn="dist">
              <a:lnSpc>
                <a:spcPct val="100000"/>
              </a:lnSpc>
            </a:pPr>
            <a:endParaRPr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</a:pP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Алтайский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краевой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лизинговый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-т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Ленина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59,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8(3852)36-31-15) </a:t>
            </a:r>
          </a:p>
          <a:p>
            <a:pPr marL="0" indent="0" algn="dist">
              <a:lnSpc>
                <a:spcPct val="100000"/>
              </a:lnSpc>
            </a:pPr>
            <a:endParaRPr sz="1200" b="1" i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</a:pPr>
            <a:endParaRPr lang="en-US"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</a:pP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Министерство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сельского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хозяйства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ул.Никитина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90,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8(3852)65-82-01, 65-82-03</a:t>
            </a:r>
          </a:p>
          <a:p>
            <a:pPr marL="0" indent="0" algn="dist">
              <a:lnSpc>
                <a:spcPct val="100000"/>
              </a:lnSpc>
            </a:pPr>
            <a:endParaRPr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dist">
              <a:lnSpc>
                <a:spcPct val="100000"/>
              </a:lnSpc>
            </a:pPr>
            <a:endParaRPr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dist">
              <a:lnSpc>
                <a:spcPct val="100000"/>
              </a:lnSpc>
            </a:pPr>
            <a:endParaRPr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dist">
              <a:lnSpc>
                <a:spcPct val="100000"/>
              </a:lnSpc>
            </a:pPr>
            <a:endParaRPr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dist">
              <a:lnSpc>
                <a:spcPct val="100000"/>
              </a:lnSpc>
            </a:pPr>
            <a:endParaRPr sz="11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</a:pPr>
            <a:endParaRPr lang="en-US"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</a:pP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Министерство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экономического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пр.Комсомольский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118,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endParaRPr lang="en-US"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</a:pP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8(3852)20-65-01)</a:t>
            </a:r>
          </a:p>
          <a:p>
            <a:pPr marL="0" indent="0" algn="dist">
              <a:lnSpc>
                <a:spcPct val="100000"/>
              </a:lnSpc>
            </a:pPr>
            <a:endParaRPr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dist">
              <a:lnSpc>
                <a:spcPct val="100000"/>
              </a:lnSpc>
            </a:pPr>
            <a:endParaRPr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</a:pPr>
            <a:endParaRPr lang="en-US"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</a:pP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Центр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Мой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бизнес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(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некоммерческая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организация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«Алтайский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фонд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развития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малого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среднего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») (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ул.Мало-Тобольская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19,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горячей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линии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8-800-222-22-22  </a:t>
            </a:r>
            <a:endParaRPr lang="en-US" sz="12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</a:pPr>
            <a:r>
              <a:rPr sz="12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сайт</a:t>
            </a:r>
            <a:r>
              <a:rPr sz="12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</a:t>
            </a:r>
            <a:r>
              <a:rPr sz="1200" spc="-1" dirty="0">
                <a:solidFill>
                  <a:srgbClr val="000000"/>
                </a:solidFill>
                <a:latin typeface="Times New Roman"/>
                <a:cs typeface="Times New Roman"/>
              </a:rPr>
              <a:t>altaifun</a:t>
            </a:r>
            <a:r>
              <a:rPr lang="en-US" sz="1200" spc="-1" dirty="0">
                <a:solidFill>
                  <a:srgbClr val="000000"/>
                </a:solidFill>
                <a:latin typeface="Times New Roman"/>
                <a:cs typeface="Times New Roman"/>
              </a:rPr>
              <a:t>d</a:t>
            </a:r>
            <a:r>
              <a:rPr sz="1200" spc="-1" dirty="0">
                <a:solidFill>
                  <a:srgbClr val="000000"/>
                </a:solidFill>
                <a:latin typeface="Times New Roman"/>
                <a:cs typeface="Times New Roman"/>
              </a:rPr>
              <a:t>.ru)</a:t>
            </a:r>
          </a:p>
        </p:txBody>
      </p:sp>
      <p:sp>
        <p:nvSpPr>
          <p:cNvPr id="10" name="Shape 104">
            <a:extLst>
              <a:ext uri="{FF2B5EF4-FFF2-40B4-BE49-F238E27FC236}">
                <a16:creationId xmlns:a16="http://schemas.microsoft.com/office/drawing/2014/main" id="{C342D286-F9EF-4A65-A242-5AE57DC8C94F}"/>
              </a:ext>
            </a:extLst>
          </p:cNvPr>
          <p:cNvSpPr/>
          <p:nvPr/>
        </p:nvSpPr>
        <p:spPr>
          <a:xfrm>
            <a:off x="344086" y="-34984"/>
            <a:ext cx="7721845" cy="32672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sz="1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Меры</a:t>
            </a:r>
            <a:r>
              <a:rPr sz="14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государственной</a:t>
            </a:r>
            <a:r>
              <a:rPr sz="14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поддержки</a:t>
            </a:r>
            <a:r>
              <a:rPr sz="14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резидентов</a:t>
            </a:r>
            <a:r>
              <a:rPr sz="14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технопарков</a:t>
            </a:r>
            <a:r>
              <a:rPr sz="14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4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территории</a:t>
            </a:r>
            <a:r>
              <a:rPr sz="14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4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4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endParaRPr sz="1400" b="0" strike="noStrike" spc="-1" dirty="0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</p:txBody>
      </p:sp>
    </p:spTree>
    <p:extLst>
      <p:ext uri="{BB962C8B-B14F-4D97-AF65-F5344CB8AC3E}">
        <p14:creationId xmlns:p14="http://schemas.microsoft.com/office/powerpoint/2010/main" val="1462086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BE6"/>
        </a:solidFill>
        <a:effectLst/>
      </p:bgPr>
    </p:bg>
    <p:spTree>
      <p:nvGrpSpPr>
        <p:cNvPr id="1" name="Group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/>
        </p:nvSpPr>
        <p:spPr>
          <a:xfrm>
            <a:off x="269500" y="268041"/>
            <a:ext cx="3691618" cy="5984166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lIns="91440" tIns="45720" rIns="91440" bIns="45720">
            <a:noAutofit/>
          </a:bodyPr>
          <a:lstStyle>
            <a:defPPr/>
            <a:lvl1pPr marL="457200" lvl="0" indent="-228600">
              <a:buFont typeface="Calibri"/>
              <a:buChar char="-"/>
            </a:lvl1pPr>
            <a:lvl2pPr marL="914400" lvl="1" indent="-228600">
              <a:buFont typeface="Courier New"/>
              <a:buChar char="o"/>
            </a:lvl2pPr>
            <a:lvl3pPr marL="1371600" lvl="2" indent="-228600">
              <a:buFont typeface="Wingdings"/>
              <a:buChar char=""/>
            </a:lvl3pPr>
            <a:lvl4pPr marL="1828800" lvl="3" indent="-228600">
              <a:buFont typeface="Calibri"/>
              <a:buChar char="-"/>
            </a:lvl4pPr>
            <a:lvl5pPr marL="2286000" lvl="4" indent="-228600">
              <a:buFont typeface="Courier New"/>
              <a:buChar char="o"/>
            </a:lvl5pPr>
            <a:lvl6pPr marL="2743200" lvl="5" indent="-228600">
              <a:buFont typeface="Wingdings"/>
              <a:buChar char=""/>
            </a:lvl6pPr>
            <a:lvl7pPr marL="3200400" lvl="6" indent="-228600">
              <a:buFont typeface="Calibri"/>
              <a:buChar char="-"/>
            </a:lvl7pPr>
            <a:lvl8pPr marL="3657600" lvl="7" indent="-228600">
              <a:buFont typeface="Courier New"/>
              <a:buChar char="o"/>
            </a:lvl8pPr>
            <a:lvl9pPr marL="4114800" lvl="8" indent="-228600">
              <a:buFont typeface="Wingdings"/>
              <a:buChar char=""/>
            </a:lvl9pPr>
          </a:lstStyle>
          <a:p>
            <a:pPr marL="0" indent="0" algn="ctr">
              <a:lnSpc>
                <a:spcPct val="100000"/>
              </a:lnSpc>
              <a:buFont typeface="Calibri"/>
              <a:buNone/>
            </a:pPr>
            <a:r>
              <a:rPr sz="16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Технопарк</a:t>
            </a:r>
            <a:endParaRPr sz="16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ct val="100000"/>
              </a:lnSpc>
              <a:buFont typeface="Calibri"/>
              <a:buNone/>
            </a:pPr>
            <a:endParaRPr sz="1600" b="0" strike="noStrike" spc="-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Font typeface="Calibri"/>
              <a:buNone/>
            </a:pP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это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специально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созданная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площадка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которой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резиденты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предприниматели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организации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включая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научные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льготных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условиях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арендуют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офисы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лаборатории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мастерские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оборудование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целях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разработки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внедрения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коммерциализации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новых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технологий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инновационных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проектов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Технопарки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входят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систему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инфраструктуры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поддержки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субъектов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малого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среднего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предпринимательства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indent="0" algn="just">
              <a:lnSpc>
                <a:spcPct val="100000"/>
              </a:lnSpc>
              <a:buFont typeface="Calibri"/>
              <a:buChar char="-"/>
            </a:pP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состоянию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01.05.2026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территории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созданы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функционируют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 </a:t>
            </a:r>
            <a:r>
              <a:rPr sz="16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технопарка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 «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Юг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Алтая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(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г.Рубцовск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), «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Алтайбиотех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(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г.Бийск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), «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Компонент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 (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г.Барнаул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),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площадях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которых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деятельность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0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ведут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600" b="1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16 </a:t>
            </a:r>
            <a:r>
              <a:rPr sz="1600" b="1" strike="noStrike" spc="-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резидентов</a:t>
            </a:r>
            <a:r>
              <a:rPr sz="1600" b="0" strike="noStrike" spc="-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0" indent="342900" algn="ctr">
              <a:buFont typeface="Calibri"/>
              <a:buChar char="-"/>
            </a:pPr>
            <a:endParaRPr sz="1200" b="1" u="sng" strike="noStrike" spc="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15" name="Shape 115"/>
          <p:cNvSpPr/>
          <p:nvPr/>
        </p:nvSpPr>
        <p:spPr>
          <a:xfrm>
            <a:off x="4182500" y="180000"/>
            <a:ext cx="7876060" cy="326727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sz="1400" b="1" strike="noStrike" spc="-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Меры государственной поддержки резидентов технопарков на территории Алтайского края</a:t>
            </a:r>
            <a:endParaRPr sz="1400" b="0" strike="noStrike" spc="-1">
              <a:solidFill>
                <a:srgbClr val="000000"/>
              </a:solidFill>
              <a:latin typeface="XO Oriel"/>
              <a:ea typeface="XO Oriel"/>
              <a:cs typeface="XO Oriel"/>
            </a:endParaRPr>
          </a:p>
        </p:txBody>
      </p:sp>
      <p:graphicFrame>
        <p:nvGraphicFramePr>
          <p:cNvPr id="116" name="Table 116"/>
          <p:cNvGraphicFramePr/>
          <p:nvPr>
            <p:extLst>
              <p:ext uri="{D42A27DB-BD31-4B8C-83A1-F6EECF244321}">
                <p14:modId xmlns:p14="http://schemas.microsoft.com/office/powerpoint/2010/main" val="713648186"/>
              </p:ext>
            </p:extLst>
          </p:nvPr>
        </p:nvGraphicFramePr>
        <p:xfrm>
          <a:off x="4182500" y="506727"/>
          <a:ext cx="7740000" cy="5745480"/>
        </p:xfrm>
        <a:graphic>
          <a:graphicData uri="http://schemas.openxmlformats.org/drawingml/2006/table">
            <a:tbl>
              <a:tblPr/>
              <a:tblGrid>
                <a:gridCol w="3869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639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11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Мера государственной поддержки</a:t>
                      </a:r>
                      <a:endParaRPr sz="1100" b="0" strike="noStrike" spc="-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>
                        <a:lnSpc>
                          <a:spcPct val="100000"/>
                        </a:lnSpc>
                      </a:pPr>
                      <a:r>
                        <a:rPr sz="11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вопросам реализации права на получение мер поддержки можно обратиться:</a:t>
                      </a:r>
                      <a:endParaRPr sz="1100" b="0" strike="noStrike" spc="-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02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Займы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предоставляемые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некоммерческой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микрокредитной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компанией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«Алтайский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фонд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финансирования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предпринимательства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»,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размере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5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млн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руб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срок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3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лет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льготным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ставкам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Некоммерческая микрокредитная компания «Алтайский фонд финансирования предпринимательства»  (г.Барнаул, ул.Мало-Тобольская, 19, телефон: 8(3852)22-92-66) 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650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Поручительство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регионального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центра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предоставления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гарантий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осуществляющего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деятельность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составе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Некоммерческой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организации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«Алтайский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фонд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развития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малого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среднего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предпринимательства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»,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займам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50%) и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кредитам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70%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суммы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срок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менее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1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размере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более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50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млн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руб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Размер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комиссии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0,5-1%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годовых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Центр «Мой бизнес» (некоммерческая организация «Алтайский фонд развития малого и среднего предпринимательства») (г.Барнаул, ул.Мало-Тобольская, 19, телефон горячей линии: 8-800-222-22-22  сайт: altaifund.ru)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535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Займ Фонда развития Алтайского края</a:t>
                      </a:r>
                      <a:r>
                        <a:rPr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организациям в сфере промышленности, реализующим инвестиционные проекты </a:t>
                      </a:r>
                      <a:r>
                        <a:rPr sz="11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(до 5 лет,  от 10 млн руб, процентная ставка от 1 до 10%). </a:t>
                      </a:r>
                      <a:endParaRPr sz="1100" b="0" strike="noStrike" spc="-1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Фонд развития Алтайского края (г.Барнаул, пр-т Ленина, 61а, каб.206, телефон: 8(3852)37-02-49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756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Гранты</a:t>
                      </a:r>
                      <a:r>
                        <a:rPr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субъектам малого и среднего предпринимательства на реализацию проектов в приоритетных сферах экономики (для городских округов — при осуществлении ремесленнической деятельности и производства товаров для детей в размере </a:t>
                      </a:r>
                      <a:r>
                        <a:rPr sz="11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млн руб.,</a:t>
                      </a:r>
                      <a:r>
                        <a:rPr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грант может составлять </a:t>
                      </a:r>
                      <a:r>
                        <a:rPr sz="1100" b="1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 70% расходов проекта</a:t>
                      </a:r>
                      <a:r>
                        <a:rPr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). 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Управление по развитию предпринимательства и рыночной инфраструктуры Алтайского края (г.Барнаул, ул.Молодежная, 26,5 этаж, телефон: 8(3852)24-13-16);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Центр «Мой бизнес» (г.Барнаул, ул.Мало-Тобольская, 19, телефон горячей линии: 8-800-222-22-22  сайт: altaifund.ru)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7405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Субсидия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компенсацию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субъектам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малого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среднего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предпринимательства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части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затрат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связанных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с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приобретением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нового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оборудования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(в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сумме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более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5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млн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руб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одного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субъекта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договорам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приобретения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в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сумме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превышающей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50 %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произведенных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затрат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НДС),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договорам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лизинга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компенсация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70 %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произведенных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затрат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уплату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первого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взноса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аванса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(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НДС) и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более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50 %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от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фактически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произведенных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затрат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уплату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лизинговых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платежей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без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НДС). 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Управление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развитию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предпринимательства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рыночной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инфраструктуры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Алтайского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края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г.Барнаул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ул.Молодежная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26,5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этаж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телефон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 8(3852)24-13-16);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Министерство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сельского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хозяйства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Алтайского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края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г.Барнаул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ул.Никитина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90, </a:t>
                      </a:r>
                      <a:r>
                        <a:rPr sz="11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телефон</a:t>
                      </a:r>
                      <a:r>
                        <a:rPr sz="11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: 8(3852)65-82-01, 65-82-03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Синий и зеленый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Ретро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Ретро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</a:gradFill>
      </a:fillStyleLst>
      <a:lnStyleLst>
        <a:ln w="12700">
          <a:solidFill>
            <a:schemeClr val="phClr"/>
          </a:solidFill>
          <a:prstDash val="solid"/>
        </a:ln>
        <a:ln w="15875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21</TotalTime>
  <Words>832</Words>
  <Application>Microsoft Office PowerPoint</Application>
  <DocSecurity>0</DocSecurity>
  <PresentationFormat>Широкоэкранный</PresentationFormat>
  <Paragraphs>55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Calibri</vt:lpstr>
      <vt:lpstr>Calibri Light</vt:lpstr>
      <vt:lpstr>Times New Roman</vt:lpstr>
      <vt:lpstr>XO Oriel</vt:lpstr>
      <vt:lpstr>Ретро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Ситников Егор Викторович</cp:lastModifiedBy>
  <cp:revision>5</cp:revision>
  <cp:lastPrinted>2026-05-26T09:54:47Z</cp:lastPrinted>
  <dcterms:created xsi:type="dcterms:W3CDTF">2023-02-26T07:30:06Z</dcterms:created>
  <dcterms:modified xsi:type="dcterms:W3CDTF">2026-06-05T08:54:40Z</dcterms:modified>
</cp:coreProperties>
</file>