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4" name="Shape 3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 algn="ctr">
              <a:buNone/>
              <a:defRPr sz="2400"/>
            </a:lvl2pPr>
            <a:lvl3pPr marL="914400" lvl="2" indent="0" algn="ctr">
              <a:buNone/>
              <a:defRPr sz="2400"/>
            </a:lvl3pPr>
            <a:lvl4pPr marL="1371600" lvl="3" indent="0" algn="ctr">
              <a:buNone/>
              <a:defRPr sz="2000"/>
            </a:lvl4pPr>
            <a:lvl5pPr marL="1828800" lvl="4" indent="0" algn="ctr">
              <a:buNone/>
              <a:defRPr sz="2000"/>
            </a:lvl5pPr>
            <a:lvl6pPr marL="2286000" lvl="5" indent="0" algn="ctr">
              <a:buNone/>
              <a:defRPr sz="2000"/>
            </a:lvl6pPr>
            <a:lvl7pPr marL="2743200" lvl="6" indent="0" algn="ctr">
              <a:buNone/>
              <a:defRPr sz="2000"/>
            </a:lvl7pPr>
            <a:lvl8pPr marL="3200400" lvl="7" indent="0" algn="ctr">
              <a:buNone/>
              <a:defRPr sz="2000"/>
            </a:lvl8pPr>
            <a:lvl9pPr marL="3657600" lvl="8" indent="0" algn="ctr">
              <a:buNone/>
              <a:defRPr sz="2000"/>
            </a:lvl9pPr>
          </a:lstStyle>
          <a:p>
            <a:r>
              <a:t>Образец подзаголовка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1272A55D-8D77-4391-9100-F00902BB2AB0}" type="slidenum">
              <a:t>‹#›</a:t>
            </a:fld>
            <a:endParaRPr/>
          </a:p>
        </p:txBody>
      </p:sp>
      <p:sp>
        <p:nvSpPr>
          <p:cNvPr id="40" name="Shape 40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19A98AA-7F2E-41B6-A6BE-AD69C3BAD3F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Vertical Title and Text">
    <p:spTree>
      <p:nvGrpSpPr>
        <p:cNvPr id="1" name="Group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76" name="Shape 7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8724900" y="414777"/>
            <a:ext cx="2628900" cy="575742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838200" y="414777"/>
            <a:ext cx="7734300" cy="5757422"/>
          </a:xfrm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45D38D6F-EF01-487A-96BF-68175680AFF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marL="0" lvl="0" indent="0"/>
          </a:lstStyle>
          <a:p>
            <a:r>
              <a:t>Образец заголовка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257A996-E725-4EC6-B41C-CDE142E1204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49" name="Shape 4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defPPr/>
            <a:lvl1pPr marL="0" lvl="0" indent="0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0F7D62E8-C5E2-49C2-9EED-EE3B25971C3D}" type="slidenum">
              <a:t>‹#›</a:t>
            </a:fld>
            <a:endParaRPr/>
          </a:p>
        </p:txBody>
      </p:sp>
      <p:sp>
        <p:nvSpPr>
          <p:cNvPr id="55" name="Shape 55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689EEE9D-54A5-4732-B84D-C15B8C48D90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9FC228D-1771-42C8-88B7-E028D858988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Group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84" name="Shape 8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6ED9EEB-7FD6-43A6-AED8-08AB882BFBF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0515AFE6-7935-4C15-BBA2-B7859D484A7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2" name="Shape 12"/>
          <p:cNvSpPr/>
          <p:nvPr/>
        </p:nvSpPr>
        <p:spPr>
          <a:xfrm>
            <a:off x="4040070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defPPr/>
            <a:lvl1pPr lvl="0" algn="l"/>
          </a:lstStyle>
          <a:p>
            <a:r>
              <a:t>27.03.2023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defPPr/>
            <a:lvl1pPr lvl="0" algn="l"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fld id="{22E1068C-5D3B-4815-A212-53F313BE27F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58" name="Shape 5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</p:spPr>
        <p:txBody>
          <a:bodyPr lIns="91440" tIns="0" rIns="91440" bIns="0" anchor="b">
            <a:no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anchor="t"/>
          <a:lstStyle>
            <a:defPPr/>
            <a:lvl1pPr marL="0" lvl="0" indent="0">
              <a:buNone/>
              <a:defRPr sz="3200">
                <a:solidFill>
                  <a:schemeClr val="bg1"/>
                </a:solidFill>
              </a:defRPr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r>
              <a:t>Вставка рисунка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1097280" y="5907023"/>
            <a:ext cx="10113264" cy="594359"/>
          </a:xfrm>
          <a:prstGeom prst="rect">
            <a:avLst/>
          </a:prstGeom>
        </p:spPr>
        <p:txBody>
          <a:bodyPr lIns="91440" tIns="0" rIns="91440" bIns="0">
            <a:normAutofit/>
          </a:bodyPr>
          <a:lstStyle>
            <a:defPPr/>
            <a:lvl1pPr marL="0" lv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4F156748-D6FB-49BB-99F2-687B24C945F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" name="Shape 3"/>
          <p:cNvSpPr/>
          <p:nvPr/>
        </p:nvSpPr>
        <p:spPr>
          <a:xfrm>
            <a:off x="0" y="6334316"/>
            <a:ext cx="12192001" cy="65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59"/>
          </a:xfrm>
          <a:prstGeom prst="rect">
            <a:avLst/>
          </a:prstGeom>
        </p:spPr>
        <p:txBody>
          <a:bodyPr vert="horz" lIns="0" tIns="45720" rIns="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Shape 6"/>
          <p:cNvSpPr txBox="1">
            <a:spLocks noGrp="1"/>
          </p:cNvSpPr>
          <p:nvPr>
            <p:ph type="dt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27.03.2023</a:t>
            </a:r>
          </a:p>
        </p:txBody>
      </p:sp>
      <p:sp>
        <p:nvSpPr>
          <p:cNvPr id="7" name="Shape 7"/>
          <p:cNvSpPr txBox="1">
            <a:spLocks noGrp="1"/>
          </p:cNvSpPr>
          <p:nvPr>
            <p:ph type="ft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9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5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748CC5-4CAC-42B1-B555-FCE364E1BC37}" type="slidenum">
              <a:t>‹#›</a:t>
            </a:fld>
            <a:endParaRPr/>
          </a:p>
        </p:txBody>
      </p:sp>
      <p:sp>
        <p:nvSpPr>
          <p:cNvPr id="9" name="Shape 9"/>
          <p:cNvSpPr/>
          <p:nvPr/>
        </p:nv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85000"/>
        </a:lnSpc>
        <a:buNone/>
        <a:defRPr sz="48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defPPr/>
      <a:lvl1pPr marL="91440" lvl="0" indent="-9144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/>
        <a:buChar char=" 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lvl="1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lvl="2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lvl="3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lvl="4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lvl="5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lvl="6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lvl="7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99" lvl="8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latin typeface="+mn-lt"/>
          <a:ea typeface="+mn-ea"/>
          <a:cs typeface="+mn-cs"/>
        </a:defRPr>
      </a:lvl1pPr>
      <a:lvl2pPr marL="457200" lvl="1" indent="0" algn="l">
        <a:defRPr sz="1800">
          <a:latin typeface="+mn-lt"/>
          <a:ea typeface="+mn-ea"/>
          <a:cs typeface="+mn-cs"/>
        </a:defRPr>
      </a:lvl2pPr>
      <a:lvl3pPr marL="914400" lvl="2" indent="0" algn="l">
        <a:defRPr sz="1800">
          <a:latin typeface="+mn-lt"/>
          <a:ea typeface="+mn-ea"/>
          <a:cs typeface="+mn-cs"/>
        </a:defRPr>
      </a:lvl3pPr>
      <a:lvl4pPr marL="1371600" lvl="3" indent="0" algn="l">
        <a:defRPr sz="1800">
          <a:latin typeface="+mn-lt"/>
          <a:ea typeface="+mn-ea"/>
          <a:cs typeface="+mn-cs"/>
        </a:defRPr>
      </a:lvl4pPr>
      <a:lvl5pPr marL="1828800" lvl="4" indent="0" algn="l">
        <a:defRPr sz="1800">
          <a:latin typeface="+mn-lt"/>
          <a:ea typeface="+mn-ea"/>
          <a:cs typeface="+mn-cs"/>
        </a:defRPr>
      </a:lvl5pPr>
      <a:lvl6pPr marL="2286000" lvl="5" indent="0" algn="l">
        <a:defRPr sz="1800">
          <a:latin typeface="+mn-lt"/>
          <a:ea typeface="+mn-ea"/>
          <a:cs typeface="+mn-cs"/>
        </a:defRPr>
      </a:lvl6pPr>
      <a:lvl7pPr marL="2743200" lvl="6" indent="0" algn="l">
        <a:defRPr sz="1800">
          <a:latin typeface="+mn-lt"/>
          <a:ea typeface="+mn-ea"/>
          <a:cs typeface="+mn-cs"/>
        </a:defRPr>
      </a:lvl7pPr>
      <a:lvl8pPr marL="3200400" lvl="7" indent="0" algn="l">
        <a:defRPr sz="1800">
          <a:latin typeface="+mn-lt"/>
          <a:ea typeface="+mn-ea"/>
          <a:cs typeface="+mn-cs"/>
        </a:defRPr>
      </a:lvl8pPr>
      <a:lvl9pPr marL="3657600" lvl="8" indent="0" algn="l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upred-ak@mail.ru" TargetMode="External"/><Relationship Id="rId4" Type="http://schemas.openxmlformats.org/officeDocument/2006/relationships/hyperlink" Target="http://www.epp.genproc.gov.ru/web/proc_22/internrt-receptio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verki.gov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Group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95"/>
          <p:cNvPicPr/>
          <p:nvPr/>
        </p:nvPicPr>
        <p:blipFill>
          <a:blip r:embed="rId2"/>
          <a:stretch/>
        </p:blipFill>
        <p:spPr>
          <a:xfrm>
            <a:off x="9771671" y="92668"/>
            <a:ext cx="858684" cy="914400"/>
          </a:xfrm>
          <a:prstGeom prst="rect">
            <a:avLst/>
          </a:prstGeom>
        </p:spPr>
      </p:pic>
      <p:sp>
        <p:nvSpPr>
          <p:cNvPr id="96" name="Shape 96"/>
          <p:cNvSpPr txBox="1"/>
          <p:nvPr/>
        </p:nvSpPr>
        <p:spPr>
          <a:xfrm>
            <a:off x="9221927" y="1040686"/>
            <a:ext cx="2768367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Прокуратура Алтайского края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8349472" y="1859136"/>
            <a:ext cx="3640822" cy="646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Информационный буклет</a:t>
            </a:r>
            <a:endParaRPr sz="1800">
              <a:solidFill>
                <a:srgbClr val="1A4A5D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8" name="Shape 98"/>
          <p:cNvSpPr txBox="1"/>
          <p:nvPr/>
        </p:nvSpPr>
        <p:spPr>
          <a:xfrm>
            <a:off x="8285592" y="2432120"/>
            <a:ext cx="3851856" cy="1198806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/>
          <a:p>
            <a:pPr marL="0" indent="0" algn="ctr"/>
            <a:r>
              <a:rPr sz="2000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Контрольная (надзорная) деятельность в соответствии с </a:t>
            </a:r>
            <a:r>
              <a:rPr sz="2000" b="0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Федеральным законом от 31.07.2020 № 248-ФЗ </a:t>
            </a:r>
          </a:p>
        </p:txBody>
      </p:sp>
      <p:sp>
        <p:nvSpPr>
          <p:cNvPr id="99" name="Shape 99"/>
          <p:cNvSpPr/>
          <p:nvPr/>
        </p:nvSpPr>
        <p:spPr>
          <a:xfrm>
            <a:off x="9771671" y="6411389"/>
            <a:ext cx="991403" cy="70788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5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г. Барнаул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r>
              <a:rPr sz="105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2026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01" name="Picture 101"/>
          <p:cNvPicPr/>
          <p:nvPr/>
        </p:nvPicPr>
        <p:blipFill>
          <a:blip r:embed="rId3"/>
          <a:stretch/>
        </p:blipFill>
        <p:spPr>
          <a:xfrm>
            <a:off x="8357082" y="3965045"/>
            <a:ext cx="3659110" cy="2058249"/>
          </a:xfrm>
          <a:prstGeom prst="rect">
            <a:avLst/>
          </a:prstGeom>
        </p:spPr>
      </p:pic>
      <p:sp>
        <p:nvSpPr>
          <p:cNvPr id="102" name="Shape 102"/>
          <p:cNvSpPr txBox="1"/>
          <p:nvPr/>
        </p:nvSpPr>
        <p:spPr>
          <a:xfrm>
            <a:off x="4353886" y="92668"/>
            <a:ext cx="3189947" cy="5003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400" i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нарушении Ваших прав следует обратиться:</a:t>
            </a:r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3" name="Shape 103"/>
          <p:cNvSpPr txBox="1"/>
          <p:nvPr/>
        </p:nvSpPr>
        <p:spPr>
          <a:xfrm>
            <a:off x="4353886" y="666980"/>
            <a:ext cx="3395576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Прокуратура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Почтовый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адрес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656068, г.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Барнаул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ул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Партизанская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д. 97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8 (3852) 222-017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дежурного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прокурора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+7 903 947 61 57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Интернет-приемная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прокуратуры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www.epp.genproc.gov.ru/web/proc_22/internrt-reception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Уполномоченный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защите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предпринимателей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Алтайском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крае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Почтовый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адрес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656068, г.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Барнаул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а/я 3994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8 (3852) 55-65-10, +7 963 509 65 10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E-mail: </a:t>
            </a:r>
            <a:r>
              <a:rPr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upred-ak@mail.ru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Официальный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сайт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ombudsmanbiz22.ru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879532" y="71714"/>
            <a:ext cx="24930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Обратите</a:t>
            </a:r>
            <a:r>
              <a:rPr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внимание</a:t>
            </a:r>
            <a:r>
              <a:rPr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!</a:t>
            </a:r>
          </a:p>
        </p:txBody>
      </p:sp>
      <p:sp>
        <p:nvSpPr>
          <p:cNvPr id="105" name="Shape 105"/>
          <p:cNvSpPr/>
          <p:nvPr/>
        </p:nvSpPr>
        <p:spPr>
          <a:xfrm>
            <a:off x="205924" y="527651"/>
            <a:ext cx="3540342" cy="500774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sz="1100" dirty="0">
                <a:latin typeface="Times New Roman"/>
                <a:ea typeface="Times New Roman"/>
                <a:cs typeface="Times New Roman"/>
              </a:rPr>
              <a:t>1)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Плановые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КНМ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2030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года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проводятся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только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отношении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объектов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контроля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отнесенных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к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категориям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чрезвычайно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высокого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высокого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риска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опасным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производственным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объектам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II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класса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опасности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гидротехническим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сооружениям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II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класса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0" indent="0" algn="just">
              <a:buNone/>
            </a:pPr>
            <a:endParaRPr sz="1100" dirty="0"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None/>
            </a:pPr>
            <a:r>
              <a:rPr sz="1100" dirty="0">
                <a:latin typeface="Times New Roman"/>
                <a:ea typeface="Times New Roman"/>
                <a:cs typeface="Times New Roman"/>
              </a:rPr>
              <a:t>2)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результатам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наблюдения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за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соблюдением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обязательных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требований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выездного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обследования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может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быть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выдано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предписание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это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предусмотрено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законом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виде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контроля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0" indent="0" algn="just">
              <a:buNone/>
            </a:pPr>
            <a:endParaRPr sz="1100" dirty="0"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None/>
            </a:pPr>
            <a:r>
              <a:rPr sz="1100" dirty="0">
                <a:latin typeface="Times New Roman"/>
                <a:ea typeface="Times New Roman"/>
                <a:cs typeface="Times New Roman"/>
              </a:rPr>
              <a:t>3)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Дело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административном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правонарушении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выражающемся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несоблюдении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обязательных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требований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оценка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соблюдения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предметом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государственного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контроля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надзора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),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муниципального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контроля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может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быть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возбуждено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только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после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КНМ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взаимодействии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контролируемым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лицом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часть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3.1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статьи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28.1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КоАП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РФ);</a:t>
            </a:r>
          </a:p>
          <a:p>
            <a:pPr marL="0" indent="0" algn="just">
              <a:buNone/>
            </a:pPr>
            <a:endParaRPr sz="1100" dirty="0"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None/>
            </a:pPr>
            <a:r>
              <a:rPr sz="1100" dirty="0">
                <a:latin typeface="Times New Roman"/>
                <a:ea typeface="Times New Roman"/>
                <a:cs typeface="Times New Roman"/>
              </a:rPr>
              <a:t>4)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Закреплено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право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направления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2030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года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обращений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вопросу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осуществления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консультирования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профилактического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визита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использованием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ФГИС «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Единый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портал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государственных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муниципальных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услуг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функций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)».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Обращение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должно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быть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рассмотрено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течение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10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рабочих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дней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со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дня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его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регистрации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0" indent="0" algn="just">
              <a:buNone/>
            </a:pPr>
            <a:endParaRPr sz="1100" dirty="0"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None/>
            </a:pPr>
            <a:r>
              <a:rPr sz="1100" dirty="0">
                <a:latin typeface="Times New Roman"/>
                <a:ea typeface="Times New Roman"/>
                <a:cs typeface="Times New Roman"/>
              </a:rPr>
              <a:t>5)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результатам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обязательного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профилактического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визита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установлении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нарушений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контролируемому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лицу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выдается</a:t>
            </a:r>
            <a:r>
              <a:rPr sz="11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latin typeface="Times New Roman"/>
                <a:ea typeface="Times New Roman"/>
                <a:cs typeface="Times New Roman"/>
              </a:rPr>
              <a:t>предписание</a:t>
            </a:r>
            <a:r>
              <a:rPr sz="1100" dirty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228600" indent="-228600" algn="just">
              <a:buFont typeface="+mn-lt"/>
              <a:buAutoNum type="arabicParenR"/>
            </a:pPr>
            <a:endParaRPr sz="1050" dirty="0">
              <a:latin typeface="Times New Roman"/>
              <a:ea typeface="Times New Roman"/>
              <a:cs typeface="Times New Roman"/>
            </a:endParaRPr>
          </a:p>
          <a:p>
            <a:pPr marL="228600" indent="-228600" algn="l">
              <a:buFont typeface="+mn-lt"/>
              <a:buAutoNum type="arabicParenR"/>
            </a:pPr>
            <a:endParaRPr sz="1050" dirty="0"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BE6"/>
        </a:solidFill>
        <a:effectLst/>
      </p:bgPr>
    </p:bg>
    <p:spTree>
      <p:nvGrpSpPr>
        <p:cNvPr id="1" name="Group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1065402" y="113951"/>
            <a:ext cx="1350628" cy="427837"/>
          </a:xfrm>
          <a:prstGeom prst="rect">
            <a:avLst/>
          </a:prstGeom>
          <a:solidFill>
            <a:srgbClr val="7FC1DC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 b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Виды контрольных (надзорных) мероприятий (КНМ)</a:t>
            </a:r>
            <a:endParaRPr sz="1800">
              <a:solidFill>
                <a:srgbClr val="262626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8" name="Shape 108"/>
          <p:cNvSpPr/>
          <p:nvPr/>
        </p:nvSpPr>
        <p:spPr>
          <a:xfrm flipH="1">
            <a:off x="1228726" y="555771"/>
            <a:ext cx="257174" cy="108573"/>
          </a:xfrm>
          <a:prstGeom prst="straightConnector1">
            <a:avLst/>
          </a:prstGeom>
          <a:ln w="12700">
            <a:solidFill>
              <a:schemeClr val="accent1"/>
            </a:solidFill>
            <a:prstDash val="solid"/>
            <a:tailEnd type="triangle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9" name="Shape 109"/>
          <p:cNvSpPr/>
          <p:nvPr/>
        </p:nvSpPr>
        <p:spPr>
          <a:xfrm>
            <a:off x="1941178" y="555771"/>
            <a:ext cx="260057" cy="137803"/>
          </a:xfrm>
          <a:prstGeom prst="straightConnector1">
            <a:avLst/>
          </a:prstGeom>
          <a:ln w="12700">
            <a:solidFill>
              <a:schemeClr val="accent1"/>
            </a:solidFill>
            <a:prstDash val="solid"/>
            <a:tailEnd type="triangle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10" name="Shape 110"/>
          <p:cNvSpPr/>
          <p:nvPr/>
        </p:nvSpPr>
        <p:spPr>
          <a:xfrm>
            <a:off x="218051" y="707556"/>
            <a:ext cx="1350628" cy="4278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 b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Во взаимодействии с контролируемым лицом	</a:t>
            </a:r>
            <a:endParaRPr sz="1800">
              <a:solidFill>
                <a:srgbClr val="262626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1975457" y="713581"/>
            <a:ext cx="1350628" cy="427837"/>
          </a:xfrm>
          <a:prstGeom prst="rect">
            <a:avLst/>
          </a:prstGeom>
          <a:solidFill>
            <a:srgbClr val="7FC1DC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 b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Без взаимодействия</a:t>
            </a:r>
            <a:endParaRPr sz="1800">
              <a:solidFill>
                <a:srgbClr val="262626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218051" y="1135394"/>
            <a:ext cx="0" cy="230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13" name="Shape 113"/>
          <p:cNvSpPr/>
          <p:nvPr/>
        </p:nvSpPr>
        <p:spPr>
          <a:xfrm>
            <a:off x="344289" y="1265052"/>
            <a:ext cx="1233941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Контрольная закупка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334710" y="1608910"/>
            <a:ext cx="1233927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Мониторинговая закупка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334710" y="1974300"/>
            <a:ext cx="1233921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Выборочный контроль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334710" y="2311729"/>
            <a:ext cx="1233918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Инспекционный визит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7" name="Shape 117"/>
          <p:cNvSpPr/>
          <p:nvPr/>
        </p:nvSpPr>
        <p:spPr>
          <a:xfrm>
            <a:off x="332527" y="2648382"/>
            <a:ext cx="1245703" cy="23943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Рейдовый осмотр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322911" y="2999585"/>
            <a:ext cx="1245702" cy="22352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Документарная проверка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322911" y="3331692"/>
            <a:ext cx="1245695" cy="2235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Выездная проверка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1975457" y="1250587"/>
            <a:ext cx="1271018" cy="2322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Наблюдение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1975459" y="1608910"/>
            <a:ext cx="1271018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Выездное обследование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218051" y="1367574"/>
            <a:ext cx="116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3" name="Shape 123"/>
          <p:cNvSpPr/>
          <p:nvPr/>
        </p:nvSpPr>
        <p:spPr>
          <a:xfrm>
            <a:off x="218051" y="1716286"/>
            <a:ext cx="116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4" name="Shape 124"/>
          <p:cNvSpPr/>
          <p:nvPr/>
        </p:nvSpPr>
        <p:spPr>
          <a:xfrm flipH="1">
            <a:off x="218051" y="2073867"/>
            <a:ext cx="116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5" name="Shape 125"/>
          <p:cNvSpPr/>
          <p:nvPr/>
        </p:nvSpPr>
        <p:spPr>
          <a:xfrm>
            <a:off x="218051" y="2422579"/>
            <a:ext cx="116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6" name="Shape 126"/>
          <p:cNvSpPr/>
          <p:nvPr/>
        </p:nvSpPr>
        <p:spPr>
          <a:xfrm>
            <a:off x="218051" y="2771291"/>
            <a:ext cx="1048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7" name="Shape 127"/>
          <p:cNvSpPr/>
          <p:nvPr/>
        </p:nvSpPr>
        <p:spPr>
          <a:xfrm>
            <a:off x="218051" y="3111350"/>
            <a:ext cx="104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8" name="Shape 128"/>
          <p:cNvSpPr/>
          <p:nvPr/>
        </p:nvSpPr>
        <p:spPr>
          <a:xfrm>
            <a:off x="218051" y="3443456"/>
            <a:ext cx="10486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9" name="Shape 129"/>
          <p:cNvSpPr/>
          <p:nvPr/>
        </p:nvSpPr>
        <p:spPr>
          <a:xfrm>
            <a:off x="3326086" y="1135393"/>
            <a:ext cx="0" cy="5808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30" name="Shape 130"/>
          <p:cNvSpPr/>
          <p:nvPr/>
        </p:nvSpPr>
        <p:spPr>
          <a:xfrm>
            <a:off x="3246477" y="1366711"/>
            <a:ext cx="79609" cy="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31" name="Shape 131"/>
          <p:cNvSpPr/>
          <p:nvPr/>
        </p:nvSpPr>
        <p:spPr>
          <a:xfrm flipH="1">
            <a:off x="3246477" y="1728629"/>
            <a:ext cx="796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32" name="Shape 132"/>
          <p:cNvSpPr txBox="1"/>
          <p:nvPr/>
        </p:nvSpPr>
        <p:spPr>
          <a:xfrm>
            <a:off x="329008" y="4702490"/>
            <a:ext cx="3494843" cy="2666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Виды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профилактических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мероприятий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(ПМ):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194990" y="4972397"/>
            <a:ext cx="3752431" cy="142082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noAutofit/>
          </a:bodyPr>
          <a:lstStyle/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1)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информирование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;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2)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обобщение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правоприменительной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практики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;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3)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меры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стимулирования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добросовестности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;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4)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объявление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предостережения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;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5)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консультирование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;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6)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самообследование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;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7)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профилактический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визит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just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 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35" name="Picture 135"/>
          <p:cNvPicPr/>
          <p:nvPr/>
        </p:nvPicPr>
        <p:blipFill>
          <a:blip r:embed="rId2"/>
          <a:stretch/>
        </p:blipFill>
        <p:spPr>
          <a:xfrm>
            <a:off x="4263443" y="826994"/>
            <a:ext cx="3627732" cy="2060825"/>
          </a:xfrm>
          <a:prstGeom prst="rect">
            <a:avLst/>
          </a:prstGeom>
          <a:ln w="88900">
            <a:solidFill>
              <a:srgbClr val="FFFFFF"/>
            </a:solidFill>
            <a:prstDash val="solid"/>
          </a:ln>
        </p:spPr>
      </p:pic>
      <p:sp>
        <p:nvSpPr>
          <p:cNvPr id="136" name="Shape 136"/>
          <p:cNvSpPr txBox="1"/>
          <p:nvPr/>
        </p:nvSpPr>
        <p:spPr>
          <a:xfrm>
            <a:off x="4506375" y="0"/>
            <a:ext cx="299084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100" b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ФГИС «Единый реестр контрольных (надзорных) мероприятий» (ЕРКНМ) </a:t>
            </a:r>
            <a:r>
              <a:rPr sz="1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11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https://proverki.gov.ru</a:t>
            </a:r>
            <a:r>
              <a:rPr sz="1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 – система, созданная в целях учета проводимых КНМ и ПМ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7" name="Shape 137"/>
          <p:cNvSpPr txBox="1"/>
          <p:nvPr/>
        </p:nvSpPr>
        <p:spPr>
          <a:xfrm>
            <a:off x="8866450" y="57940"/>
            <a:ext cx="2990840" cy="28931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sz="1400" b="1" i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Виды</a:t>
            </a:r>
            <a:r>
              <a:rPr sz="1400" b="1" i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i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ответственности</a:t>
            </a:r>
            <a:r>
              <a:rPr sz="1400" b="1" i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i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контролеров</a:t>
            </a:r>
            <a:r>
              <a:rPr sz="1400" b="1" i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: </a:t>
            </a:r>
            <a:endParaRPr sz="1800" dirty="0">
              <a:solidFill>
                <a:srgbClr val="262626"/>
              </a:solidFill>
              <a:latin typeface="+mn-lt"/>
              <a:ea typeface="+mn-ea"/>
              <a:cs typeface="+mn-cs"/>
            </a:endParaRPr>
          </a:p>
          <a:p>
            <a:pPr marL="342900" indent="-342900" algn="just">
              <a:buFont typeface="+mn-lt"/>
              <a:buAutoNum type="arabicParenR"/>
            </a:pPr>
            <a:r>
              <a:rPr sz="1100" b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Дисциплинарная</a:t>
            </a:r>
            <a:r>
              <a:rPr sz="1100" b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ответственность</a:t>
            </a:r>
            <a:r>
              <a:rPr sz="1100" b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dirty="0">
              <a:solidFill>
                <a:srgbClr val="262626"/>
              </a:solidFill>
            </a:endParaRPr>
          </a:p>
          <a:p>
            <a:pPr marL="342900" indent="-342900" algn="just">
              <a:buFont typeface="+mn-lt"/>
              <a:buAutoNum type="arabicParenR"/>
            </a:pPr>
            <a:r>
              <a:rPr sz="1100" b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Административная</a:t>
            </a:r>
            <a:r>
              <a:rPr sz="1100" b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ответственность</a:t>
            </a:r>
            <a:r>
              <a:rPr sz="1100" b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dirty="0">
              <a:solidFill>
                <a:srgbClr val="262626"/>
              </a:solidFill>
            </a:endParaRPr>
          </a:p>
          <a:p>
            <a:pPr marL="0" indent="0" algn="just"/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Нарушения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при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организации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проведении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КНМ, а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также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невнесение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несвоевременное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внесение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информации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в ЕРКНМ (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ст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. 19.6.1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КоАП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РФ);</a:t>
            </a:r>
            <a:endParaRPr dirty="0">
              <a:solidFill>
                <a:srgbClr val="262626"/>
              </a:solidFill>
            </a:endParaRPr>
          </a:p>
          <a:p>
            <a:pPr marL="0" indent="0" algn="just"/>
            <a:r>
              <a:rPr sz="1100" b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3) </a:t>
            </a:r>
            <a:r>
              <a:rPr sz="1100" b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Уголовная</a:t>
            </a:r>
            <a:r>
              <a:rPr sz="1100" b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ответственность</a:t>
            </a:r>
            <a:r>
              <a:rPr sz="1100" b="1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dirty="0">
              <a:solidFill>
                <a:srgbClr val="262626"/>
              </a:solidFill>
            </a:endParaRPr>
          </a:p>
          <a:p>
            <a:pPr marL="0" indent="0" algn="just"/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Воспрепятствование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законной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предпринимательской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иной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ст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. 196 УК РФ);</a:t>
            </a:r>
            <a:endParaRPr dirty="0">
              <a:solidFill>
                <a:srgbClr val="262626"/>
              </a:solidFill>
            </a:endParaRPr>
          </a:p>
          <a:p>
            <a:pPr marL="0" indent="0" algn="just"/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Злоупотребление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должностными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полномочиями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ст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. 285 УК РФ);</a:t>
            </a:r>
            <a:endParaRPr dirty="0">
              <a:solidFill>
                <a:srgbClr val="262626"/>
              </a:solidFill>
            </a:endParaRPr>
          </a:p>
          <a:p>
            <a:pPr marL="0" indent="0" algn="just"/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Превышение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должностных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полномочий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dirty="0">
              <a:solidFill>
                <a:srgbClr val="262626"/>
              </a:solidFill>
            </a:endParaRPr>
          </a:p>
          <a:p>
            <a:pPr marL="0" indent="0" algn="just"/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ст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. 286 УК РФ).</a:t>
            </a:r>
            <a:endParaRPr dirty="0">
              <a:solidFill>
                <a:srgbClr val="262626"/>
              </a:solidFill>
            </a:endParaRPr>
          </a:p>
          <a:p>
            <a:pPr marL="0" indent="0" algn="just"/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Получение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взятки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100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ст</a:t>
            </a:r>
            <a:r>
              <a:rPr sz="11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. 290 УК РФ).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8866450" y="3119426"/>
            <a:ext cx="2918066" cy="323165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sz="1200" b="1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Основные</a:t>
            </a:r>
            <a:r>
              <a:rPr sz="1200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грубые</a:t>
            </a:r>
            <a:r>
              <a:rPr sz="1200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нарушения</a:t>
            </a:r>
            <a:r>
              <a:rPr sz="1200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1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влекущие</a:t>
            </a:r>
            <a:r>
              <a:rPr sz="1200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признание</a:t>
            </a:r>
            <a:r>
              <a:rPr sz="1200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результатов</a:t>
            </a:r>
            <a:r>
              <a:rPr sz="1200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КНМ </a:t>
            </a:r>
            <a:r>
              <a:rPr sz="1200" b="1" i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недействительными</a:t>
            </a:r>
            <a:r>
              <a:rPr sz="1200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/>
            <a:endParaRPr sz="1050" b="1" i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Отсутствие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оснований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для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КНМ;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Отсутствие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согласования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КНМ с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органами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прокуратуры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;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Нарушение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требования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об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уведомлении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проведении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КНМ;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Нарушение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периодичности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планового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КНМ;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Проведение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планового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КНМ,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включенного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соответствующий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план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;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Нарушение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сроков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КНМ;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Проведение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КНМ,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невключенного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в ЕРКНМ;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r>
              <a:rPr sz="1050" dirty="0" err="1">
                <a:latin typeface="Times New Roman"/>
                <a:ea typeface="Times New Roman"/>
                <a:cs typeface="Times New Roman"/>
              </a:rPr>
              <a:t>Совершение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непредусмотренных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законом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контрольных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надзорных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) </a:t>
            </a:r>
            <a:r>
              <a:rPr sz="1050" dirty="0" err="1">
                <a:latin typeface="Times New Roman"/>
                <a:ea typeface="Times New Roman"/>
                <a:cs typeface="Times New Roman"/>
              </a:rPr>
              <a:t>действий</a:t>
            </a:r>
            <a:r>
              <a:rPr sz="1050" dirty="0">
                <a:latin typeface="Times New Roman"/>
                <a:ea typeface="Times New Roman"/>
                <a:cs typeface="Times New Roman"/>
              </a:rPr>
              <a:t>.</a:t>
            </a:r>
            <a:endParaRPr sz="12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159843" y="3719590"/>
            <a:ext cx="3691618" cy="1015663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342900" algn="ctr"/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Проведение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профилактических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мероприятий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направленных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снижение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риска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причинения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вреда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ущерба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),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приоритетным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отношению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к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проведению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контрольных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надзорных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2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мероприятий</a:t>
            </a:r>
            <a:r>
              <a:rPr sz="12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!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1943861" y="1981195"/>
            <a:ext cx="1694275" cy="536694"/>
          </a:xfrm>
          <a:prstGeom prst="rect">
            <a:avLst/>
          </a:prstGeom>
          <a:solidFill>
            <a:srgbClr val="7FC1DC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>
            <a:noAutofit/>
          </a:bodyPr>
          <a:lstStyle/>
          <a:p>
            <a:pPr marL="0" indent="0" algn="ctr"/>
            <a:r>
              <a:rPr sz="900" b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</a:rPr>
              <a:t>Специальные режимы государственного контроля (надзора)</a:t>
            </a:r>
            <a:endParaRPr sz="1800">
              <a:solidFill>
                <a:srgbClr val="262626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973035" y="2512785"/>
            <a:ext cx="0" cy="1034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42" name="Shape 142"/>
          <p:cNvSpPr/>
          <p:nvPr/>
        </p:nvSpPr>
        <p:spPr>
          <a:xfrm>
            <a:off x="2129891" y="2616985"/>
            <a:ext cx="1552116" cy="30117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>
            <a:noAutofit/>
          </a:bodyPr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Мониторинг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2129383" y="3013511"/>
            <a:ext cx="1569569" cy="30456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>
            <a:noAutofit/>
          </a:bodyPr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Постоянный государственный контроль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2120312" y="3397043"/>
            <a:ext cx="1578635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9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Постоянный рейд</a:t>
            </a:r>
          </a:p>
        </p:txBody>
      </p:sp>
      <p:sp>
        <p:nvSpPr>
          <p:cNvPr id="145" name="Shape 145"/>
          <p:cNvSpPr/>
          <p:nvPr/>
        </p:nvSpPr>
        <p:spPr>
          <a:xfrm>
            <a:off x="1963964" y="2794000"/>
            <a:ext cx="1451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46" name="Shape 146"/>
          <p:cNvSpPr/>
          <p:nvPr/>
        </p:nvSpPr>
        <p:spPr>
          <a:xfrm>
            <a:off x="1954891" y="3138714"/>
            <a:ext cx="1451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47" name="Shape 147"/>
          <p:cNvSpPr/>
          <p:nvPr/>
        </p:nvSpPr>
        <p:spPr>
          <a:xfrm>
            <a:off x="1963964" y="3537857"/>
            <a:ext cx="1451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48" name="Shape 148"/>
          <p:cNvSpPr txBox="1"/>
          <p:nvPr/>
        </p:nvSpPr>
        <p:spPr>
          <a:xfrm>
            <a:off x="4441405" y="3055602"/>
            <a:ext cx="3308350" cy="7340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100" b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ФГИС «Единый реестр видов контроля» (ЕРВК) </a:t>
            </a:r>
            <a:r>
              <a:rPr sz="1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sz="11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https://ervk.gov.ru</a:t>
            </a:r>
            <a:r>
              <a:rPr sz="11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) – система, содержащая совокупность данных о контроле (надзоре), в том числе о категории риска объектов контроля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50" name="Picture 150"/>
          <p:cNvPicPr/>
          <p:nvPr/>
        </p:nvPicPr>
        <p:blipFill>
          <a:blip r:embed="rId4"/>
          <a:stretch/>
        </p:blipFill>
        <p:spPr>
          <a:xfrm>
            <a:off x="4200071" y="3932947"/>
            <a:ext cx="3844833" cy="20789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и зеленый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Ретро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</a:gradFill>
      </a:fillStyleLst>
      <a:lnStyleLst>
        <a:ln w="12700">
          <a:solidFill>
            <a:schemeClr val="phClr"/>
          </a:solidFill>
          <a:prstDash val="solid"/>
        </a:ln>
        <a:ln w="15875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3</TotalTime>
  <Words>639</Words>
  <Application>Microsoft Office PowerPoint</Application>
  <DocSecurity>0</DocSecurity>
  <PresentationFormat>Широкоэкранный</PresentationFormat>
  <Paragraphs>92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Ситников Егор Викторович</cp:lastModifiedBy>
  <cp:revision>1</cp:revision>
  <cp:lastPrinted>2026-05-26T09:21:03Z</cp:lastPrinted>
  <dcterms:created xsi:type="dcterms:W3CDTF">2023-02-26T07:30:06Z</dcterms:created>
  <dcterms:modified xsi:type="dcterms:W3CDTF">2026-05-26T09:22:47Z</dcterms:modified>
</cp:coreProperties>
</file>