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щинкина Диана Александровна" initials="НДА" lastIdx="0" clrIdx="0">
    <p:extLst>
      <p:ext uri="{19B8F6BF-5375-455C-9EA6-DF929625EA0E}">
        <p15:presenceInfo xmlns:p15="http://schemas.microsoft.com/office/powerpoint/2012/main" userId="S-1-5-21-2342350333-2740871039-1900367864-123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BC2F-A622-4B34-9F2D-D3C3902D0A1B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9706-CB75-4DFD-8519-D9BB4470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3249-FCC7-4E49-9232-3415823CC592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889D-5914-491C-AC49-0D0592380840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0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82FA-20D9-4425-928F-B8FA14D16D35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0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C730-3A1F-426E-A28D-67DBBA0D58E0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A3B9-2A3C-485C-AEDF-19D9A3354D56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9F76-A1A0-4B74-9C0F-16C23EE22793}" type="datetime1">
              <a:rPr lang="ru-RU" smtClean="0"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0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42E-CA0F-4573-8076-1A34FE4B8616}" type="datetime1">
              <a:rPr lang="ru-RU" smtClean="0"/>
              <a:t>03.04.2023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A3A0-6C28-4171-8480-2E8B4B8C6F91}" type="datetime1">
              <a:rPr lang="ru-RU" smtClean="0"/>
              <a:t>03.04.2023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D6D6-5D23-481A-BB94-FAE26D16368B}" type="datetime1">
              <a:rPr lang="ru-RU" smtClean="0"/>
              <a:t>03.04.2023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2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03B9A5-6A8A-4E04-B0A7-B9DC3E7B0428}" type="datetime1">
              <a:rPr lang="ru-RU" smtClean="0"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5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5A-07DE-4B00-8E53-A2A1F65316BB}" type="datetime1">
              <a:rPr lang="ru-RU" smtClean="0"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CAC98E-00C2-4C80-BBB0-FA05FBDCBA56}" type="datetime1">
              <a:rPr lang="ru-RU" smtClean="0"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upred-ak@mail.ru" TargetMode="External"/><Relationship Id="rId4" Type="http://schemas.openxmlformats.org/officeDocument/2006/relationships/hyperlink" Target="http://www.epp.genproc.gov.ru/web/proc_22/internrt-recep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overki.gov.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029D623-199A-4A1F-98DD-61F52B85B7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71" y="92668"/>
            <a:ext cx="858684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84D637-E3CE-4F00-80E6-E980A6DAB821}"/>
              </a:ext>
            </a:extLst>
          </p:cNvPr>
          <p:cNvSpPr txBox="1"/>
          <p:nvPr/>
        </p:nvSpPr>
        <p:spPr>
          <a:xfrm>
            <a:off x="9221927" y="1040687"/>
            <a:ext cx="2768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Прокуратура Алтайского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FE99767-2538-4E5B-9A29-B0DC385CA1C3}"/>
              </a:ext>
            </a:extLst>
          </p:cNvPr>
          <p:cNvSpPr txBox="1"/>
          <p:nvPr/>
        </p:nvSpPr>
        <p:spPr>
          <a:xfrm>
            <a:off x="8349472" y="1859136"/>
            <a:ext cx="3640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Памятка для предпринимателей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427AA96-EE09-4109-8AC4-BAC920C45367}"/>
              </a:ext>
            </a:extLst>
          </p:cNvPr>
          <p:cNvSpPr txBox="1"/>
          <p:nvPr/>
        </p:nvSpPr>
        <p:spPr>
          <a:xfrm>
            <a:off x="8521447" y="2967335"/>
            <a:ext cx="3296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Что нужно знать о контрольной (надзорной) деятельности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5BA17F6-9217-4511-998D-0F8A644BDDDF}"/>
              </a:ext>
            </a:extLst>
          </p:cNvPr>
          <p:cNvSpPr/>
          <p:nvPr/>
        </p:nvSpPr>
        <p:spPr>
          <a:xfrm>
            <a:off x="9771671" y="6411389"/>
            <a:ext cx="991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/>
              <a:t>г. Барнаул</a:t>
            </a:r>
          </a:p>
          <a:p>
            <a:pPr algn="ctr"/>
            <a:r>
              <a:rPr lang="ru-RU" sz="1050" dirty="0"/>
              <a:t>2023</a:t>
            </a:r>
          </a:p>
          <a:p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2AAB0B5E-3688-4D6C-BB62-87DA9ECB8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82" y="3965045"/>
            <a:ext cx="3659110" cy="205824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302EE4C-0A43-4C90-90E2-3BC32C2654E1}"/>
              </a:ext>
            </a:extLst>
          </p:cNvPr>
          <p:cNvSpPr txBox="1"/>
          <p:nvPr/>
        </p:nvSpPr>
        <p:spPr>
          <a:xfrm>
            <a:off x="4353886" y="92668"/>
            <a:ext cx="2827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следует обратиться: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DEF87E0-7C72-4AFA-807A-56CCB6EB88D8}"/>
              </a:ext>
            </a:extLst>
          </p:cNvPr>
          <p:cNvSpPr txBox="1"/>
          <p:nvPr/>
        </p:nvSpPr>
        <p:spPr>
          <a:xfrm>
            <a:off x="4353886" y="1006680"/>
            <a:ext cx="3395577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Прокуратура Алтайского края</a:t>
            </a:r>
          </a:p>
          <a:p>
            <a:endParaRPr lang="ru-RU" sz="1100" b="1" dirty="0"/>
          </a:p>
          <a:p>
            <a:r>
              <a:rPr lang="ru-RU" sz="800" dirty="0"/>
              <a:t>Почтовый адрес: 656068, г. Барнаул, ул. Партизанская, д. 71</a:t>
            </a:r>
          </a:p>
          <a:p>
            <a:endParaRPr lang="ru-RU" sz="800" dirty="0"/>
          </a:p>
          <a:p>
            <a:r>
              <a:rPr lang="ru-RU" sz="800" dirty="0"/>
              <a:t>Телефон: 8 (3852) 222-017</a:t>
            </a:r>
          </a:p>
          <a:p>
            <a:endParaRPr lang="en-US" sz="800" dirty="0"/>
          </a:p>
          <a:p>
            <a:r>
              <a:rPr lang="ru-RU" sz="800" dirty="0"/>
              <a:t>Телефон дежурного прокурора: +7 903 947 61 57</a:t>
            </a:r>
          </a:p>
          <a:p>
            <a:endParaRPr lang="ru-RU" sz="1100" dirty="0"/>
          </a:p>
          <a:p>
            <a:r>
              <a:rPr lang="ru-RU" sz="1100" dirty="0"/>
              <a:t>Интернет-приемная прокуратуры:</a:t>
            </a:r>
          </a:p>
          <a:p>
            <a:endParaRPr lang="ru-RU" sz="1100" dirty="0"/>
          </a:p>
          <a:p>
            <a:r>
              <a:rPr lang="en-US" sz="800" dirty="0">
                <a:hlinkClick r:id="rId4"/>
              </a:rPr>
              <a:t>www.epp.genproc.gov.ru/web/proc_22/internrt-reception</a:t>
            </a:r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r>
              <a:rPr lang="ru-RU" sz="1100" b="1" dirty="0"/>
              <a:t>Уполномоченный по защите прав предпринимателей в Алтайском крае</a:t>
            </a:r>
          </a:p>
          <a:p>
            <a:endParaRPr lang="ru-RU" sz="1200" dirty="0"/>
          </a:p>
          <a:p>
            <a:r>
              <a:rPr lang="ru-RU" sz="800" dirty="0"/>
              <a:t>Почтовый адрес: 656068, г. Барнаул, а/я 3994</a:t>
            </a:r>
          </a:p>
          <a:p>
            <a:endParaRPr lang="ru-RU" sz="800" dirty="0"/>
          </a:p>
          <a:p>
            <a:r>
              <a:rPr lang="ru-RU" sz="800" dirty="0"/>
              <a:t>Телефон: 8 (3852) 55-65-10, +7 963 509 65 10</a:t>
            </a:r>
          </a:p>
          <a:p>
            <a:endParaRPr lang="ru-RU" sz="800" dirty="0"/>
          </a:p>
          <a:p>
            <a:r>
              <a:rPr lang="en-US" sz="800" dirty="0"/>
              <a:t>E-mail</a:t>
            </a:r>
            <a:r>
              <a:rPr lang="ru-RU" sz="800" dirty="0"/>
              <a:t>: </a:t>
            </a:r>
            <a:r>
              <a:rPr lang="en-US" sz="800" dirty="0">
                <a:hlinkClick r:id="rId5"/>
              </a:rPr>
              <a:t>upred-ak@mail.ru</a:t>
            </a:r>
            <a:endParaRPr lang="ru-RU" sz="800" dirty="0"/>
          </a:p>
          <a:p>
            <a:endParaRPr lang="en-US" sz="800" dirty="0"/>
          </a:p>
          <a:p>
            <a:r>
              <a:rPr lang="ru-RU" sz="800" dirty="0"/>
              <a:t>Официальный сайт: </a:t>
            </a:r>
            <a:r>
              <a:rPr lang="en-US" sz="800" dirty="0"/>
              <a:t>ombudsmanbiz22.ru</a:t>
            </a:r>
            <a:endParaRPr lang="ru-RU" sz="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237F576-F1D1-49CA-B760-B23563B2ADFB}"/>
              </a:ext>
            </a:extLst>
          </p:cNvPr>
          <p:cNvSpPr txBox="1"/>
          <p:nvPr/>
        </p:nvSpPr>
        <p:spPr>
          <a:xfrm>
            <a:off x="671119" y="48269"/>
            <a:ext cx="2493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КНД в 2023 году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2921F42-DA0D-4C44-97B2-D6177EBC26CC}"/>
              </a:ext>
            </a:extLst>
          </p:cNvPr>
          <p:cNvSpPr/>
          <p:nvPr/>
        </p:nvSpPr>
        <p:spPr>
          <a:xfrm>
            <a:off x="302940" y="633044"/>
            <a:ext cx="3229391" cy="7386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dirty="0">
                <a:latin typeface="Times New Roman" panose="02020603050405020304" pitchFamily="18" charset="0"/>
              </a:rPr>
              <a:t>Постановление Правительства РФ от 10.03.2022 № 336 «Об особенностях организации и осуществления государственного контроля (надзора), муниципального контроля»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738E31F-412D-4F30-8E6E-39C358EF09CF}"/>
              </a:ext>
            </a:extLst>
          </p:cNvPr>
          <p:cNvSpPr/>
          <p:nvPr/>
        </p:nvSpPr>
        <p:spPr>
          <a:xfrm>
            <a:off x="77311" y="1302297"/>
            <a:ext cx="3540343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Плановые КНМ до 2030 года проводятся только в отношении объектов контроля, отнесенных к категориям чрезвычайно высокого и высокого риска, опасным производственным объектам II класса опасности, гидротехническим сооружениям II класса;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Закреплено право контролируемого лица не позднее чем за два месяца до даты начала проведения планового мероприятия обратиться в контрольный (надзорный) орган с просьбой провести профилактический визит;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Дело об административном правонарушении, выражающемся в несоблюдении обязательных требований, оценка соблюдения которых является предметом государственного контроля (надзора), муниципального контроля, может быть возбуждено только после проведения КНМ во взаимодействии с контролируемым лицом;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Расширен перечень условий, при которых проведение КНМ допускается исключительно после согласования с органами прокуратуры;</a:t>
            </a:r>
          </a:p>
          <a:p>
            <a:pPr marL="228600" indent="-228600" algn="just">
              <a:buFontTx/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Закреплено право направления до 2030 года обращений по вопросу осуществления консультирования и проведения профилактического визита с использованием ФГИС «Единый портал государственных и муниципальных услуг (функций)». Обращение должно быть рассмотрено в течение 10 рабочих дней со дня его регистрации;</a:t>
            </a:r>
          </a:p>
          <a:p>
            <a:pPr marL="228600" indent="-228600" algn="just">
              <a:buFontTx/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 случаи, когда контролируемое лицо не вправе отказаться от проведения профилактического визита (пункт 11 (5) постановления № 336).</a:t>
            </a:r>
          </a:p>
          <a:p>
            <a:pPr marL="228600" indent="-228600" algn="just">
              <a:buAutoNum type="arabicParenR"/>
            </a:pP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buAutoNum type="arabicParenR"/>
            </a:pP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8894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59C1106-FEED-4799-8BAA-7B29B690B48D}"/>
              </a:ext>
            </a:extLst>
          </p:cNvPr>
          <p:cNvSpPr/>
          <p:nvPr/>
        </p:nvSpPr>
        <p:spPr>
          <a:xfrm>
            <a:off x="1065402" y="113951"/>
            <a:ext cx="1350628" cy="42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Виды контрольных (надзорных) мероприятий (КНМ)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xmlns="" id="{3B2930DD-1EFB-42E8-A29F-53D8B7C17FAC}"/>
              </a:ext>
            </a:extLst>
          </p:cNvPr>
          <p:cNvCxnSpPr>
            <a:cxnSpLocks/>
          </p:cNvCxnSpPr>
          <p:nvPr/>
        </p:nvCxnSpPr>
        <p:spPr>
          <a:xfrm flipH="1">
            <a:off x="1228726" y="555771"/>
            <a:ext cx="257174" cy="108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47F7196A-B502-4DCE-9DEB-FB7D41F4DF81}"/>
              </a:ext>
            </a:extLst>
          </p:cNvPr>
          <p:cNvCxnSpPr>
            <a:cxnSpLocks/>
          </p:cNvCxnSpPr>
          <p:nvPr/>
        </p:nvCxnSpPr>
        <p:spPr>
          <a:xfrm>
            <a:off x="1941178" y="555771"/>
            <a:ext cx="260059" cy="137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9A3EB12-F44C-4B59-8FC4-D2D855DB1E42}"/>
              </a:ext>
            </a:extLst>
          </p:cNvPr>
          <p:cNvSpPr/>
          <p:nvPr/>
        </p:nvSpPr>
        <p:spPr>
          <a:xfrm>
            <a:off x="218051" y="707556"/>
            <a:ext cx="1350628" cy="42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Во взаимодействии с контролируемым лицом	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68B8A1B-3D90-4C34-892D-EDABFB817909}"/>
              </a:ext>
            </a:extLst>
          </p:cNvPr>
          <p:cNvSpPr/>
          <p:nvPr/>
        </p:nvSpPr>
        <p:spPr>
          <a:xfrm>
            <a:off x="1975458" y="713581"/>
            <a:ext cx="1350628" cy="42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Без взаимодействия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BC034D10-B793-48F3-A3BB-C7725D0C280F}"/>
              </a:ext>
            </a:extLst>
          </p:cNvPr>
          <p:cNvCxnSpPr>
            <a:cxnSpLocks/>
          </p:cNvCxnSpPr>
          <p:nvPr/>
        </p:nvCxnSpPr>
        <p:spPr>
          <a:xfrm>
            <a:off x="218051" y="1135394"/>
            <a:ext cx="0" cy="2308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0CF51212-0D1C-46AB-8CC4-623FB6CCB18C}"/>
              </a:ext>
            </a:extLst>
          </p:cNvPr>
          <p:cNvSpPr/>
          <p:nvPr/>
        </p:nvSpPr>
        <p:spPr>
          <a:xfrm>
            <a:off x="344289" y="1265052"/>
            <a:ext cx="1233941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закупка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xmlns="" id="{6327F4F3-EC05-49F2-AE8C-02EBC288146E}"/>
              </a:ext>
            </a:extLst>
          </p:cNvPr>
          <p:cNvSpPr/>
          <p:nvPr/>
        </p:nvSpPr>
        <p:spPr>
          <a:xfrm>
            <a:off x="334710" y="1608910"/>
            <a:ext cx="1233927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Мониторинговая закупка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951A4977-24B6-4311-8392-F20610D6464C}"/>
              </a:ext>
            </a:extLst>
          </p:cNvPr>
          <p:cNvSpPr/>
          <p:nvPr/>
        </p:nvSpPr>
        <p:spPr>
          <a:xfrm>
            <a:off x="334710" y="1974300"/>
            <a:ext cx="1233921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Выборочный контроль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xmlns="" id="{E10B523F-45EE-4D72-8481-B251CE3EF587}"/>
              </a:ext>
            </a:extLst>
          </p:cNvPr>
          <p:cNvSpPr/>
          <p:nvPr/>
        </p:nvSpPr>
        <p:spPr>
          <a:xfrm>
            <a:off x="334710" y="2311729"/>
            <a:ext cx="1233918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Инспекционный визит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8007A745-F8E7-4A11-B43D-4BABC0AFDA47}"/>
              </a:ext>
            </a:extLst>
          </p:cNvPr>
          <p:cNvSpPr/>
          <p:nvPr/>
        </p:nvSpPr>
        <p:spPr>
          <a:xfrm>
            <a:off x="332527" y="2648382"/>
            <a:ext cx="1245703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Рейдовый осмотр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7A28E6AA-BFA5-46C7-A496-CD7D0022DCDF}"/>
              </a:ext>
            </a:extLst>
          </p:cNvPr>
          <p:cNvSpPr/>
          <p:nvPr/>
        </p:nvSpPr>
        <p:spPr>
          <a:xfrm>
            <a:off x="322911" y="2999585"/>
            <a:ext cx="1245702" cy="223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 проверка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xmlns="" id="{AABAF7EF-7FC6-4CBA-A83A-08906F12EDA7}"/>
              </a:ext>
            </a:extLst>
          </p:cNvPr>
          <p:cNvSpPr/>
          <p:nvPr/>
        </p:nvSpPr>
        <p:spPr>
          <a:xfrm>
            <a:off x="322911" y="3331692"/>
            <a:ext cx="1245695" cy="223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4DE0CC56-B194-4F48-80D7-116F841D9470}"/>
              </a:ext>
            </a:extLst>
          </p:cNvPr>
          <p:cNvSpPr/>
          <p:nvPr/>
        </p:nvSpPr>
        <p:spPr>
          <a:xfrm>
            <a:off x="1975458" y="1250587"/>
            <a:ext cx="1271019" cy="23224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xmlns="" id="{6E71DD7D-3BC0-4C28-B443-C21803B6F477}"/>
              </a:ext>
            </a:extLst>
          </p:cNvPr>
          <p:cNvSpPr/>
          <p:nvPr/>
        </p:nvSpPr>
        <p:spPr>
          <a:xfrm>
            <a:off x="1975459" y="1608910"/>
            <a:ext cx="1271018" cy="239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Выездное обследование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56785F7E-B44E-4A0B-9B36-9CD16408F4C3}"/>
              </a:ext>
            </a:extLst>
          </p:cNvPr>
          <p:cNvCxnSpPr>
            <a:cxnSpLocks/>
          </p:cNvCxnSpPr>
          <p:nvPr/>
        </p:nvCxnSpPr>
        <p:spPr>
          <a:xfrm>
            <a:off x="218051" y="1367574"/>
            <a:ext cx="116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E8153CE4-8BB0-4454-AFA5-7DA6C1A8ED52}"/>
              </a:ext>
            </a:extLst>
          </p:cNvPr>
          <p:cNvCxnSpPr>
            <a:cxnSpLocks/>
          </p:cNvCxnSpPr>
          <p:nvPr/>
        </p:nvCxnSpPr>
        <p:spPr>
          <a:xfrm>
            <a:off x="218051" y="1716286"/>
            <a:ext cx="116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B20D8F8C-D071-4919-9A38-12B5F151BC16}"/>
              </a:ext>
            </a:extLst>
          </p:cNvPr>
          <p:cNvCxnSpPr>
            <a:cxnSpLocks/>
          </p:cNvCxnSpPr>
          <p:nvPr/>
        </p:nvCxnSpPr>
        <p:spPr>
          <a:xfrm flipH="1">
            <a:off x="218051" y="2073867"/>
            <a:ext cx="116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BA5063FE-0615-4B39-A79B-77C10EA1AFA9}"/>
              </a:ext>
            </a:extLst>
          </p:cNvPr>
          <p:cNvCxnSpPr>
            <a:cxnSpLocks/>
          </p:cNvCxnSpPr>
          <p:nvPr/>
        </p:nvCxnSpPr>
        <p:spPr>
          <a:xfrm>
            <a:off x="218051" y="2422579"/>
            <a:ext cx="116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7A59639F-B5AC-42AE-89F4-4A9219EBF74B}"/>
              </a:ext>
            </a:extLst>
          </p:cNvPr>
          <p:cNvCxnSpPr>
            <a:cxnSpLocks/>
          </p:cNvCxnSpPr>
          <p:nvPr/>
        </p:nvCxnSpPr>
        <p:spPr>
          <a:xfrm>
            <a:off x="218051" y="2771291"/>
            <a:ext cx="1048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ACC2A368-4480-4B5E-B58B-0D22F67F82EF}"/>
              </a:ext>
            </a:extLst>
          </p:cNvPr>
          <p:cNvCxnSpPr>
            <a:endCxn id="25" idx="1"/>
          </p:cNvCxnSpPr>
          <p:nvPr/>
        </p:nvCxnSpPr>
        <p:spPr>
          <a:xfrm>
            <a:off x="218051" y="3111350"/>
            <a:ext cx="1048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EFD184D7-BA01-41C2-913F-BA0EAD684E13}"/>
              </a:ext>
            </a:extLst>
          </p:cNvPr>
          <p:cNvCxnSpPr>
            <a:endCxn id="26" idx="1"/>
          </p:cNvCxnSpPr>
          <p:nvPr/>
        </p:nvCxnSpPr>
        <p:spPr>
          <a:xfrm>
            <a:off x="218051" y="3443457"/>
            <a:ext cx="1048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47E7D34D-80A0-4846-953E-398F25390CCE}"/>
              </a:ext>
            </a:extLst>
          </p:cNvPr>
          <p:cNvCxnSpPr>
            <a:cxnSpLocks/>
          </p:cNvCxnSpPr>
          <p:nvPr/>
        </p:nvCxnSpPr>
        <p:spPr>
          <a:xfrm>
            <a:off x="3326086" y="1135393"/>
            <a:ext cx="0" cy="580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7A90A6AA-EB0D-4D5D-869B-9F4C060ECF7B}"/>
              </a:ext>
            </a:extLst>
          </p:cNvPr>
          <p:cNvCxnSpPr>
            <a:stCxn id="27" idx="3"/>
          </p:cNvCxnSpPr>
          <p:nvPr/>
        </p:nvCxnSpPr>
        <p:spPr>
          <a:xfrm>
            <a:off x="3246477" y="1366711"/>
            <a:ext cx="79609" cy="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xmlns="" id="{5EF3AE94-F0A9-424D-9002-FE6626099B8C}"/>
              </a:ext>
            </a:extLst>
          </p:cNvPr>
          <p:cNvCxnSpPr>
            <a:endCxn id="28" idx="3"/>
          </p:cNvCxnSpPr>
          <p:nvPr/>
        </p:nvCxnSpPr>
        <p:spPr>
          <a:xfrm flipH="1">
            <a:off x="3246477" y="1728629"/>
            <a:ext cx="796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97FBCAF-A3CB-4E11-AFAF-8CDE46624C63}"/>
              </a:ext>
            </a:extLst>
          </p:cNvPr>
          <p:cNvSpPr txBox="1"/>
          <p:nvPr/>
        </p:nvSpPr>
        <p:spPr>
          <a:xfrm>
            <a:off x="102223" y="4784133"/>
            <a:ext cx="3195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Виды профилактических мероприятий (ПМ):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xmlns="" id="{1934A80D-C0D1-4E0D-A15B-0AC5D06DBDB3}"/>
              </a:ext>
            </a:extLst>
          </p:cNvPr>
          <p:cNvSpPr/>
          <p:nvPr/>
        </p:nvSpPr>
        <p:spPr>
          <a:xfrm>
            <a:off x="-154339" y="4973687"/>
            <a:ext cx="56102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1) информирование;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2) обобщение правоприменительной практики;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3) меры стимулирования добросовестности;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4) объявление предостережения;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5) консультирование;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6) самообследование; </a:t>
            </a:r>
          </a:p>
          <a:p>
            <a:pPr indent="342900" algn="just"/>
            <a:r>
              <a:rPr lang="ru-RU" sz="1200" dirty="0">
                <a:latin typeface="Times New Roman" panose="02020603050405020304" pitchFamily="18" charset="0"/>
              </a:rPr>
              <a:t>7) профилактический визит. </a:t>
            </a: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xmlns="" id="{BE6700B9-2F55-4D1F-A61F-4E4068162B1A}"/>
              </a:ext>
            </a:extLst>
          </p:cNvPr>
          <p:cNvSpPr/>
          <p:nvPr/>
        </p:nvSpPr>
        <p:spPr>
          <a:xfrm>
            <a:off x="1714116" y="3024082"/>
            <a:ext cx="2074137" cy="646331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 indent="342900" algn="just"/>
            <a:r>
              <a:rPr lang="ru-RU" sz="1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Контролируемое лицо должно быть ознакомлено с актом КНМ!</a:t>
            </a:r>
          </a:p>
        </p:txBody>
      </p:sp>
      <p:pic>
        <p:nvPicPr>
          <p:cNvPr id="96" name="Рисунок 95">
            <a:extLst>
              <a:ext uri="{FF2B5EF4-FFF2-40B4-BE49-F238E27FC236}">
                <a16:creationId xmlns:a16="http://schemas.microsoft.com/office/drawing/2014/main" xmlns="" id="{4EEF118C-3655-4EF4-AB86-2E2224972E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43" y="826995"/>
            <a:ext cx="3627733" cy="2060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E8B0340C-0C91-4763-84D5-479D6EBFDDAF}"/>
              </a:ext>
            </a:extLst>
          </p:cNvPr>
          <p:cNvSpPr txBox="1"/>
          <p:nvPr/>
        </p:nvSpPr>
        <p:spPr>
          <a:xfrm>
            <a:off x="4506375" y="0"/>
            <a:ext cx="2990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ФГИС «Единый реестр контрольных (надзорных) мероприятий» (ЕРКНМ)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://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proverki.gov.ru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система, созданная в целях учета проводимых КНМ и ПМ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50E960EA-7005-4603-817F-E08F4DBF7C6B}"/>
              </a:ext>
            </a:extLst>
          </p:cNvPr>
          <p:cNvSpPr txBox="1"/>
          <p:nvPr/>
        </p:nvSpPr>
        <p:spPr>
          <a:xfrm>
            <a:off x="4136703" y="3094898"/>
            <a:ext cx="38812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ЕРКНМ позволяет ознакомиться со всеми плановыми и внеплановыми КНМ, ПМ (в разделе «Поиск проверок» возможно установление фильтра, что позволяет найти мероприятие в отношении конкретного контролируемого лица)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xmlns="" id="{97814834-4277-4EED-BABB-C7CEB938AB8E}"/>
              </a:ext>
            </a:extLst>
          </p:cNvPr>
          <p:cNvSpPr/>
          <p:nvPr/>
        </p:nvSpPr>
        <p:spPr>
          <a:xfrm>
            <a:off x="4155395" y="4238625"/>
            <a:ext cx="3881211" cy="1692771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 indent="342900" algn="just"/>
            <a:r>
              <a:rPr lang="ru-RU" sz="13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Проведение КНМ, информация о которых на момент начала их проведения в ЕРКНМ отсутствует, не допускается!</a:t>
            </a:r>
          </a:p>
          <a:p>
            <a:pPr indent="342900" algn="just"/>
            <a:endParaRPr lang="ru-RU" sz="13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indent="342900" algn="just"/>
            <a:r>
              <a:rPr lang="ru-RU" sz="13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Невнесенная в ЕРКНМ информация не может использоваться в целях принятия решения при осуществлении государственного контроля (надзора), муниципального контроля!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37E490F7-0C0A-4DF1-A34F-855D83C31638}"/>
              </a:ext>
            </a:extLst>
          </p:cNvPr>
          <p:cNvSpPr txBox="1"/>
          <p:nvPr/>
        </p:nvSpPr>
        <p:spPr>
          <a:xfrm>
            <a:off x="8856870" y="142048"/>
            <a:ext cx="299084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ответственности контролеров: </a:t>
            </a:r>
          </a:p>
          <a:p>
            <a:pPr marL="342900" indent="-342900" algn="just">
              <a:buAutoNum type="arabicParenR"/>
            </a:pP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Дисциплинарная ответственность;</a:t>
            </a:r>
          </a:p>
          <a:p>
            <a:pPr marL="342900" indent="-342900" algn="just">
              <a:buAutoNum type="arabicParenR"/>
            </a:pP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ответственность:</a:t>
            </a:r>
          </a:p>
          <a:p>
            <a:pPr algn="just"/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при организации и проведении КНМ, а также невнесение (несвоевременное внесение) информации в ЕРКНМ (ст. 19.6.1 КоАП РФ);</a:t>
            </a:r>
          </a:p>
          <a:p>
            <a:pPr algn="just"/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Уголовная ответственность:</a:t>
            </a:r>
          </a:p>
          <a:p>
            <a:pPr algn="just"/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Воспрепятствование законной предпринимательской или иной деятельности (ст. 196 УК РФ);</a:t>
            </a:r>
          </a:p>
          <a:p>
            <a:pPr algn="just"/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Злоупотребление должностными полномочиями (ст. 285 УК РФ);</a:t>
            </a:r>
          </a:p>
          <a:p>
            <a:pPr algn="just"/>
            <a:r>
              <a:rPr lang="ru-RU" sz="1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должностных полномочий (ст. 286 УК РФ).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619FB1A3-3EB4-4AF4-8A4B-3AF6841CF728}"/>
              </a:ext>
            </a:extLst>
          </p:cNvPr>
          <p:cNvSpPr txBox="1"/>
          <p:nvPr/>
        </p:nvSpPr>
        <p:spPr>
          <a:xfrm>
            <a:off x="8929644" y="3045561"/>
            <a:ext cx="2918067" cy="323165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грубые нарушения, влекущие признание результатов КНМ недействительными:</a:t>
            </a:r>
          </a:p>
          <a:p>
            <a:pPr algn="just"/>
            <a:endParaRPr lang="ru-RU" sz="10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оснований для проведения КНМ;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согласования проведения КНМ с органами прокуратуры;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требования об уведомлении о проведении КНМ;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периодичности проведения планового КНМ;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планового КНМ, не включенного в соответствующий план;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сроков проведения КНМ;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КНМ, </a:t>
            </a:r>
            <a:r>
              <a:rPr lang="ru-RU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невключенного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ЕРКНМ;</a:t>
            </a:r>
          </a:p>
          <a:p>
            <a:pPr marL="228600" indent="-228600" algn="just">
              <a:buAutoNum type="arabicParenR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непредусмотренных законом контрольных (надзорных) действий.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8141D01-48FB-4085-9263-BBB28CE64732}"/>
              </a:ext>
            </a:extLst>
          </p:cNvPr>
          <p:cNvSpPr/>
          <p:nvPr/>
        </p:nvSpPr>
        <p:spPr>
          <a:xfrm>
            <a:off x="154719" y="3792168"/>
            <a:ext cx="3691618" cy="1015663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 indent="342900" algn="just"/>
            <a:r>
              <a:rPr lang="ru-RU" sz="1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Проведение профилактических мероприятий, направленных на снижение риска причинения вреда (ущерба), является приоритетным по отношению к проведению контрольных (надзорных) мероприятий!</a:t>
            </a:r>
          </a:p>
        </p:txBody>
      </p:sp>
    </p:spTree>
    <p:extLst>
      <p:ext uri="{BB962C8B-B14F-4D97-AF65-F5344CB8AC3E}">
        <p14:creationId xmlns:p14="http://schemas.microsoft.com/office/powerpoint/2010/main" val="346463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393</TotalTime>
  <Words>663</Words>
  <Application>Microsoft Office PowerPoint</Application>
  <PresentationFormat>Широкоэкранный</PresentationFormat>
  <Paragraphs>87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Bookman Old Style</vt:lpstr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Нищинкина Диана Александровна</dc:creator>
  <cp:lastModifiedBy>1</cp:lastModifiedBy>
  <cp:revision>31</cp:revision>
  <cp:lastPrinted>2023-03-03T10:14:42Z</cp:lastPrinted>
  <dcterms:created xsi:type="dcterms:W3CDTF">2023-02-26T07:30:06Z</dcterms:created>
  <dcterms:modified xsi:type="dcterms:W3CDTF">2023-04-03T09:18:17Z</dcterms:modified>
</cp:coreProperties>
</file>