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6" r:id="rId2"/>
    <p:sldId id="854" r:id="rId3"/>
    <p:sldId id="850" r:id="rId4"/>
    <p:sldId id="841" r:id="rId5"/>
    <p:sldId id="324" r:id="rId6"/>
    <p:sldId id="860" r:id="rId7"/>
    <p:sldId id="864" r:id="rId8"/>
    <p:sldId id="865" r:id="rId9"/>
    <p:sldId id="866" r:id="rId10"/>
    <p:sldId id="804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1010"/>
    <a:srgbClr val="356D36"/>
    <a:srgbClr val="D6AD00"/>
    <a:srgbClr val="6E0C0C"/>
    <a:srgbClr val="80CA74"/>
    <a:srgbClr val="FF2D2D"/>
    <a:srgbClr val="E46C0A"/>
    <a:srgbClr val="75A4DD"/>
    <a:srgbClr val="27518E"/>
    <a:srgbClr val="355E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6" autoAdjust="0"/>
    <p:restoredTop sz="94286" autoAdjust="0"/>
  </p:normalViewPr>
  <p:slideViewPr>
    <p:cSldViewPr>
      <p:cViewPr>
        <p:scale>
          <a:sx n="125" d="100"/>
          <a:sy n="125" d="100"/>
        </p:scale>
        <p:origin x="-138" y="-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.sviridenko\Downloads\anketolog-report-1532654-survey-621518-o-vliyanii-sanktsionnyih-ogranicheniy-i-adaptatsii-biznesa-sBjes0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.sviridenko\Downloads\anketolog-report-1532654-survey-621518-o-vliyanii-sanktsionnyih-ogranicheniy-i-adaptatsii-biznesa-sBjes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.sviridenko\Downloads\anketolog-report-1532654-survey-621518-o-vliyanii-sanktsionnyih-ogranicheniy-i-adaptatsii-biznesa-sBjes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.sviridenko\Downloads\anketolog-report-1532654-survey-621518-o-vliyanii-sanktsionnyih-ogranicheniy-i-adaptatsii-biznesa-sBjes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.sviridenko\Downloads\anketolog-report-1532654-survey-621518-o-vliyanii-sanktsionnyih-ogranicheniy-i-adaptatsii-biznesa-sBjes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.sviridenko\Downloads\anketolog-report-1532654-survey-621518-o-vliyanii-sanktsionnyih-ogranicheniy-i-adaptatsii-biznesa-sBjes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.sviridenko\Downloads\anketolog-report-1532654-survey-621518-o-vliyanii-sanktsionnyih-ogranicheniy-i-adaptatsii-biznesa-sBjes0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.sviridenko\Downloads\anketolog-report-1532654-survey-621518-o-vliyanii-sanktsionnyih-ogranicheniy-i-adaptatsii-biznesa-sBjes0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.sviridenko\Downloads\anketolog-report-1532654-survey-621518-o-vliyanii-sanktsionnyih-ogranicheniy-i-adaptatsii-biznesa-sBjes0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.sviridenko\Downloads\anketolog-report-1532654-survey-621518-o-vliyanii-sanktsionnyih-ogranicheniy-i-adaptatsii-biznesa-sBjes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'[anketolog-report-1532654-survey-621518-o-vliyanii-sanktsionnyih-ogranicheniy-i-adaptatsii-biznesa-sBjes0.xlsx]№1. Одиночный выбор'!$C$8</c:f>
              <c:strCache>
                <c:ptCount val="1"/>
                <c:pt idx="0">
                  <c:v>Проценты</c:v>
                </c:pt>
              </c:strCache>
            </c:strRef>
          </c:tx>
          <c:dLbls>
            <c:dLbl>
              <c:idx val="0"/>
              <c:layout>
                <c:manualLayout>
                  <c:x val="2.9947979636249566E-2"/>
                  <c:y val="-0.122709582688860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2723455563760961E-2"/>
                  <c:y val="-7.2753964429311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5729820869576583"/>
                  <c:y val="6.0329030401980535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2580645161290328E-2"/>
                  <c:y val="-7.1866175471935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8.0645161290322578E-3"/>
                  <c:y val="-0.14092140921409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'[anketolog-report-1532654-survey-621518-o-vliyanii-sanktsionnyih-ogranicheniy-i-adaptatsii-biznesa-sBjes0.xlsx]№1. Одиночный выбор'!$A$9:$A$13</c:f>
              <c:strCache>
                <c:ptCount val="5"/>
                <c:pt idx="0">
                  <c:v>санкции не затронули</c:v>
                </c:pt>
                <c:pt idx="1">
                  <c:v>удалось быстро адаптироваться ко всем изменениям</c:v>
                </c:pt>
                <c:pt idx="2">
                  <c:v>продолжаем работать, но пока  не удалось полностью перестроиться, надеюсь, удастся в ближайшие месяцы</c:v>
                </c:pt>
                <c:pt idx="3">
                  <c:v>затронули серьёзно, приостанавливаем бизнес</c:v>
                </c:pt>
                <c:pt idx="4">
                  <c:v>закрываем бизнес</c:v>
                </c:pt>
              </c:strCache>
            </c:strRef>
          </c:cat>
          <c:val>
            <c:numRef>
              <c:f>'[anketolog-report-1532654-survey-621518-o-vliyanii-sanktsionnyih-ogranicheniy-i-adaptatsii-biznesa-sBjes0.xlsx]№1. Одиночный выбор'!$C$9:$C$13</c:f>
              <c:numCache>
                <c:formatCode>0.00%</c:formatCode>
                <c:ptCount val="5"/>
                <c:pt idx="0">
                  <c:v>7.2999999999999995E-2</c:v>
                </c:pt>
                <c:pt idx="1">
                  <c:v>8.5999999999999993E-2</c:v>
                </c:pt>
                <c:pt idx="2" formatCode="0%">
                  <c:v>0.69</c:v>
                </c:pt>
                <c:pt idx="3">
                  <c:v>0.13500000000000001</c:v>
                </c:pt>
                <c:pt idx="4">
                  <c:v>1.6E-2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0"/>
          <c:y val="0.60799207187824911"/>
          <c:w val="0.99362309629070256"/>
          <c:h val="0.2460207814255789"/>
        </c:manualLayout>
      </c:layout>
      <c:overlay val="0"/>
      <c:txPr>
        <a:bodyPr/>
        <a:lstStyle/>
        <a:p>
          <a:pPr indent="0" defTabSz="576000">
            <a:defRPr sz="800">
              <a:latin typeface="Century Gothic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'[anketolog-report-1532654-survey-621518-o-vliyanii-sanktsionnyih-ogranicheniy-i-adaptatsii-biznesa-sBjes0.xlsx]№12. Одиночный выбор'!$C$8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rgbClr val="8E101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'[anketolog-report-1532654-survey-621518-o-vliyanii-sanktsionnyih-ogranicheniy-i-adaptatsii-biznesa-sBjes0.xlsx]№12. Одиночный выбор'!$A$9:$A$23</c:f>
              <c:strCache>
                <c:ptCount val="15"/>
                <c:pt idx="0">
                  <c:v>Другое</c:v>
                </c:pt>
                <c:pt idx="1">
                  <c:v>издательско-полиграфическая деятельность</c:v>
                </c:pt>
                <c:pt idx="2">
                  <c:v>пассажирские перевозки</c:v>
                </c:pt>
                <c:pt idx="3">
                  <c:v>культура и искусство</c:v>
                </c:pt>
                <c:pt idx="4">
                  <c:v>перевозка грузов</c:v>
                </c:pt>
                <c:pt idx="5">
                  <c:v>сельское и лесное хозяйство</c:v>
                </c:pt>
                <c:pt idx="6">
                  <c:v>медицинские услуги населению</c:v>
                </c:pt>
                <c:pt idx="7">
                  <c:v>образовательная деятельность</c:v>
                </c:pt>
                <c:pt idx="8">
                  <c:v>обрабатывающие производства</c:v>
                </c:pt>
                <c:pt idx="9">
                  <c:v>общественное питание (столовые, кафе, рестораны и т.п.)</c:v>
                </c:pt>
                <c:pt idx="10">
                  <c:v>гостиничный и туристический бизнес</c:v>
                </c:pt>
                <c:pt idx="11">
                  <c:v>бытовые услуги населению (кроме сферы туризма)</c:v>
                </c:pt>
                <c:pt idx="12">
                  <c:v>строительство и строительные материалы</c:v>
                </c:pt>
                <c:pt idx="13">
                  <c:v>торговля продуктовыми группами товаров</c:v>
                </c:pt>
                <c:pt idx="14">
                  <c:v>торговля непродуктовыми группами товаров</c:v>
                </c:pt>
              </c:strCache>
            </c:strRef>
          </c:cat>
          <c:val>
            <c:numRef>
              <c:f>'[anketolog-report-1532654-survey-621518-o-vliyanii-sanktsionnyih-ogranicheniy-i-adaptatsii-biznesa-sBjes0.xlsx]№12. Одиночный выбор'!$C$9:$C$23</c:f>
              <c:numCache>
                <c:formatCode>0.00%</c:formatCode>
                <c:ptCount val="15"/>
                <c:pt idx="0">
                  <c:v>0.14699999999999999</c:v>
                </c:pt>
                <c:pt idx="1">
                  <c:v>1.4E-2</c:v>
                </c:pt>
                <c:pt idx="2">
                  <c:v>1.4999999999999999E-2</c:v>
                </c:pt>
                <c:pt idx="3">
                  <c:v>1.4999999999999999E-2</c:v>
                </c:pt>
                <c:pt idx="4" formatCode="0%">
                  <c:v>0.03</c:v>
                </c:pt>
                <c:pt idx="5">
                  <c:v>3.1E-2</c:v>
                </c:pt>
                <c:pt idx="6">
                  <c:v>3.6999999999999998E-2</c:v>
                </c:pt>
                <c:pt idx="7">
                  <c:v>3.9E-2</c:v>
                </c:pt>
                <c:pt idx="8">
                  <c:v>6.5000000000000002E-2</c:v>
                </c:pt>
                <c:pt idx="9" formatCode="0%">
                  <c:v>7.0000000000000007E-2</c:v>
                </c:pt>
                <c:pt idx="10">
                  <c:v>7.3999999999999996E-2</c:v>
                </c:pt>
                <c:pt idx="11">
                  <c:v>7.4999999999999997E-2</c:v>
                </c:pt>
                <c:pt idx="12">
                  <c:v>7.5999999999999998E-2</c:v>
                </c:pt>
                <c:pt idx="13">
                  <c:v>0.105</c:v>
                </c:pt>
                <c:pt idx="14">
                  <c:v>0.20599999999999999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1"/>
          <c:showBubbleSize val="0"/>
        </c:dLbls>
        <c:gapWidth val="150"/>
        <c:axId val="139538816"/>
        <c:axId val="139580928"/>
      </c:barChart>
      <c:catAx>
        <c:axId val="139538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39580928"/>
        <c:crosses val="autoZero"/>
        <c:auto val="1"/>
        <c:lblAlgn val="ctr"/>
        <c:lblOffset val="100"/>
        <c:noMultiLvlLbl val="0"/>
      </c:catAx>
      <c:valAx>
        <c:axId val="139580928"/>
        <c:scaling>
          <c:orientation val="minMax"/>
        </c:scaling>
        <c:delete val="1"/>
        <c:axPos val="b"/>
        <c:majorGridlines>
          <c:spPr>
            <a:effectLst/>
          </c:spPr>
        </c:majorGridlines>
        <c:numFmt formatCode="0.00%" sourceLinked="1"/>
        <c:majorTickMark val="none"/>
        <c:minorTickMark val="none"/>
        <c:tickLblPos val="nextTo"/>
        <c:crossAx val="139538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'[anketolog-report-1532654-survey-621518-o-vliyanii-sanktsionnyih-ogranicheniy-i-adaptatsii-biznesa-sBjes0.xlsx]№2. Множественный выбор'!$C$8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rgbClr val="8E1010"/>
            </a:solidFill>
          </c:spPr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'[anketolog-report-1532654-survey-621518-o-vliyanii-sanktsionnyih-ogranicheniy-i-adaptatsii-biznesa-sBjes0.xlsx]№2. Множественный выбор'!$A$9:$A$16</c:f>
              <c:strCache>
                <c:ptCount val="8"/>
                <c:pt idx="0">
                  <c:v>сложности в экспорте</c:v>
                </c:pt>
                <c:pt idx="1">
                  <c:v>Другое (опишите)</c:v>
                </c:pt>
                <c:pt idx="2">
                  <c:v>блокировка цифровых платформ, на которых работает бизнес</c:v>
                </c:pt>
                <c:pt idx="3">
                  <c:v>увеличилась кредитная нагрузка по уже действующим кредитам</c:v>
                </c:pt>
                <c:pt idx="4">
                  <c:v>сложности доставки/транспортировки</c:v>
                </c:pt>
                <c:pt idx="5">
                  <c:v>разрыв цепочек поставок</c:v>
                </c:pt>
                <c:pt idx="6">
                  <c:v>дефицит оборотных средств и кассовые разрывы</c:v>
                </c:pt>
                <c:pt idx="7">
                  <c:v>спад спроса</c:v>
                </c:pt>
              </c:strCache>
            </c:strRef>
          </c:cat>
          <c:val>
            <c:numRef>
              <c:f>'[anketolog-report-1532654-survey-621518-o-vliyanii-sanktsionnyih-ogranicheniy-i-adaptatsii-biznesa-sBjes0.xlsx]№2. Множественный выбор'!$C$9:$C$16</c:f>
              <c:numCache>
                <c:formatCode>0.00%</c:formatCode>
                <c:ptCount val="8"/>
                <c:pt idx="0">
                  <c:v>7.9000000000000001E-2</c:v>
                </c:pt>
                <c:pt idx="1">
                  <c:v>0.156</c:v>
                </c:pt>
                <c:pt idx="2" formatCode="0%">
                  <c:v>0.16</c:v>
                </c:pt>
                <c:pt idx="3">
                  <c:v>0.16500000000000001</c:v>
                </c:pt>
                <c:pt idx="4">
                  <c:v>0.245</c:v>
                </c:pt>
                <c:pt idx="5">
                  <c:v>0.42899999999999999</c:v>
                </c:pt>
                <c:pt idx="6">
                  <c:v>0.44800000000000001</c:v>
                </c:pt>
                <c:pt idx="7">
                  <c:v>0.57899999999999996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1"/>
          <c:showBubbleSize val="0"/>
        </c:dLbls>
        <c:gapWidth val="150"/>
        <c:axId val="136620672"/>
        <c:axId val="136623616"/>
      </c:barChart>
      <c:catAx>
        <c:axId val="136620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36623616"/>
        <c:crosses val="autoZero"/>
        <c:auto val="1"/>
        <c:lblAlgn val="ctr"/>
        <c:lblOffset val="100"/>
        <c:noMultiLvlLbl val="0"/>
      </c:catAx>
      <c:valAx>
        <c:axId val="136623616"/>
        <c:scaling>
          <c:orientation val="minMax"/>
        </c:scaling>
        <c:delete val="1"/>
        <c:axPos val="b"/>
        <c:majorGridlines>
          <c:spPr>
            <a:effectLst/>
          </c:spPr>
        </c:majorGridlines>
        <c:numFmt formatCode="0.00%" sourceLinked="1"/>
        <c:majorTickMark val="none"/>
        <c:minorTickMark val="none"/>
        <c:tickLblPos val="nextTo"/>
        <c:crossAx val="136620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'[anketolog-report-1532654-survey-621518-o-vliyanii-sanktsionnyih-ogranicheniy-i-adaptatsii-biznesa-sBjes0.xlsx]№4. Одиночный выбор'!$C$8</c:f>
              <c:strCache>
                <c:ptCount val="1"/>
                <c:pt idx="0">
                  <c:v>Проценты</c:v>
                </c:pt>
              </c:strCache>
            </c:strRef>
          </c:tx>
          <c:dLbls>
            <c:dLbl>
              <c:idx val="0"/>
              <c:layout>
                <c:manualLayout>
                  <c:x val="0.15640295732340012"/>
                  <c:y val="3.7474153530426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9831674887276678E-2"/>
                  <c:y val="-9.8369653017370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'[anketolog-report-1532654-survey-621518-o-vliyanii-sanktsionnyih-ogranicheniy-i-adaptatsii-biznesa-sBjes0.xlsx]№4. Одиночный выбор'!$A$9:$A$10</c:f>
              <c:strCache>
                <c:ptCount val="2"/>
                <c:pt idx="0">
                  <c:v>нет, проверок не было</c:v>
                </c:pt>
                <c:pt idx="1">
                  <c:v>да проверки были</c:v>
                </c:pt>
              </c:strCache>
            </c:strRef>
          </c:cat>
          <c:val>
            <c:numRef>
              <c:f>'[anketolog-report-1532654-survey-621518-o-vliyanii-sanktsionnyih-ogranicheniy-i-adaptatsii-biznesa-sBjes0.xlsx]№4. Одиночный выбор'!$C$9:$C$10</c:f>
              <c:numCache>
                <c:formatCode>0.00%</c:formatCode>
                <c:ptCount val="2"/>
                <c:pt idx="0">
                  <c:v>0.873</c:v>
                </c:pt>
                <c:pt idx="1">
                  <c:v>0.127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/>
      <c:overlay val="0"/>
      <c:txPr>
        <a:bodyPr/>
        <a:lstStyle/>
        <a:p>
          <a:pPr>
            <a:defRPr>
              <a:latin typeface="Century Gothic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'[anketolog-report-1532654-survey-621518-o-vliyanii-sanktsionnyih-ogranicheniy-i-adaptatsii-biznesa-sBjes0.xlsx]№5. Множественный выбор'!$C$8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rgbClr val="8E1010"/>
            </a:solidFill>
          </c:spPr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'[anketolog-report-1532654-survey-621518-o-vliyanii-sanktsionnyih-ogranicheniy-i-adaptatsii-biznesa-sBjes0.xlsx]№5. Множественный выбор'!$A$9:$A$25</c:f>
              <c:strCache>
                <c:ptCount val="17"/>
                <c:pt idx="0">
                  <c:v>амнистия капитала</c:v>
                </c:pt>
                <c:pt idx="1">
                  <c:v>отсрочка обязательств по субсидиям для промышленников и отсрочка возврата субсидий экспортерами</c:v>
                </c:pt>
                <c:pt idx="2">
                  <c:v>0 % НДС для гостиниц</c:v>
                </c:pt>
                <c:pt idx="3">
                  <c:v>мораторий на банкротства</c:v>
                </c:pt>
                <c:pt idx="4">
                  <c:v>поддержка ИТ отрасли</c:v>
                </c:pt>
                <c:pt idx="5">
                  <c:v>Другое</c:v>
                </c:pt>
                <c:pt idx="6">
                  <c:v>ограничение ставки эквайринга на социально значимые товары</c:v>
                </c:pt>
                <c:pt idx="7">
                  <c:v>гранты для молодых предпринимателей</c:v>
                </c:pt>
                <c:pt idx="8">
                  <c:v>пересмотр цены госконтрактов и увеличение авансов по ним</c:v>
                </c:pt>
                <c:pt idx="9">
                  <c:v>кредитные каникулы для МСП и аграриев</c:v>
                </c:pt>
                <c:pt idx="10">
                  <c:v>продление сроков лицензий и разрешений</c:v>
                </c:pt>
                <c:pt idx="11">
                  <c:v>приостановка новых требований по маркировке товаров</c:v>
                </c:pt>
                <c:pt idx="12">
                  <c:v>перенос срока уплаты налогов</c:v>
                </c:pt>
                <c:pt idx="13">
                  <c:v>снятие ковидных ограничений</c:v>
                </c:pt>
                <c:pt idx="14">
                  <c:v>льготные кредиты для МСП или системообразующих компаний</c:v>
                </c:pt>
                <c:pt idx="15">
                  <c:v>снижение ставок УСН, имущественного налога в регионах</c:v>
                </c:pt>
                <c:pt idx="16">
                  <c:v>мораторий на проверки</c:v>
                </c:pt>
              </c:strCache>
            </c:strRef>
          </c:cat>
          <c:val>
            <c:numRef>
              <c:f>'[anketolog-report-1532654-survey-621518-o-vliyanii-sanktsionnyih-ogranicheniy-i-adaptatsii-biznesa-sBjes0.xlsx]№5. Множественный выбор'!$C$9:$C$25</c:f>
              <c:numCache>
                <c:formatCode>0%</c:formatCode>
                <c:ptCount val="17"/>
                <c:pt idx="0" formatCode="0.00%">
                  <c:v>2.1000000000000001E-2</c:v>
                </c:pt>
                <c:pt idx="1">
                  <c:v>0.03</c:v>
                </c:pt>
                <c:pt idx="2" formatCode="0.00%">
                  <c:v>3.7999999999999999E-2</c:v>
                </c:pt>
                <c:pt idx="3" formatCode="0.00%">
                  <c:v>3.9E-2</c:v>
                </c:pt>
                <c:pt idx="4" formatCode="0.00%">
                  <c:v>7.6999999999999999E-2</c:v>
                </c:pt>
                <c:pt idx="5" formatCode="0.00%">
                  <c:v>0.11799999999999999</c:v>
                </c:pt>
                <c:pt idx="6" formatCode="0.00%">
                  <c:v>0.13200000000000001</c:v>
                </c:pt>
                <c:pt idx="7" formatCode="0.00%">
                  <c:v>0.13500000000000001</c:v>
                </c:pt>
                <c:pt idx="8" formatCode="0.00%">
                  <c:v>0.14599999999999999</c:v>
                </c:pt>
                <c:pt idx="9" formatCode="0.00%">
                  <c:v>0.158</c:v>
                </c:pt>
                <c:pt idx="10" formatCode="0.00%">
                  <c:v>0.16200000000000001</c:v>
                </c:pt>
                <c:pt idx="11" formatCode="0.00%">
                  <c:v>0.23100000000000001</c:v>
                </c:pt>
                <c:pt idx="12" formatCode="0.00%">
                  <c:v>0.255</c:v>
                </c:pt>
                <c:pt idx="13" formatCode="0.00%">
                  <c:v>0.28799999999999998</c:v>
                </c:pt>
                <c:pt idx="14" formatCode="0.00%">
                  <c:v>0.34799999999999998</c:v>
                </c:pt>
                <c:pt idx="15" formatCode="0.00%">
                  <c:v>0.47899999999999998</c:v>
                </c:pt>
                <c:pt idx="16" formatCode="0.00%">
                  <c:v>0.497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1"/>
          <c:showBubbleSize val="0"/>
        </c:dLbls>
        <c:gapWidth val="150"/>
        <c:axId val="137826304"/>
        <c:axId val="137828992"/>
      </c:barChart>
      <c:catAx>
        <c:axId val="137826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700">
                <a:latin typeface="Century Gothic" pitchFamily="34" charset="0"/>
              </a:defRPr>
            </a:pPr>
            <a:endParaRPr lang="ru-RU"/>
          </a:p>
        </c:txPr>
        <c:crossAx val="137828992"/>
        <c:crosses val="autoZero"/>
        <c:auto val="1"/>
        <c:lblAlgn val="ctr"/>
        <c:lblOffset val="100"/>
        <c:noMultiLvlLbl val="0"/>
      </c:catAx>
      <c:valAx>
        <c:axId val="137828992"/>
        <c:scaling>
          <c:orientation val="minMax"/>
        </c:scaling>
        <c:delete val="1"/>
        <c:axPos val="b"/>
        <c:majorGridlines>
          <c:spPr>
            <a:effectLst/>
          </c:spPr>
        </c:majorGridlines>
        <c:numFmt formatCode="0.00%" sourceLinked="1"/>
        <c:majorTickMark val="none"/>
        <c:minorTickMark val="none"/>
        <c:tickLblPos val="nextTo"/>
        <c:crossAx val="137826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'[anketolog-report-1532654-survey-621518-o-vliyanii-sanktsionnyih-ogranicheniy-i-adaptatsii-biznesa-sBjes0.xlsx]№6. Множественный выбор'!$C$8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rgbClr val="8E1010"/>
            </a:solidFill>
          </c:spPr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'[anketolog-report-1532654-survey-621518-o-vliyanii-sanktsionnyih-ogranicheniy-i-adaptatsii-biznesa-sBjes0.xlsx]№6. Множественный выбор'!$A$9:$A$18</c:f>
              <c:strCache>
                <c:ptCount val="10"/>
                <c:pt idx="0">
                  <c:v>Другое</c:v>
                </c:pt>
                <c:pt idx="1">
                  <c:v>повышение порогов выручки для признания МСП и на спецрежимах налогообложения (УСН, патент, самозанятые)</c:v>
                </c:pt>
                <c:pt idx="2">
                  <c:v>более дешевые и доступные инвестиционные кредиты</c:v>
                </c:pt>
                <c:pt idx="3">
                  <c:v>отказ от взимания недоимок, штрафов и пеней, начисленных до 01.01.2022</c:v>
                </c:pt>
                <c:pt idx="4">
                  <c:v>поддержка занятости -  возврат программы ФОТ 2.0 или аналогичных программ</c:v>
                </c:pt>
                <c:pt idx="5">
                  <c:v>государство должно помогать в поиске новых импортных товаров/сырья/комплектующих и покупателей на зарубежных рынках</c:v>
                </c:pt>
                <c:pt idx="6">
                  <c:v>заморозка тарифов естественных монополий</c:v>
                </c:pt>
                <c:pt idx="7">
                  <c:v>более дешевые и доступные оборотные кредиты</c:v>
                </c:pt>
                <c:pt idx="8">
                  <c:v>поддержка занятости - снижение страховых взносов до 15%</c:v>
                </c:pt>
                <c:pt idx="9">
                  <c:v>налоговые послабления - списание части налогов</c:v>
                </c:pt>
              </c:strCache>
            </c:strRef>
          </c:cat>
          <c:val>
            <c:numRef>
              <c:f>'[anketolog-report-1532654-survey-621518-o-vliyanii-sanktsionnyih-ogranicheniy-i-adaptatsii-biznesa-sBjes0.xlsx]№6. Множественный выбор'!$C$9:$C$18</c:f>
              <c:numCache>
                <c:formatCode>0.00%</c:formatCode>
                <c:ptCount val="10"/>
                <c:pt idx="0">
                  <c:v>7.3999999999999996E-2</c:v>
                </c:pt>
                <c:pt idx="1">
                  <c:v>0.19600000000000001</c:v>
                </c:pt>
                <c:pt idx="2">
                  <c:v>0.20599999999999999</c:v>
                </c:pt>
                <c:pt idx="3">
                  <c:v>0.20699999999999999</c:v>
                </c:pt>
                <c:pt idx="4">
                  <c:v>0.21199999999999999</c:v>
                </c:pt>
                <c:pt idx="5">
                  <c:v>0.219</c:v>
                </c:pt>
                <c:pt idx="6">
                  <c:v>0.25700000000000001</c:v>
                </c:pt>
                <c:pt idx="7">
                  <c:v>0.41799999999999998</c:v>
                </c:pt>
                <c:pt idx="8">
                  <c:v>0.504</c:v>
                </c:pt>
                <c:pt idx="9">
                  <c:v>0.56299999999999994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1"/>
          <c:showBubbleSize val="0"/>
        </c:dLbls>
        <c:gapWidth val="150"/>
        <c:axId val="139076352"/>
        <c:axId val="139079040"/>
      </c:barChart>
      <c:catAx>
        <c:axId val="139076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139079040"/>
        <c:crosses val="autoZero"/>
        <c:auto val="1"/>
        <c:lblAlgn val="ctr"/>
        <c:lblOffset val="100"/>
        <c:noMultiLvlLbl val="0"/>
      </c:catAx>
      <c:valAx>
        <c:axId val="139079040"/>
        <c:scaling>
          <c:orientation val="minMax"/>
        </c:scaling>
        <c:delete val="1"/>
        <c:axPos val="b"/>
        <c:majorGridlines>
          <c:spPr>
            <a:effectLst/>
          </c:spPr>
        </c:majorGridlines>
        <c:numFmt formatCode="0.00%" sourceLinked="1"/>
        <c:majorTickMark val="none"/>
        <c:minorTickMark val="none"/>
        <c:tickLblPos val="nextTo"/>
        <c:crossAx val="139076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>
          <a:latin typeface="Century Gothic" pitchFamily="34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'[anketolog-report-1532654-survey-621518-o-vliyanii-sanktsionnyih-ogranicheniy-i-adaptatsii-biznesa-sBjes0.xlsx]№8. Одиночный выбор'!$C$8</c:f>
              <c:strCache>
                <c:ptCount val="1"/>
                <c:pt idx="0">
                  <c:v>Проценты</c:v>
                </c:pt>
              </c:strCache>
            </c:strRef>
          </c:tx>
          <c:dLbls>
            <c:dLbl>
              <c:idx val="0"/>
              <c:layout>
                <c:manualLayout>
                  <c:x val="0.14607227217749991"/>
                  <c:y val="-0.23887217632397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2256171901578865E-2"/>
                  <c:y val="-0.180372867836473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Century Gothic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'[anketolog-report-1532654-survey-621518-o-vliyanii-sanktsionnyih-ogranicheniy-i-adaptatsii-biznesa-sBjes0.xlsx]№8. Одиночный выбор'!$A$9:$A$10</c:f>
              <c:strCache>
                <c:ptCount val="2"/>
                <c:pt idx="0">
                  <c:v>нет</c:v>
                </c:pt>
                <c:pt idx="1">
                  <c:v>да, назовите их</c:v>
                </c:pt>
              </c:strCache>
            </c:strRef>
          </c:cat>
          <c:val>
            <c:numRef>
              <c:f>'[anketolog-report-1532654-survey-621518-o-vliyanii-sanktsionnyih-ogranicheniy-i-adaptatsii-biznesa-sBjes0.xlsx]№8. Одиночный выбор'!$C$9:$C$10</c:f>
              <c:numCache>
                <c:formatCode>0.00%</c:formatCode>
                <c:ptCount val="2"/>
                <c:pt idx="0">
                  <c:v>0.61099999999999999</c:v>
                </c:pt>
                <c:pt idx="1">
                  <c:v>0.38900000000000001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/>
      <c:overlay val="0"/>
      <c:txPr>
        <a:bodyPr/>
        <a:lstStyle/>
        <a:p>
          <a:pPr>
            <a:defRPr>
              <a:latin typeface="Century Gothic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'[anketolog-report-1532654-survey-621518-o-vliyanii-sanktsionnyih-ogranicheniy-i-adaptatsii-biznesa-sBjes0.xlsx]№10. Одиночный выбор'!$C$8</c:f>
              <c:strCache>
                <c:ptCount val="1"/>
                <c:pt idx="0">
                  <c:v>Проценты</c:v>
                </c:pt>
              </c:strCache>
            </c:strRef>
          </c:tx>
          <c:dLbls>
            <c:dLbl>
              <c:idx val="0"/>
              <c:layout>
                <c:manualLayout>
                  <c:x val="7.8787878787878782E-2"/>
                  <c:y val="-0.137373737373737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2121212121212122"/>
                  <c:y val="0.109090909090909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Century Gothic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'[anketolog-report-1532654-survey-621518-o-vliyanii-sanktsionnyih-ogranicheniy-i-adaptatsii-biznesa-sBjes0.xlsx]№10. Одиночный выбор'!$A$9:$A$10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'[anketolog-report-1532654-survey-621518-o-vliyanii-sanktsionnyih-ogranicheniy-i-adaptatsii-biznesa-sBjes0.xlsx]№10. Одиночный выбор'!$C$9:$C$10</c:f>
              <c:numCache>
                <c:formatCode>0.00%</c:formatCode>
                <c:ptCount val="2"/>
                <c:pt idx="0">
                  <c:v>0.223</c:v>
                </c:pt>
                <c:pt idx="1">
                  <c:v>0.77700000000000002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/>
      <c:overlay val="0"/>
      <c:txPr>
        <a:bodyPr/>
        <a:lstStyle/>
        <a:p>
          <a:pPr>
            <a:defRPr>
              <a:latin typeface="Century Gothic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'[anketolog-report-1532654-survey-621518-o-vliyanii-sanktsionnyih-ogranicheniy-i-adaptatsii-biznesa-sBjes0.xlsx]№9. Одиночный выбор'!$C$8</c:f>
              <c:strCache>
                <c:ptCount val="1"/>
                <c:pt idx="0">
                  <c:v>Проценты</c:v>
                </c:pt>
              </c:strCache>
            </c:strRef>
          </c:tx>
          <c:dLbls>
            <c:dLbl>
              <c:idx val="0"/>
              <c:layout>
                <c:manualLayout>
                  <c:x val="5.1413881748071981E-2"/>
                  <c:y val="-0.169696969696969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2268605948848656E-2"/>
                  <c:y val="6.5420674974746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Century Gothic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'[anketolog-report-1532654-survey-621518-o-vliyanii-sanktsionnyih-ogranicheniy-i-adaptatsii-biznesa-sBjes0.xlsx]№9. Одиночный выбор'!$A$9:$A$10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'[anketolog-report-1532654-survey-621518-o-vliyanii-sanktsionnyih-ogranicheniy-i-adaptatsii-biznesa-sBjes0.xlsx]№9. Одиночный выбор'!$C$9:$C$10</c:f>
              <c:numCache>
                <c:formatCode>0%</c:formatCode>
                <c:ptCount val="2"/>
                <c:pt idx="0">
                  <c:v>0.35</c:v>
                </c:pt>
                <c:pt idx="1">
                  <c:v>0.65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/>
      <c:overlay val="0"/>
      <c:txPr>
        <a:bodyPr/>
        <a:lstStyle/>
        <a:p>
          <a:pPr>
            <a:defRPr>
              <a:latin typeface="Century Gothic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'[anketolog-report-1532654-survey-621518-o-vliyanii-sanktsionnyih-ogranicheniy-i-adaptatsii-biznesa-sBjes0.xlsx]№11. Множественный выбор'!$C$8</c:f>
              <c:strCache>
                <c:ptCount val="1"/>
                <c:pt idx="0">
                  <c:v>Проценты</c:v>
                </c:pt>
              </c:strCache>
            </c:strRef>
          </c:tx>
          <c:spPr>
            <a:solidFill>
              <a:srgbClr val="8E1010"/>
            </a:solidFill>
          </c:spPr>
          <c:invertIfNegative val="0"/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'[anketolog-report-1532654-survey-621518-o-vliyanii-sanktsionnyih-ogranicheniy-i-adaptatsii-biznesa-sBjes0.xlsx]№11. Множественный выбор'!$A$9:$A$18</c:f>
              <c:strCache>
                <c:ptCount val="10"/>
                <c:pt idx="0">
                  <c:v>низкий спрос</c:v>
                </c:pt>
                <c:pt idx="1">
                  <c:v>незащищенность собственности</c:v>
                </c:pt>
                <c:pt idx="2">
                  <c:v>административное давление</c:v>
                </c:pt>
                <c:pt idx="3">
                  <c:v>дефицит трудовых ресурсов</c:v>
                </c:pt>
                <c:pt idx="4">
                  <c:v>проблема с закупками оборудования</c:v>
                </c:pt>
                <c:pt idx="5">
                  <c:v>отсутствие доступного кредита</c:v>
                </c:pt>
                <c:pt idx="6">
                  <c:v>постоянные кризисы и катаклизмы, невозможность долгосрочного инвестирования</c:v>
                </c:pt>
                <c:pt idx="7">
                  <c:v>высокие тарифы на электоэнергию, газ, др.</c:v>
                </c:pt>
                <c:pt idx="8">
                  <c:v>непредсказуемость действий властей</c:v>
                </c:pt>
                <c:pt idx="9">
                  <c:v>высокие налоги</c:v>
                </c:pt>
              </c:strCache>
            </c:strRef>
          </c:cat>
          <c:val>
            <c:numRef>
              <c:f>'[anketolog-report-1532654-survey-621518-o-vliyanii-sanktsionnyih-ogranicheniy-i-adaptatsii-biznesa-sBjes0.xlsx]№11. Множественный выбор'!$C$9:$C$18</c:f>
              <c:numCache>
                <c:formatCode>0%</c:formatCode>
                <c:ptCount val="10"/>
                <c:pt idx="0" formatCode="0.00%">
                  <c:v>0.16700000000000001</c:v>
                </c:pt>
                <c:pt idx="1">
                  <c:v>0.31</c:v>
                </c:pt>
                <c:pt idx="2" formatCode="0.00%">
                  <c:v>0.32600000000000001</c:v>
                </c:pt>
                <c:pt idx="3" formatCode="0.00%">
                  <c:v>0.39400000000000002</c:v>
                </c:pt>
                <c:pt idx="4" formatCode="0.00%">
                  <c:v>0.41199999999999998</c:v>
                </c:pt>
                <c:pt idx="5" formatCode="0.00%">
                  <c:v>0.42699999999999999</c:v>
                </c:pt>
                <c:pt idx="6" formatCode="0.00%">
                  <c:v>0.49399999999999999</c:v>
                </c:pt>
                <c:pt idx="7" formatCode="0.00%">
                  <c:v>0.495</c:v>
                </c:pt>
                <c:pt idx="8">
                  <c:v>0.51</c:v>
                </c:pt>
                <c:pt idx="9" formatCode="0.00%">
                  <c:v>0.56599999999999995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1"/>
          <c:showBubbleSize val="0"/>
        </c:dLbls>
        <c:gapWidth val="150"/>
        <c:axId val="139534336"/>
        <c:axId val="139537024"/>
      </c:barChart>
      <c:catAx>
        <c:axId val="139534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800">
                <a:latin typeface="Century Gothic" pitchFamily="34" charset="0"/>
              </a:defRPr>
            </a:pPr>
            <a:endParaRPr lang="ru-RU"/>
          </a:p>
        </c:txPr>
        <c:crossAx val="139537024"/>
        <c:crosses val="autoZero"/>
        <c:auto val="1"/>
        <c:lblAlgn val="ctr"/>
        <c:lblOffset val="100"/>
        <c:noMultiLvlLbl val="0"/>
      </c:catAx>
      <c:valAx>
        <c:axId val="139537024"/>
        <c:scaling>
          <c:orientation val="minMax"/>
        </c:scaling>
        <c:delete val="1"/>
        <c:axPos val="b"/>
        <c:majorGridlines>
          <c:spPr>
            <a:effectLst/>
          </c:spPr>
        </c:majorGridlines>
        <c:numFmt formatCode="0.00%" sourceLinked="1"/>
        <c:majorTickMark val="none"/>
        <c:minorTickMark val="none"/>
        <c:tickLblPos val="nextTo"/>
        <c:crossAx val="1395343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70CFA-9145-4A2E-BDC7-D72BB4EC692A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23CFD-D014-4A89-B0B8-FDD5787A8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009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23CFD-D014-4A89-B0B8-FDD5787A850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372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23CFD-D014-4A89-B0B8-FDD5787A850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26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423CFD-D014-4A89-B0B8-FDD5787A850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149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latin typeface="Mullerregular" pitchFamily="50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Mullerregular" pitchFamily="50" charset="-5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ullerregular" pitchFamily="50" charset="-52"/>
              </a:defRPr>
            </a:lvl1pPr>
          </a:lstStyle>
          <a:p>
            <a:fld id="{B4C71EC6-210F-42DE-9C53-41977AD35B3D}" type="datetimeFigureOut">
              <a:rPr lang="ru-RU" smtClean="0"/>
              <a:pPr/>
              <a:t>05.04.2022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ullerregular" pitchFamily="50" charset="-52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ullerregular" pitchFamily="50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Mullerregular" pitchFamily="50" charset="-52"/>
              </a:defRPr>
            </a:lvl1pPr>
            <a:lvl2pPr>
              <a:defRPr>
                <a:latin typeface="Mullerregular" pitchFamily="50" charset="-52"/>
              </a:defRPr>
            </a:lvl2pPr>
            <a:lvl3pPr>
              <a:defRPr>
                <a:latin typeface="Mullerregular" pitchFamily="50" charset="-52"/>
              </a:defRPr>
            </a:lvl3pPr>
            <a:lvl4pPr>
              <a:defRPr>
                <a:latin typeface="Mullerregular" pitchFamily="50" charset="-52"/>
              </a:defRPr>
            </a:lvl4pPr>
            <a:lvl5pPr>
              <a:defRPr>
                <a:latin typeface="Mullerregular" pitchFamily="50" charset="-52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latin typeface="Mullerregular" pitchFamily="50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Mullerregular" pitchFamily="50" charset="-5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ullerregular" pitchFamily="50" charset="-52"/>
              </a:defRPr>
            </a:lvl1pPr>
          </a:lstStyle>
          <a:p>
            <a:fld id="{B4C71EC6-210F-42DE-9C53-41977AD35B3D}" type="datetimeFigureOut">
              <a:rPr lang="ru-RU" smtClean="0"/>
              <a:pPr/>
              <a:t>05.04.2022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ullerregular" pitchFamily="50" charset="-52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ullerregular" pitchFamily="50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latin typeface="Mullerregular" pitchFamily="50" charset="-52"/>
              </a:defRPr>
            </a:lvl1pPr>
            <a:lvl2pPr>
              <a:defRPr sz="2400">
                <a:latin typeface="Mullerregular" pitchFamily="50" charset="-52"/>
              </a:defRPr>
            </a:lvl2pPr>
            <a:lvl3pPr>
              <a:defRPr sz="2000">
                <a:latin typeface="Mullerregular" pitchFamily="50" charset="-52"/>
              </a:defRPr>
            </a:lvl3pPr>
            <a:lvl4pPr>
              <a:defRPr sz="1800">
                <a:latin typeface="Mullerregular" pitchFamily="50" charset="-52"/>
              </a:defRPr>
            </a:lvl4pPr>
            <a:lvl5pPr>
              <a:defRPr sz="1800">
                <a:latin typeface="Mullerregular" pitchFamily="50" charset="-5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Mullerregular" pitchFamily="50" charset="-52"/>
              </a:defRPr>
            </a:lvl1pPr>
            <a:lvl2pPr>
              <a:defRPr sz="2400">
                <a:latin typeface="Mullerregular" pitchFamily="50" charset="-52"/>
              </a:defRPr>
            </a:lvl2pPr>
            <a:lvl3pPr>
              <a:defRPr sz="2000">
                <a:latin typeface="Mullerregular" pitchFamily="50" charset="-52"/>
              </a:defRPr>
            </a:lvl3pPr>
            <a:lvl4pPr>
              <a:defRPr sz="1800">
                <a:latin typeface="Mullerregular" pitchFamily="50" charset="-52"/>
              </a:defRPr>
            </a:lvl4pPr>
            <a:lvl5pPr>
              <a:defRPr sz="1800">
                <a:latin typeface="Mullerregular" pitchFamily="50" charset="-5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ullerregular" pitchFamily="50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>
                <a:latin typeface="Mullerregular" pitchFamily="50" charset="-5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>
                <a:latin typeface="Mullerregular" pitchFamily="50" charset="-52"/>
              </a:defRPr>
            </a:lvl1pPr>
            <a:lvl2pPr>
              <a:defRPr sz="2000">
                <a:latin typeface="Mullerregular" pitchFamily="50" charset="-52"/>
              </a:defRPr>
            </a:lvl2pPr>
            <a:lvl3pPr>
              <a:defRPr sz="1800">
                <a:latin typeface="Mullerregular" pitchFamily="50" charset="-52"/>
              </a:defRPr>
            </a:lvl3pPr>
            <a:lvl4pPr>
              <a:defRPr sz="1600">
                <a:latin typeface="Mullerregular" pitchFamily="50" charset="-52"/>
              </a:defRPr>
            </a:lvl4pPr>
            <a:lvl5pPr>
              <a:defRPr sz="1600">
                <a:latin typeface="Mullerregular" pitchFamily="50" charset="-5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>
                <a:latin typeface="Mullerregular" pitchFamily="50" charset="-5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>
                <a:latin typeface="Mullerregular" pitchFamily="50" charset="-52"/>
              </a:defRPr>
            </a:lvl1pPr>
            <a:lvl2pPr>
              <a:defRPr sz="2000">
                <a:latin typeface="Mullerregular" pitchFamily="50" charset="-52"/>
              </a:defRPr>
            </a:lvl2pPr>
            <a:lvl3pPr>
              <a:defRPr sz="1800">
                <a:latin typeface="Mullerregular" pitchFamily="50" charset="-52"/>
              </a:defRPr>
            </a:lvl3pPr>
            <a:lvl4pPr>
              <a:defRPr sz="1600">
                <a:latin typeface="Mullerregular" pitchFamily="50" charset="-52"/>
              </a:defRPr>
            </a:lvl4pPr>
            <a:lvl5pPr>
              <a:defRPr sz="1600">
                <a:latin typeface="Mullerregular" pitchFamily="50" charset="-5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E8AB48F-0458-4326-890A-36900205C2FF}"/>
              </a:ext>
            </a:extLst>
          </p:cNvPr>
          <p:cNvSpPr/>
          <p:nvPr/>
        </p:nvSpPr>
        <p:spPr>
          <a:xfrm>
            <a:off x="2335420" y="4236397"/>
            <a:ext cx="2638927" cy="411197"/>
          </a:xfrm>
          <a:prstGeom prst="rect">
            <a:avLst/>
          </a:prstGeom>
          <a:solidFill>
            <a:srgbClr val="2751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>
              <a:latin typeface="Century Gothic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37BC0E81-BB3E-4D51-972D-283508B46F9B}"/>
              </a:ext>
            </a:extLst>
          </p:cNvPr>
          <p:cNvSpPr/>
          <p:nvPr/>
        </p:nvSpPr>
        <p:spPr>
          <a:xfrm>
            <a:off x="4974347" y="4237703"/>
            <a:ext cx="4169653" cy="411197"/>
          </a:xfrm>
          <a:prstGeom prst="rect">
            <a:avLst/>
          </a:prstGeom>
          <a:solidFill>
            <a:srgbClr val="4FA2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>
              <a:latin typeface="Century Gothic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33486" y="4288106"/>
            <a:ext cx="26452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Century Gothic" pitchFamily="34" charset="0"/>
              </a:rPr>
              <a:t>25 марта </a:t>
            </a:r>
            <a:r>
              <a:rPr lang="ru-RU" sz="1400" b="1" dirty="0">
                <a:solidFill>
                  <a:schemeClr val="bg1"/>
                </a:solidFill>
                <a:latin typeface="Century Gothic" pitchFamily="34" charset="0"/>
              </a:rPr>
              <a:t>– </a:t>
            </a:r>
            <a:r>
              <a:rPr lang="ru-RU" sz="1400" b="1" dirty="0" smtClean="0">
                <a:solidFill>
                  <a:schemeClr val="bg1"/>
                </a:solidFill>
                <a:latin typeface="Century Gothic" pitchFamily="34" charset="0"/>
              </a:rPr>
              <a:t>1 апреля </a:t>
            </a:r>
            <a:r>
              <a:rPr lang="ru-RU" sz="1400" b="1" dirty="0">
                <a:solidFill>
                  <a:schemeClr val="bg1"/>
                </a:solidFill>
                <a:latin typeface="Century Gothic" pitchFamily="34" charset="0"/>
              </a:rPr>
              <a:t>2022 г.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57637" y="1635646"/>
            <a:ext cx="7918648" cy="194421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РЕЗУЛЬТАТЫ МОНИТОРИНГА</a:t>
            </a:r>
            <a:b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</a:br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/>
            </a:r>
            <a:b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</a:br>
            <a:r>
              <a:rPr lang="ru-RU" sz="2000" b="1" dirty="0" smtClean="0">
                <a:solidFill>
                  <a:srgbClr val="8E1010"/>
                </a:solidFill>
                <a:latin typeface="Century Gothic" pitchFamily="34" charset="0"/>
              </a:rPr>
              <a:t>«О влиянии </a:t>
            </a:r>
            <a:r>
              <a:rPr lang="ru-RU" sz="2000" b="1" dirty="0" err="1" smtClean="0">
                <a:solidFill>
                  <a:srgbClr val="8E1010"/>
                </a:solidFill>
                <a:latin typeface="Century Gothic" pitchFamily="34" charset="0"/>
              </a:rPr>
              <a:t>санкционных</a:t>
            </a:r>
            <a:r>
              <a:rPr lang="ru-RU" sz="2000" b="1" dirty="0" smtClean="0">
                <a:solidFill>
                  <a:srgbClr val="8E1010"/>
                </a:solidFill>
                <a:latin typeface="Century Gothic" pitchFamily="34" charset="0"/>
              </a:rPr>
              <a:t> ограничений и адаптации бизнеса»</a:t>
            </a:r>
            <a:endParaRPr lang="ru-RU" sz="2000" b="1" dirty="0">
              <a:solidFill>
                <a:srgbClr val="8E1010"/>
              </a:solidFill>
              <a:latin typeface="Century Gothic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B14830E2-2729-495F-9CB0-499539525E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36" y="267493"/>
            <a:ext cx="6390628" cy="512883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xmlns="" id="{3615119D-4BA4-074D-9A81-8C19D5FD954B}"/>
              </a:ext>
            </a:extLst>
          </p:cNvPr>
          <p:cNvGrpSpPr/>
          <p:nvPr/>
        </p:nvGrpSpPr>
        <p:grpSpPr>
          <a:xfrm>
            <a:off x="6228184" y="990343"/>
            <a:ext cx="2048092" cy="895350"/>
            <a:chOff x="4567394" y="1010053"/>
            <a:chExt cx="2730789" cy="1193800"/>
          </a:xfrm>
        </p:grpSpPr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xmlns="" id="{1B0ECC7E-7BCF-D641-83C8-C1CD45CD95DA}"/>
                </a:ext>
              </a:extLst>
            </p:cNvPr>
            <p:cNvSpPr/>
            <p:nvPr/>
          </p:nvSpPr>
          <p:spPr>
            <a:xfrm>
              <a:off x="4800819" y="1010053"/>
              <a:ext cx="2497364" cy="1193800"/>
            </a:xfrm>
            <a:prstGeom prst="rect">
              <a:avLst/>
            </a:prstGeom>
            <a:solidFill>
              <a:srgbClr val="4FA2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Century Gothic" pitchFamily="34" charset="0"/>
              </a:endParaRPr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xmlns="" id="{58360CA9-B92C-AD47-BCEB-EA4600B96E48}"/>
                </a:ext>
              </a:extLst>
            </p:cNvPr>
            <p:cNvSpPr/>
            <p:nvPr/>
          </p:nvSpPr>
          <p:spPr>
            <a:xfrm>
              <a:off x="4567394" y="1010053"/>
              <a:ext cx="874639" cy="1193800"/>
            </a:xfrm>
            <a:prstGeom prst="rect">
              <a:avLst/>
            </a:prstGeom>
            <a:solidFill>
              <a:srgbClr val="2C46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Century Gothic" pitchFamily="34" charset="0"/>
              </a:endParaRP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xmlns="" id="{D7A078BB-DC78-8D41-B6B2-F35B14768BC7}"/>
                </a:ext>
              </a:extLst>
            </p:cNvPr>
            <p:cNvSpPr/>
            <p:nvPr/>
          </p:nvSpPr>
          <p:spPr>
            <a:xfrm>
              <a:off x="4813518" y="1225982"/>
              <a:ext cx="2238542" cy="7619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Century Gothic" pitchFamily="34" charset="0"/>
              </a:endParaRPr>
            </a:p>
          </p:txBody>
        </p:sp>
        <p:pic>
          <p:nvPicPr>
            <p:cNvPr id="12" name="Picture 3" descr="C:\Users\Prokopets\Desktop\1112.png">
              <a:extLst>
                <a:ext uri="{FF2B5EF4-FFF2-40B4-BE49-F238E27FC236}">
                  <a16:creationId xmlns:a16="http://schemas.microsoft.com/office/drawing/2014/main" xmlns="" id="{C73CC7CC-8674-1B43-BA3E-D19ECBB8E5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5158" y="1283986"/>
              <a:ext cx="1935261" cy="65871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</p:pic>
      </p:grpSp>
      <p:sp>
        <p:nvSpPr>
          <p:cNvPr id="2" name="Прямоугольник 1"/>
          <p:cNvSpPr/>
          <p:nvPr/>
        </p:nvSpPr>
        <p:spPr>
          <a:xfrm>
            <a:off x="658456" y="3003798"/>
            <a:ext cx="7225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мониторинге приняли участие руководители и владельцы </a:t>
            </a:r>
            <a:r>
              <a:rPr lang="ru-RU" sz="1200" b="1" dirty="0">
                <a:solidFill>
                  <a:srgbClr val="6E0C0C"/>
                </a:solidFill>
                <a:latin typeface="Century Gothic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4500 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компаний из </a:t>
            </a:r>
            <a:r>
              <a:rPr lang="ru-RU" sz="1200" b="1" dirty="0">
                <a:solidFill>
                  <a:srgbClr val="6E0C0C"/>
                </a:solidFill>
                <a:latin typeface="Century Gothic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85</a:t>
            </a:r>
            <a:r>
              <a:rPr lang="ru-RU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субъектов РФ.</a:t>
            </a:r>
          </a:p>
        </p:txBody>
      </p:sp>
    </p:spTree>
    <p:extLst>
      <p:ext uri="{BB962C8B-B14F-4D97-AF65-F5344CB8AC3E}">
        <p14:creationId xmlns:p14="http://schemas.microsoft.com/office/powerpoint/2010/main" val="177332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">
            <a:extLst>
              <a:ext uri="{FF2B5EF4-FFF2-40B4-BE49-F238E27FC236}">
                <a16:creationId xmlns:a16="http://schemas.microsoft.com/office/drawing/2014/main" xmlns="" id="{D82C45EA-783D-4553-824E-4274B816755C}"/>
              </a:ext>
            </a:extLst>
          </p:cNvPr>
          <p:cNvSpPr txBox="1">
            <a:spLocks/>
          </p:cNvSpPr>
          <p:nvPr/>
        </p:nvSpPr>
        <p:spPr>
          <a:xfrm>
            <a:off x="4815827" y="1753311"/>
            <a:ext cx="4223398" cy="68326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1129876" algn="l"/>
              </a:tabLst>
            </a:pPr>
            <a:r>
              <a:rPr lang="ru-RU" sz="4800" b="1" dirty="0">
                <a:solidFill>
                  <a:srgbClr val="C00000"/>
                </a:solidFill>
                <a:latin typeface="Century Gothic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СПАСИБО</a:t>
            </a:r>
            <a:endParaRPr lang="ru-RU" sz="4800" b="1" dirty="0">
              <a:solidFill>
                <a:srgbClr val="C00000"/>
              </a:solidFill>
              <a:latin typeface="Century Gothic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A55AA59E-0A8C-40B3-867E-9FF88651E9C6}"/>
              </a:ext>
            </a:extLst>
          </p:cNvPr>
          <p:cNvSpPr/>
          <p:nvPr/>
        </p:nvSpPr>
        <p:spPr>
          <a:xfrm>
            <a:off x="2592667" y="4236398"/>
            <a:ext cx="2381681" cy="411197"/>
          </a:xfrm>
          <a:prstGeom prst="rect">
            <a:avLst/>
          </a:prstGeom>
          <a:solidFill>
            <a:srgbClr val="4FA2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4746BCA0-CC0E-4951-9A01-B140D2204E22}"/>
              </a:ext>
            </a:extLst>
          </p:cNvPr>
          <p:cNvSpPr/>
          <p:nvPr/>
        </p:nvSpPr>
        <p:spPr>
          <a:xfrm>
            <a:off x="4974348" y="4237704"/>
            <a:ext cx="4169653" cy="411197"/>
          </a:xfrm>
          <a:prstGeom prst="rect">
            <a:avLst/>
          </a:prstGeom>
          <a:solidFill>
            <a:srgbClr val="2C46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ru-RU"/>
          </a:p>
        </p:txBody>
      </p: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xmlns="" id="{B1931DE0-940A-40AC-B3E0-CF58626F9D43}"/>
              </a:ext>
            </a:extLst>
          </p:cNvPr>
          <p:cNvGrpSpPr/>
          <p:nvPr/>
        </p:nvGrpSpPr>
        <p:grpSpPr>
          <a:xfrm>
            <a:off x="2592666" y="1591364"/>
            <a:ext cx="2048092" cy="895350"/>
            <a:chOff x="4567394" y="1010053"/>
            <a:chExt cx="2730789" cy="1193800"/>
          </a:xfrm>
        </p:grpSpPr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xmlns="" id="{E7695068-BE52-4822-BD85-E23A26272FC1}"/>
                </a:ext>
              </a:extLst>
            </p:cNvPr>
            <p:cNvSpPr/>
            <p:nvPr/>
          </p:nvSpPr>
          <p:spPr>
            <a:xfrm>
              <a:off x="4800819" y="1010053"/>
              <a:ext cx="2497364" cy="1193800"/>
            </a:xfrm>
            <a:prstGeom prst="rect">
              <a:avLst/>
            </a:prstGeom>
            <a:solidFill>
              <a:srgbClr val="4FA21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Century Gothic" pitchFamily="34" charset="0"/>
              </a:endParaRPr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xmlns="" id="{3C559C12-D3BE-4B21-9A6D-0C37C4B9AC6A}"/>
                </a:ext>
              </a:extLst>
            </p:cNvPr>
            <p:cNvSpPr/>
            <p:nvPr/>
          </p:nvSpPr>
          <p:spPr>
            <a:xfrm>
              <a:off x="4567394" y="1010053"/>
              <a:ext cx="874639" cy="1193800"/>
            </a:xfrm>
            <a:prstGeom prst="rect">
              <a:avLst/>
            </a:prstGeom>
            <a:solidFill>
              <a:srgbClr val="2C46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Century Gothic" pitchFamily="34" charset="0"/>
              </a:endParaRP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xmlns="" id="{51A390DA-33A8-4256-B3B6-467C670168D7}"/>
                </a:ext>
              </a:extLst>
            </p:cNvPr>
            <p:cNvSpPr/>
            <p:nvPr/>
          </p:nvSpPr>
          <p:spPr>
            <a:xfrm>
              <a:off x="4813518" y="1225982"/>
              <a:ext cx="2238542" cy="7619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b="1">
                <a:latin typeface="Century Gothic" pitchFamily="34" charset="0"/>
              </a:endParaRPr>
            </a:p>
          </p:txBody>
        </p:sp>
        <p:pic>
          <p:nvPicPr>
            <p:cNvPr id="31" name="Picture 3" descr="C:\Users\Prokopets\Desktop\1112.png">
              <a:extLst>
                <a:ext uri="{FF2B5EF4-FFF2-40B4-BE49-F238E27FC236}">
                  <a16:creationId xmlns:a16="http://schemas.microsoft.com/office/drawing/2014/main" xmlns="" id="{43840F33-10FC-4BCB-BA0A-6FC7876E92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5158" y="1283986"/>
              <a:ext cx="1935261" cy="65871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</p:pic>
      </p:grpSp>
    </p:spTree>
    <p:extLst>
      <p:ext uri="{BB962C8B-B14F-4D97-AF65-F5344CB8AC3E}">
        <p14:creationId xmlns:p14="http://schemas.microsoft.com/office/powerpoint/2010/main" val="2845951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5">
            <a:extLst>
              <a:ext uri="{FF2B5EF4-FFF2-40B4-BE49-F238E27FC236}">
                <a16:creationId xmlns:a16="http://schemas.microsoft.com/office/drawing/2014/main" xmlns="" id="{C35F1F63-E225-F048-9095-6EA2672010C1}"/>
              </a:ext>
            </a:extLst>
          </p:cNvPr>
          <p:cNvSpPr txBox="1">
            <a:spLocks/>
          </p:cNvSpPr>
          <p:nvPr/>
        </p:nvSpPr>
        <p:spPr>
          <a:xfrm>
            <a:off x="99401" y="116938"/>
            <a:ext cx="8830982" cy="880496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Основная масса </a:t>
            </a:r>
            <a:r>
              <a:rPr lang="ru-RU" sz="1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предпринимателей </a:t>
            </a:r>
            <a:r>
              <a:rPr lang="ru-RU" sz="1300" b="1" dirty="0" smtClean="0">
                <a:solidFill>
                  <a:srgbClr val="8E1010"/>
                </a:solidFill>
                <a:latin typeface="Century Gothic" pitchFamily="34" charset="0"/>
              </a:rPr>
              <a:t>(69,00</a:t>
            </a:r>
            <a:r>
              <a:rPr lang="ru-RU" sz="1300" b="1" dirty="0">
                <a:solidFill>
                  <a:srgbClr val="8E1010"/>
                </a:solidFill>
                <a:latin typeface="Century Gothic" pitchFamily="34" charset="0"/>
              </a:rPr>
              <a:t>%) 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была </a:t>
            </a:r>
            <a:r>
              <a:rPr lang="ru-RU" sz="1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затронута санкциями и 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борется с кризисом, причем </a:t>
            </a:r>
            <a:r>
              <a:rPr lang="ru-RU" sz="1300" b="1" dirty="0">
                <a:solidFill>
                  <a:srgbClr val="8E1010"/>
                </a:solidFill>
                <a:latin typeface="Century Gothic" pitchFamily="34" charset="0"/>
              </a:rPr>
              <a:t>15,1% </a:t>
            </a:r>
            <a:r>
              <a:rPr lang="ru-RU" sz="1300" b="1" dirty="0" smtClean="0">
                <a:solidFill>
                  <a:srgbClr val="8E1010"/>
                </a:solidFill>
                <a:latin typeface="Century Gothic" pitchFamily="34" charset="0"/>
              </a:rPr>
              <a:t>от </a:t>
            </a:r>
            <a:r>
              <a:rPr lang="ru-RU" sz="1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санкций пострадали серьёзно:  приостановили или 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даже закрыли </a:t>
            </a:r>
            <a:r>
              <a:rPr lang="ru-RU" sz="1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бизнес.  Санкции не затронули 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только </a:t>
            </a:r>
            <a:r>
              <a:rPr lang="ru-RU" sz="1300" b="1" dirty="0" smtClean="0">
                <a:solidFill>
                  <a:srgbClr val="8E1010"/>
                </a:solidFill>
                <a:latin typeface="Century Gothic" pitchFamily="34" charset="0"/>
              </a:rPr>
              <a:t>7,30</a:t>
            </a:r>
            <a:r>
              <a:rPr lang="ru-RU" sz="1300" b="1" dirty="0">
                <a:solidFill>
                  <a:srgbClr val="8E1010"/>
                </a:solidFill>
                <a:latin typeface="Century Gothic" pitchFamily="34" charset="0"/>
              </a:rPr>
              <a:t>%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 </a:t>
            </a:r>
            <a:r>
              <a:rPr lang="ru-RU" sz="1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респондентов, </a:t>
            </a:r>
            <a:r>
              <a:rPr lang="ru-RU" sz="1300" b="1" dirty="0">
                <a:solidFill>
                  <a:srgbClr val="8E1010"/>
                </a:solidFill>
                <a:latin typeface="Century Gothic" pitchFamily="34" charset="0"/>
              </a:rPr>
              <a:t>8,6%</a:t>
            </a:r>
            <a:r>
              <a:rPr lang="ru-RU" sz="1300" b="1" dirty="0" smtClean="0">
                <a:solidFill>
                  <a:srgbClr val="C00000"/>
                </a:solidFill>
                <a:latin typeface="Century Gothic" pitchFamily="34" charset="0"/>
              </a:rPr>
              <a:t> </a:t>
            </a:r>
            <a:r>
              <a:rPr lang="ru-RU" sz="1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удалось 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быстро адаптироваться ко всем </a:t>
            </a:r>
            <a:r>
              <a:rPr lang="ru-RU" sz="1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изменениям</a:t>
            </a:r>
            <a:r>
              <a:rPr lang="ru-RU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.</a:t>
            </a:r>
            <a:endParaRPr lang="en-US" sz="1300" dirty="0" smtClean="0">
              <a:solidFill>
                <a:prstClr val="black">
                  <a:lumMod val="85000"/>
                  <a:lumOff val="15000"/>
                </a:prstClr>
              </a:solidFill>
              <a:latin typeface="Century Gothic" pitchFamily="34" charset="0"/>
            </a:endParaRPr>
          </a:p>
        </p:txBody>
      </p:sp>
      <p:sp>
        <p:nvSpPr>
          <p:cNvPr id="4" name="Содержимое 3">
            <a:extLst>
              <a:ext uri="{FF2B5EF4-FFF2-40B4-BE49-F238E27FC236}">
                <a16:creationId xmlns:a16="http://schemas.microsoft.com/office/drawing/2014/main" xmlns="" id="{15A2B32D-2AAB-AC43-8E3E-E4F58811CE57}"/>
              </a:ext>
            </a:extLst>
          </p:cNvPr>
          <p:cNvSpPr txBox="1">
            <a:spLocks/>
          </p:cNvSpPr>
          <p:nvPr/>
        </p:nvSpPr>
        <p:spPr>
          <a:xfrm>
            <a:off x="179511" y="1072307"/>
            <a:ext cx="8750871" cy="275308"/>
          </a:xfrm>
          <a:prstGeom prst="rect">
            <a:avLst/>
          </a:prstGeom>
          <a:solidFill>
            <a:srgbClr val="355E8F"/>
          </a:solidFill>
          <a:ln w="2857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000" b="1" dirty="0" smtClean="0">
                <a:solidFill>
                  <a:schemeClr val="bg1"/>
                </a:solidFill>
                <a:latin typeface="Century Gothic" pitchFamily="34" charset="0"/>
              </a:rPr>
              <a:t>Какая </a:t>
            </a:r>
            <a:r>
              <a:rPr lang="ru-RU" sz="1000" b="1" dirty="0">
                <a:solidFill>
                  <a:schemeClr val="bg1"/>
                </a:solidFill>
                <a:latin typeface="Century Gothic" pitchFamily="34" charset="0"/>
              </a:rPr>
              <a:t>ситуация в Вашей компании после введённых санкций (на 29.03.2022)?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5CA02112-B339-F046-B6B7-7D4046BAE73E}"/>
              </a:ext>
            </a:extLst>
          </p:cNvPr>
          <p:cNvSpPr/>
          <p:nvPr/>
        </p:nvSpPr>
        <p:spPr>
          <a:xfrm>
            <a:off x="6770495" y="1378973"/>
            <a:ext cx="21602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(в % от  общего числа ответивших на вопрос)</a:t>
            </a:r>
          </a:p>
        </p:txBody>
      </p:sp>
      <p:graphicFrame>
        <p:nvGraphicFramePr>
          <p:cNvPr id="13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2237681"/>
              </p:ext>
            </p:extLst>
          </p:nvPr>
        </p:nvGraphicFramePr>
        <p:xfrm>
          <a:off x="1547664" y="1779662"/>
          <a:ext cx="6552728" cy="377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43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B52C5EA9-F406-9A41-8C60-8B2E859391F2}"/>
              </a:ext>
            </a:extLst>
          </p:cNvPr>
          <p:cNvSpPr/>
          <p:nvPr/>
        </p:nvSpPr>
        <p:spPr>
          <a:xfrm>
            <a:off x="6972978" y="1319042"/>
            <a:ext cx="22010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(в % от  общего числа ответивших на вопрос)</a:t>
            </a:r>
          </a:p>
        </p:txBody>
      </p:sp>
      <p:sp>
        <p:nvSpPr>
          <p:cNvPr id="4" name="Объект 5">
            <a:extLst>
              <a:ext uri="{FF2B5EF4-FFF2-40B4-BE49-F238E27FC236}">
                <a16:creationId xmlns:a16="http://schemas.microsoft.com/office/drawing/2014/main" xmlns="" id="{7D192569-24AA-3240-ADC2-CD6F1D01400F}"/>
              </a:ext>
            </a:extLst>
          </p:cNvPr>
          <p:cNvSpPr txBox="1">
            <a:spLocks/>
          </p:cNvSpPr>
          <p:nvPr/>
        </p:nvSpPr>
        <p:spPr>
          <a:xfrm>
            <a:off x="287016" y="123478"/>
            <a:ext cx="8533456" cy="936104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Какие основные проблемы пришли с санкциями? </a:t>
            </a:r>
            <a:endParaRPr lang="ru-RU" sz="1300" dirty="0" smtClean="0">
              <a:solidFill>
                <a:prstClr val="black">
                  <a:lumMod val="85000"/>
                  <a:lumOff val="15000"/>
                </a:prstClr>
              </a:solidFill>
              <a:latin typeface="Century Gothic" pitchFamily="34" charset="0"/>
            </a:endParaRPr>
          </a:p>
          <a:p>
            <a:pPr marL="0" indent="0" algn="just">
              <a:buNone/>
            </a:pPr>
            <a:r>
              <a:rPr lang="ru-RU" sz="1300" b="1" dirty="0" smtClean="0">
                <a:solidFill>
                  <a:srgbClr val="8E1010"/>
                </a:solidFill>
                <a:latin typeface="Century Gothic" pitchFamily="34" charset="0"/>
              </a:rPr>
              <a:t>Спад </a:t>
            </a:r>
            <a:r>
              <a:rPr lang="ru-RU" sz="1300" b="1" dirty="0">
                <a:solidFill>
                  <a:srgbClr val="8E1010"/>
                </a:solidFill>
                <a:latin typeface="Century Gothic" pitchFamily="34" charset="0"/>
              </a:rPr>
              <a:t>спроса – 57,90%. </a:t>
            </a:r>
            <a:r>
              <a:rPr lang="ru-RU" sz="1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Вследствие  повышения  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ключевой ставки ЦБ </a:t>
            </a:r>
            <a:r>
              <a:rPr lang="ru-RU" sz="1300" b="1" dirty="0">
                <a:solidFill>
                  <a:srgbClr val="8E1010"/>
                </a:solidFill>
                <a:latin typeface="Century Gothic" pitchFamily="34" charset="0"/>
              </a:rPr>
              <a:t>дефицит оборотных средств и кассовые разрывы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 испытывают </a:t>
            </a:r>
            <a:r>
              <a:rPr lang="ru-RU" sz="1300" b="1" dirty="0" smtClean="0">
                <a:solidFill>
                  <a:srgbClr val="8E1010"/>
                </a:solidFill>
                <a:latin typeface="Century Gothic" pitchFamily="34" charset="0"/>
              </a:rPr>
              <a:t>44,80</a:t>
            </a:r>
            <a:r>
              <a:rPr lang="ru-RU" sz="1300" b="1" dirty="0">
                <a:solidFill>
                  <a:srgbClr val="8E1010"/>
                </a:solidFill>
                <a:latin typeface="Century Gothic" pitchFamily="34" charset="0"/>
              </a:rPr>
              <a:t>%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. Ну и новое в этом кризисе - </a:t>
            </a:r>
            <a:r>
              <a:rPr lang="ru-RU" sz="1300" b="1" dirty="0">
                <a:solidFill>
                  <a:srgbClr val="8E1010"/>
                </a:solidFill>
                <a:latin typeface="Century Gothic" pitchFamily="34" charset="0"/>
              </a:rPr>
              <a:t>разрыв цепочек поставок 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на себе ощутили </a:t>
            </a:r>
            <a:r>
              <a:rPr lang="ru-RU" sz="1300" b="1" dirty="0" smtClean="0">
                <a:solidFill>
                  <a:srgbClr val="8E1010"/>
                </a:solidFill>
                <a:latin typeface="Century Gothic" pitchFamily="34" charset="0"/>
              </a:rPr>
              <a:t>42,90%</a:t>
            </a:r>
            <a:endParaRPr lang="ru-RU" sz="1300" b="1" dirty="0">
              <a:solidFill>
                <a:srgbClr val="8E1010"/>
              </a:solidFill>
              <a:latin typeface="Century Gothic" pitchFamily="34" charset="0"/>
            </a:endParaRPr>
          </a:p>
        </p:txBody>
      </p:sp>
      <p:graphicFrame>
        <p:nvGraphicFramePr>
          <p:cNvPr id="10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0691194"/>
              </p:ext>
            </p:extLst>
          </p:nvPr>
        </p:nvGraphicFramePr>
        <p:xfrm>
          <a:off x="611560" y="1571859"/>
          <a:ext cx="7410450" cy="3025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3">
            <a:extLst>
              <a:ext uri="{FF2B5EF4-FFF2-40B4-BE49-F238E27FC236}">
                <a16:creationId xmlns="" xmlns:a16="http://schemas.microsoft.com/office/drawing/2014/main" id="{FA515122-0E8A-4F4D-85CB-E20FA0A95E50}"/>
              </a:ext>
            </a:extLst>
          </p:cNvPr>
          <p:cNvSpPr txBox="1">
            <a:spLocks/>
          </p:cNvSpPr>
          <p:nvPr/>
        </p:nvSpPr>
        <p:spPr>
          <a:xfrm>
            <a:off x="384528" y="1059582"/>
            <a:ext cx="8435944" cy="267832"/>
          </a:xfrm>
          <a:prstGeom prst="rect">
            <a:avLst/>
          </a:prstGeom>
          <a:solidFill>
            <a:srgbClr val="355E8F"/>
          </a:solidFill>
          <a:ln w="2857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000" b="1" dirty="0" smtClean="0">
                <a:solidFill>
                  <a:schemeClr val="bg1"/>
                </a:solidFill>
                <a:latin typeface="Century Gothic" pitchFamily="34" charset="0"/>
              </a:rPr>
              <a:t>«</a:t>
            </a:r>
            <a:r>
              <a:rPr lang="ru-RU" sz="1100" b="1" dirty="0" smtClean="0">
                <a:solidFill>
                  <a:schemeClr val="bg1"/>
                </a:solidFill>
                <a:latin typeface="Century Gothic" pitchFamily="34" charset="0"/>
              </a:rPr>
              <a:t>Основные проблемы бизнеса»</a:t>
            </a:r>
            <a:endParaRPr lang="ru-RU" sz="11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82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бъект 5">
            <a:extLst>
              <a:ext uri="{FF2B5EF4-FFF2-40B4-BE49-F238E27FC236}">
                <a16:creationId xmlns:a16="http://schemas.microsoft.com/office/drawing/2014/main" xmlns="" id="{2F76A11C-1149-4141-A8BC-B7125281DBCD}"/>
              </a:ext>
            </a:extLst>
          </p:cNvPr>
          <p:cNvSpPr txBox="1">
            <a:spLocks/>
          </p:cNvSpPr>
          <p:nvPr/>
        </p:nvSpPr>
        <p:spPr>
          <a:xfrm>
            <a:off x="336302" y="195487"/>
            <a:ext cx="8633713" cy="720079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Из уже принятых мер Правительства почти половина </a:t>
            </a:r>
            <a:r>
              <a:rPr lang="ru-RU" sz="1300" b="1" dirty="0">
                <a:solidFill>
                  <a:srgbClr val="8E1010"/>
                </a:solidFill>
                <a:latin typeface="Century Gothic" pitchFamily="34" charset="0"/>
              </a:rPr>
              <a:t>(49,70%) 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респондентов назвали </a:t>
            </a:r>
            <a:r>
              <a:rPr lang="ru-RU" sz="1300" b="1" dirty="0">
                <a:solidFill>
                  <a:srgbClr val="8E1010"/>
                </a:solidFill>
                <a:latin typeface="Century Gothic" pitchFamily="34" charset="0"/>
              </a:rPr>
              <a:t>мораторий на </a:t>
            </a:r>
            <a:r>
              <a:rPr lang="ru-RU" sz="1300" b="1" dirty="0" smtClean="0">
                <a:solidFill>
                  <a:srgbClr val="8E1010"/>
                </a:solidFill>
                <a:latin typeface="Century Gothic" pitchFamily="34" charset="0"/>
              </a:rPr>
              <a:t>проверки, </a:t>
            </a:r>
            <a:r>
              <a:rPr lang="ru-RU" sz="1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как 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наиболее </a:t>
            </a:r>
            <a:r>
              <a:rPr lang="ru-RU" sz="1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эффективную. И действительно: 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только </a:t>
            </a:r>
            <a:r>
              <a:rPr lang="ru-RU" sz="1300" b="1" dirty="0">
                <a:solidFill>
                  <a:srgbClr val="8E1010"/>
                </a:solidFill>
                <a:latin typeface="Century Gothic" pitchFamily="34" charset="0"/>
              </a:rPr>
              <a:t>(12,70%) 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сообщили, что в 2022 году у них проходили </a:t>
            </a:r>
            <a:r>
              <a:rPr lang="ru-RU" sz="1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проверки. </a:t>
            </a:r>
            <a:endParaRPr lang="ru-RU" sz="1300" dirty="0">
              <a:solidFill>
                <a:prstClr val="black">
                  <a:lumMod val="85000"/>
                  <a:lumOff val="15000"/>
                </a:prstClr>
              </a:solidFill>
              <a:latin typeface="Century Gothic" pitchFamily="34" charset="0"/>
            </a:endParaRPr>
          </a:p>
        </p:txBody>
      </p:sp>
      <p:sp>
        <p:nvSpPr>
          <p:cNvPr id="16" name="Содержимое 3">
            <a:extLst>
              <a:ext uri="{FF2B5EF4-FFF2-40B4-BE49-F238E27FC236}">
                <a16:creationId xmlns:a16="http://schemas.microsoft.com/office/drawing/2014/main" xmlns="" id="{5C0D906E-ABD1-E145-B8FD-989E59B280BC}"/>
              </a:ext>
            </a:extLst>
          </p:cNvPr>
          <p:cNvSpPr txBox="1">
            <a:spLocks/>
          </p:cNvSpPr>
          <p:nvPr/>
        </p:nvSpPr>
        <p:spPr>
          <a:xfrm>
            <a:off x="4653158" y="974352"/>
            <a:ext cx="4320480" cy="575947"/>
          </a:xfrm>
          <a:prstGeom prst="rect">
            <a:avLst/>
          </a:prstGeom>
          <a:solidFill>
            <a:srgbClr val="355E8F"/>
          </a:solidFill>
          <a:ln w="285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600"/>
              </a:spcBef>
              <a:buNone/>
            </a:pPr>
            <a:r>
              <a:rPr lang="ru-RU" sz="1000" b="1" dirty="0" smtClean="0">
                <a:solidFill>
                  <a:schemeClr val="bg1"/>
                </a:solidFill>
                <a:latin typeface="Century Gothic" pitchFamily="34" charset="0"/>
              </a:rPr>
              <a:t>«</a:t>
            </a:r>
            <a:r>
              <a:rPr lang="ru-RU" sz="1000" b="1" dirty="0">
                <a:solidFill>
                  <a:schemeClr val="bg1"/>
                </a:solidFill>
                <a:latin typeface="Century Gothic" pitchFamily="34" charset="0"/>
              </a:rPr>
              <a:t>В Вашей компании проводились проверки за период с начала марта по сегодняшний день? </a:t>
            </a:r>
            <a:r>
              <a:rPr lang="ru-RU" sz="1000" b="1" dirty="0" smtClean="0">
                <a:solidFill>
                  <a:schemeClr val="bg1"/>
                </a:solidFill>
                <a:latin typeface="Century Gothic" pitchFamily="34" charset="0"/>
              </a:rPr>
              <a:t>»</a:t>
            </a:r>
            <a:endParaRPr lang="ru-RU" sz="8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5A0CF433-7B5A-9B43-B2E6-4CAFC04C1A2B}"/>
              </a:ext>
            </a:extLst>
          </p:cNvPr>
          <p:cNvSpPr/>
          <p:nvPr/>
        </p:nvSpPr>
        <p:spPr>
          <a:xfrm>
            <a:off x="7092280" y="1568052"/>
            <a:ext cx="21602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>
                <a:latin typeface="Century Gothic" pitchFamily="34" charset="0"/>
              </a:rPr>
              <a:t>(в % от  общего числа ответивших на вопрос)</a:t>
            </a:r>
          </a:p>
        </p:txBody>
      </p:sp>
      <p:sp>
        <p:nvSpPr>
          <p:cNvPr id="14" name="Содержимое 3">
            <a:extLst>
              <a:ext uri="{FF2B5EF4-FFF2-40B4-BE49-F238E27FC236}">
                <a16:creationId xmlns:a16="http://schemas.microsoft.com/office/drawing/2014/main" xmlns="" id="{FA515122-0E8A-4F4D-85CB-E20FA0A95E50}"/>
              </a:ext>
            </a:extLst>
          </p:cNvPr>
          <p:cNvSpPr txBox="1">
            <a:spLocks/>
          </p:cNvSpPr>
          <p:nvPr/>
        </p:nvSpPr>
        <p:spPr>
          <a:xfrm>
            <a:off x="395536" y="974704"/>
            <a:ext cx="4168734" cy="575947"/>
          </a:xfrm>
          <a:prstGeom prst="rect">
            <a:avLst/>
          </a:prstGeom>
          <a:solidFill>
            <a:srgbClr val="355E8F"/>
          </a:solidFill>
          <a:ln w="28575">
            <a:noFill/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000" b="1" dirty="0" smtClean="0">
                <a:solidFill>
                  <a:schemeClr val="bg1"/>
                </a:solidFill>
                <a:latin typeface="Century Gothic" pitchFamily="34" charset="0"/>
              </a:rPr>
              <a:t>«</a:t>
            </a:r>
            <a:r>
              <a:rPr lang="ru-RU" sz="1100" b="1" dirty="0">
                <a:solidFill>
                  <a:schemeClr val="bg1"/>
                </a:solidFill>
                <a:latin typeface="Century Gothic" pitchFamily="34" charset="0"/>
              </a:rPr>
              <a:t>Какие из уже принятых/озвученных мер Вы считаете наиболее необходимыми/эффективными/отвечающими сегодняшним вызовам? »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5A0CF433-7B5A-9B43-B2E6-4CAFC04C1A2B}"/>
              </a:ext>
            </a:extLst>
          </p:cNvPr>
          <p:cNvSpPr/>
          <p:nvPr/>
        </p:nvSpPr>
        <p:spPr>
          <a:xfrm>
            <a:off x="2699792" y="1529772"/>
            <a:ext cx="21602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>
                <a:latin typeface="Century Gothic" pitchFamily="34" charset="0"/>
              </a:rPr>
              <a:t>(в % от  общего числа ответивших на вопрос)</a:t>
            </a:r>
          </a:p>
        </p:txBody>
      </p:sp>
      <p:graphicFrame>
        <p:nvGraphicFramePr>
          <p:cNvPr id="9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474604"/>
              </p:ext>
            </p:extLst>
          </p:nvPr>
        </p:nvGraphicFramePr>
        <p:xfrm>
          <a:off x="4905186" y="1995686"/>
          <a:ext cx="3816424" cy="2711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811271"/>
              </p:ext>
            </p:extLst>
          </p:nvPr>
        </p:nvGraphicFramePr>
        <p:xfrm>
          <a:off x="251520" y="1662354"/>
          <a:ext cx="4401638" cy="314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3321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5"/>
          <p:cNvSpPr txBox="1">
            <a:spLocks/>
          </p:cNvSpPr>
          <p:nvPr/>
        </p:nvSpPr>
        <p:spPr>
          <a:xfrm>
            <a:off x="179512" y="121418"/>
            <a:ext cx="8784976" cy="794148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Что еще Правительство может сделать для </a:t>
            </a:r>
            <a:r>
              <a:rPr lang="ru-RU" sz="1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того, 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чтобы минимизировать последствия кризиса? </a:t>
            </a:r>
            <a:endParaRPr lang="ru-RU" sz="1300" dirty="0" smtClean="0">
              <a:solidFill>
                <a:prstClr val="black">
                  <a:lumMod val="85000"/>
                  <a:lumOff val="15000"/>
                </a:prstClr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ru-RU" sz="1300" b="1" dirty="0" smtClean="0">
                <a:solidFill>
                  <a:srgbClr val="8E1010"/>
                </a:solidFill>
                <a:latin typeface="Century Gothic" pitchFamily="34" charset="0"/>
              </a:rPr>
              <a:t>56,30% респондентов </a:t>
            </a:r>
            <a:r>
              <a:rPr lang="ru-RU" sz="1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считают, что это налоговые 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послабления - списание части </a:t>
            </a:r>
            <a:r>
              <a:rPr lang="ru-RU" sz="1300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налогов.</a:t>
            </a:r>
            <a:endParaRPr lang="ru-RU" sz="1300" dirty="0">
              <a:solidFill>
                <a:prstClr val="black">
                  <a:lumMod val="85000"/>
                  <a:lumOff val="15000"/>
                </a:prstClr>
              </a:solidFill>
              <a:latin typeface="Century Gothic" pitchFamily="34" charset="0"/>
            </a:endParaRPr>
          </a:p>
          <a:p>
            <a:pPr marL="0" indent="0">
              <a:buNone/>
            </a:pP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Больше половины </a:t>
            </a:r>
            <a:r>
              <a:rPr lang="ru-RU" sz="1300" b="1" dirty="0">
                <a:solidFill>
                  <a:srgbClr val="8E1010"/>
                </a:solidFill>
                <a:latin typeface="Century Gothic" pitchFamily="34" charset="0"/>
              </a:rPr>
              <a:t>(50,4</a:t>
            </a:r>
            <a:r>
              <a:rPr lang="ru-RU" sz="1300" b="1" dirty="0" smtClean="0">
                <a:solidFill>
                  <a:srgbClr val="8E1010"/>
                </a:solidFill>
                <a:latin typeface="Century Gothic" pitchFamily="34" charset="0"/>
              </a:rPr>
              <a:t>%)</a:t>
            </a:r>
            <a:r>
              <a:rPr lang="ru-RU" sz="1300" dirty="0">
                <a:solidFill>
                  <a:srgbClr val="8E1010"/>
                </a:solidFill>
                <a:latin typeface="Century Gothic" pitchFamily="34" charset="0"/>
              </a:rPr>
              <a:t> </a:t>
            </a:r>
            <a:r>
              <a:rPr lang="ru-RU" sz="1300" dirty="0">
                <a:solidFill>
                  <a:prstClr val="black">
                    <a:lumMod val="85000"/>
                    <a:lumOff val="15000"/>
                  </a:prstClr>
                </a:solidFill>
                <a:latin typeface="Century Gothic" pitchFamily="34" charset="0"/>
              </a:rPr>
              <a:t>считают, что это должно быть снижение страховых взносов </a:t>
            </a:r>
            <a:r>
              <a:rPr lang="ru-RU" sz="1300" b="1" dirty="0">
                <a:solidFill>
                  <a:srgbClr val="8E1010"/>
                </a:solidFill>
                <a:latin typeface="Century Gothic" pitchFamily="34" charset="0"/>
              </a:rPr>
              <a:t>до 15</a:t>
            </a:r>
            <a:r>
              <a:rPr lang="ru-RU" sz="1300" b="1" dirty="0" smtClean="0">
                <a:solidFill>
                  <a:srgbClr val="8E1010"/>
                </a:solidFill>
                <a:latin typeface="Century Gothic" pitchFamily="34" charset="0"/>
              </a:rPr>
              <a:t>%.</a:t>
            </a:r>
            <a:endParaRPr lang="ru-RU" sz="1300" b="1" dirty="0">
              <a:solidFill>
                <a:srgbClr val="8E1010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4288" y="1231815"/>
            <a:ext cx="21962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(в % от  общего числа ответивших на вопрос)</a:t>
            </a:r>
          </a:p>
        </p:txBody>
      </p:sp>
      <p:graphicFrame>
        <p:nvGraphicFramePr>
          <p:cNvPr id="6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9456251"/>
              </p:ext>
            </p:extLst>
          </p:nvPr>
        </p:nvGraphicFramePr>
        <p:xfrm>
          <a:off x="866775" y="1313637"/>
          <a:ext cx="7410450" cy="3123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Содержимое 3">
            <a:extLst>
              <a:ext uri="{FF2B5EF4-FFF2-40B4-BE49-F238E27FC236}">
                <a16:creationId xmlns="" xmlns:a16="http://schemas.microsoft.com/office/drawing/2014/main" id="{FA515122-0E8A-4F4D-85CB-E20FA0A95E50}"/>
              </a:ext>
            </a:extLst>
          </p:cNvPr>
          <p:cNvSpPr txBox="1">
            <a:spLocks/>
          </p:cNvSpPr>
          <p:nvPr/>
        </p:nvSpPr>
        <p:spPr>
          <a:xfrm>
            <a:off x="179512" y="977960"/>
            <a:ext cx="8784976" cy="267832"/>
          </a:xfrm>
          <a:prstGeom prst="rect">
            <a:avLst/>
          </a:prstGeom>
          <a:solidFill>
            <a:srgbClr val="355E8F"/>
          </a:solidFill>
          <a:ln w="28575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000" b="1" dirty="0" smtClean="0">
                <a:solidFill>
                  <a:schemeClr val="bg1"/>
                </a:solidFill>
                <a:latin typeface="Century Gothic" pitchFamily="34" charset="0"/>
              </a:rPr>
              <a:t>«</a:t>
            </a:r>
            <a:r>
              <a:rPr lang="ru-RU" sz="1100" b="1" dirty="0" smtClean="0">
                <a:solidFill>
                  <a:schemeClr val="bg1"/>
                </a:solidFill>
                <a:latin typeface="Century Gothic" pitchFamily="34" charset="0"/>
              </a:rPr>
              <a:t>Какие еще требуются меры поддержки?»</a:t>
            </a:r>
            <a:endParaRPr lang="ru-RU" sz="11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7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4"/>
          <p:cNvSpPr txBox="1">
            <a:spLocks/>
          </p:cNvSpPr>
          <p:nvPr/>
        </p:nvSpPr>
        <p:spPr>
          <a:xfrm>
            <a:off x="234812" y="123478"/>
            <a:ext cx="8513652" cy="93610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200" dirty="0">
                <a:latin typeface="Century Gothic" pitchFamily="34" charset="0"/>
              </a:rPr>
              <a:t>Важным вопросам стало развитие российского </a:t>
            </a:r>
            <a:r>
              <a:rPr lang="ru-RU" sz="1200" dirty="0" smtClean="0">
                <a:latin typeface="Century Gothic" pitchFamily="34" charset="0"/>
              </a:rPr>
              <a:t>производства и </a:t>
            </a:r>
            <a:r>
              <a:rPr lang="ru-RU" sz="1200" dirty="0" err="1" smtClean="0">
                <a:latin typeface="Century Gothic" pitchFamily="34" charset="0"/>
              </a:rPr>
              <a:t>импортозамещение</a:t>
            </a:r>
            <a:r>
              <a:rPr lang="ru-RU" sz="1200" dirty="0" smtClean="0">
                <a:latin typeface="Century Gothic" pitchFamily="34" charset="0"/>
              </a:rPr>
              <a:t>. </a:t>
            </a:r>
            <a:r>
              <a:rPr lang="ru-RU" sz="1200" b="1" dirty="0">
                <a:solidFill>
                  <a:srgbClr val="8E1010"/>
                </a:solidFill>
                <a:latin typeface="Century Gothic" pitchFamily="34" charset="0"/>
              </a:rPr>
              <a:t>38,90%</a:t>
            </a:r>
            <a:r>
              <a:rPr lang="ru-RU" sz="1200" dirty="0">
                <a:latin typeface="Century Gothic" pitchFamily="34" charset="0"/>
              </a:rPr>
              <a:t> респондентов </a:t>
            </a:r>
            <a:r>
              <a:rPr lang="ru-RU" sz="1200" dirty="0" smtClean="0">
                <a:latin typeface="Century Gothic" pitchFamily="34" charset="0"/>
              </a:rPr>
              <a:t>ответили, </a:t>
            </a:r>
            <a:r>
              <a:rPr lang="ru-RU" sz="1200" dirty="0">
                <a:latin typeface="Century Gothic" pitchFamily="34" charset="0"/>
              </a:rPr>
              <a:t>что в их бизнесе </a:t>
            </a:r>
            <a:r>
              <a:rPr lang="ru-RU" sz="1200" b="1" dirty="0">
                <a:solidFill>
                  <a:srgbClr val="8E1010"/>
                </a:solidFill>
                <a:latin typeface="Century Gothic" pitchFamily="34" charset="0"/>
              </a:rPr>
              <a:t>есть критически важные иностранные</a:t>
            </a:r>
            <a:r>
              <a:rPr lang="ru-RU" sz="1200" dirty="0">
                <a:latin typeface="Century Gothic" pitchFamily="34" charset="0"/>
              </a:rPr>
              <a:t> (производимые в России иностранными компаниями или поставляемые по импорту) </a:t>
            </a:r>
            <a:r>
              <a:rPr lang="ru-RU" sz="1200" b="1" dirty="0" smtClean="0">
                <a:solidFill>
                  <a:srgbClr val="8E1010"/>
                </a:solidFill>
                <a:latin typeface="Century Gothic" pitchFamily="34" charset="0"/>
              </a:rPr>
              <a:t>продукты/сервисы</a:t>
            </a:r>
            <a:r>
              <a:rPr lang="ru-RU" sz="1200" b="1" dirty="0">
                <a:solidFill>
                  <a:srgbClr val="8E1010"/>
                </a:solidFill>
                <a:latin typeface="Century Gothic" pitchFamily="34" charset="0"/>
              </a:rPr>
              <a:t>,</a:t>
            </a:r>
            <a:r>
              <a:rPr lang="ru-RU" sz="1200" dirty="0" smtClean="0">
                <a:latin typeface="Century Gothic" pitchFamily="34" charset="0"/>
              </a:rPr>
              <a:t> </a:t>
            </a:r>
            <a:r>
              <a:rPr lang="ru-RU" sz="1200" dirty="0">
                <a:latin typeface="Century Gothic" pitchFamily="34" charset="0"/>
              </a:rPr>
              <a:t>без которых они не смогут продолжать бизнес в прежнем </a:t>
            </a:r>
            <a:r>
              <a:rPr lang="ru-RU" sz="1200" dirty="0" smtClean="0">
                <a:latin typeface="Century Gothic" pitchFamily="34" charset="0"/>
              </a:rPr>
              <a:t>объёме</a:t>
            </a:r>
            <a:r>
              <a:rPr lang="ru-RU" sz="1200" dirty="0">
                <a:latin typeface="Century Gothic" pitchFamily="34" charset="0"/>
              </a:rPr>
              <a:t>.</a:t>
            </a:r>
          </a:p>
        </p:txBody>
      </p:sp>
      <p:sp>
        <p:nvSpPr>
          <p:cNvPr id="4" name="Содержимое 3"/>
          <p:cNvSpPr txBox="1">
            <a:spLocks/>
          </p:cNvSpPr>
          <p:nvPr/>
        </p:nvSpPr>
        <p:spPr>
          <a:xfrm>
            <a:off x="323528" y="1203596"/>
            <a:ext cx="8352928" cy="368153"/>
          </a:xfrm>
          <a:prstGeom prst="rect">
            <a:avLst/>
          </a:prstGeom>
          <a:solidFill>
            <a:srgbClr val="355E8F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000" b="1" dirty="0" smtClean="0">
                <a:solidFill>
                  <a:schemeClr val="bg1"/>
                </a:solidFill>
                <a:latin typeface="Century Gothic" pitchFamily="34" charset="0"/>
              </a:rPr>
              <a:t>«</a:t>
            </a:r>
            <a:r>
              <a:rPr lang="ru-RU" sz="1000" b="1" dirty="0">
                <a:solidFill>
                  <a:schemeClr val="bg1"/>
                </a:solidFill>
                <a:latin typeface="Century Gothic" pitchFamily="34" charset="0"/>
              </a:rPr>
              <a:t>Есть ли в Вашем бизнесе </a:t>
            </a:r>
            <a:r>
              <a:rPr lang="ru-RU" sz="1000" b="1" dirty="0" smtClean="0">
                <a:solidFill>
                  <a:schemeClr val="bg1"/>
                </a:solidFill>
                <a:latin typeface="Century Gothic" pitchFamily="34" charset="0"/>
              </a:rPr>
              <a:t>такие продукты/сервисы?»</a:t>
            </a:r>
            <a:endParaRPr lang="ru-RU" sz="1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76256" y="1597964"/>
            <a:ext cx="21808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(в % от  общего числа ответивших на вопрос)</a:t>
            </a:r>
          </a:p>
        </p:txBody>
      </p:sp>
      <p:graphicFrame>
        <p:nvGraphicFramePr>
          <p:cNvPr id="11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495087"/>
              </p:ext>
            </p:extLst>
          </p:nvPr>
        </p:nvGraphicFramePr>
        <p:xfrm>
          <a:off x="2377707" y="1769788"/>
          <a:ext cx="4227861" cy="28858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0216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4"/>
          <p:cNvSpPr txBox="1">
            <a:spLocks/>
          </p:cNvSpPr>
          <p:nvPr/>
        </p:nvSpPr>
        <p:spPr>
          <a:xfrm>
            <a:off x="227232" y="195486"/>
            <a:ext cx="8513652" cy="72008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200" dirty="0">
                <a:latin typeface="Century Gothic" pitchFamily="34" charset="0"/>
              </a:rPr>
              <a:t>При этом </a:t>
            </a:r>
            <a:r>
              <a:rPr lang="ru-RU" sz="1200" b="1" dirty="0">
                <a:solidFill>
                  <a:srgbClr val="8E1010"/>
                </a:solidFill>
                <a:latin typeface="Century Gothic" pitchFamily="34" charset="0"/>
              </a:rPr>
              <a:t>65,00%</a:t>
            </a:r>
            <a:r>
              <a:rPr lang="ru-RU" sz="1200" dirty="0">
                <a:latin typeface="Century Gothic" pitchFamily="34" charset="0"/>
              </a:rPr>
              <a:t> посчитали, что они не готовы заняться их производством, потому что в России не созданы условия для производства - </a:t>
            </a:r>
            <a:r>
              <a:rPr lang="ru-RU" sz="1200" b="1" dirty="0">
                <a:solidFill>
                  <a:srgbClr val="8E1010"/>
                </a:solidFill>
                <a:latin typeface="Century Gothic" pitchFamily="34" charset="0"/>
              </a:rPr>
              <a:t>77,70%.</a:t>
            </a:r>
          </a:p>
        </p:txBody>
      </p:sp>
      <p:sp>
        <p:nvSpPr>
          <p:cNvPr id="4" name="Содержимое 3"/>
          <p:cNvSpPr txBox="1">
            <a:spLocks/>
          </p:cNvSpPr>
          <p:nvPr/>
        </p:nvSpPr>
        <p:spPr>
          <a:xfrm>
            <a:off x="227231" y="1059582"/>
            <a:ext cx="4176463" cy="378106"/>
          </a:xfrm>
          <a:prstGeom prst="rect">
            <a:avLst/>
          </a:prstGeom>
          <a:solidFill>
            <a:srgbClr val="355E8F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000" b="1" dirty="0">
                <a:solidFill>
                  <a:schemeClr val="bg1"/>
                </a:solidFill>
                <a:latin typeface="Century Gothic" pitchFamily="34" charset="0"/>
              </a:rPr>
              <a:t>«Готовы ли Вы сейчас заняться производством этих или иных товаров в связи с освобождением рыночных ниш</a:t>
            </a:r>
            <a:r>
              <a:rPr lang="ru-RU" sz="1000" b="1" dirty="0" smtClean="0">
                <a:solidFill>
                  <a:schemeClr val="bg1"/>
                </a:solidFill>
                <a:latin typeface="Century Gothic" pitchFamily="34" charset="0"/>
              </a:rPr>
              <a:t>?»</a:t>
            </a:r>
            <a:endParaRPr lang="ru-RU" sz="1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Содержимое 5"/>
          <p:cNvSpPr txBox="1">
            <a:spLocks/>
          </p:cNvSpPr>
          <p:nvPr/>
        </p:nvSpPr>
        <p:spPr>
          <a:xfrm>
            <a:off x="4635484" y="1057692"/>
            <a:ext cx="4187944" cy="379996"/>
          </a:xfrm>
          <a:prstGeom prst="rect">
            <a:avLst/>
          </a:prstGeom>
          <a:solidFill>
            <a:srgbClr val="355E8F"/>
          </a:solidFill>
        </p:spPr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buNone/>
            </a:pPr>
            <a:r>
              <a:rPr lang="ru-RU" sz="1000" b="1" dirty="0" smtClean="0">
                <a:solidFill>
                  <a:schemeClr val="bg1"/>
                </a:solidFill>
                <a:latin typeface="Century Gothic" pitchFamily="34" charset="0"/>
              </a:rPr>
              <a:t>«</a:t>
            </a:r>
            <a:r>
              <a:rPr lang="ru-RU" sz="1000" b="1" dirty="0">
                <a:solidFill>
                  <a:schemeClr val="bg1"/>
                </a:solidFill>
                <a:latin typeface="Century Gothic" pitchFamily="34" charset="0"/>
              </a:rPr>
              <a:t>Как Вы считаете, созданы ли в России условия для ускоренного развития производств и </a:t>
            </a:r>
            <a:r>
              <a:rPr lang="ru-RU" sz="1000" b="1" dirty="0" err="1">
                <a:solidFill>
                  <a:schemeClr val="bg1"/>
                </a:solidFill>
                <a:latin typeface="Century Gothic" pitchFamily="34" charset="0"/>
              </a:rPr>
              <a:t>импортозамещения</a:t>
            </a:r>
            <a:r>
              <a:rPr lang="ru-RU" sz="1000" b="1" dirty="0" smtClean="0">
                <a:solidFill>
                  <a:schemeClr val="bg1"/>
                </a:solidFill>
                <a:latin typeface="Century Gothic" pitchFamily="34" charset="0"/>
              </a:rPr>
              <a:t>?»</a:t>
            </a:r>
            <a:endParaRPr lang="ru-RU" sz="1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55776" y="1492816"/>
            <a:ext cx="21808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(в % от  общего числа ответивших на вопрос)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983760" y="1485796"/>
            <a:ext cx="21602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(в % от  общего числа ответивших на вопрос)</a:t>
            </a:r>
          </a:p>
        </p:txBody>
      </p:sp>
      <p:graphicFrame>
        <p:nvGraphicFramePr>
          <p:cNvPr id="8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4160919"/>
              </p:ext>
            </p:extLst>
          </p:nvPr>
        </p:nvGraphicFramePr>
        <p:xfrm>
          <a:off x="4635484" y="1714376"/>
          <a:ext cx="4187944" cy="3040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115920"/>
              </p:ext>
            </p:extLst>
          </p:nvPr>
        </p:nvGraphicFramePr>
        <p:xfrm>
          <a:off x="215047" y="1684660"/>
          <a:ext cx="4494584" cy="3027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02728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4"/>
          <p:cNvSpPr txBox="1">
            <a:spLocks/>
          </p:cNvSpPr>
          <p:nvPr/>
        </p:nvSpPr>
        <p:spPr>
          <a:xfrm>
            <a:off x="309776" y="120044"/>
            <a:ext cx="8513652" cy="137158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dirty="0">
                <a:latin typeface="Century Gothic" pitchFamily="34" charset="0"/>
              </a:rPr>
              <a:t>Главными </a:t>
            </a:r>
            <a:r>
              <a:rPr lang="ru-RU" sz="1100" dirty="0" smtClean="0">
                <a:latin typeface="Century Gothic" pitchFamily="34" charset="0"/>
              </a:rPr>
              <a:t>барьерами, </a:t>
            </a:r>
            <a:r>
              <a:rPr lang="ru-RU" sz="1100" dirty="0">
                <a:latin typeface="Century Gothic" pitchFamily="34" charset="0"/>
              </a:rPr>
              <a:t>сдерживающими </a:t>
            </a:r>
            <a:r>
              <a:rPr lang="ru-RU" sz="1100" dirty="0" smtClean="0">
                <a:latin typeface="Century Gothic" pitchFamily="34" charset="0"/>
              </a:rPr>
              <a:t>производство, назвали: </a:t>
            </a:r>
            <a:endParaRPr lang="ru-RU" sz="1100" dirty="0">
              <a:latin typeface="Century Gothic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1100" dirty="0">
                <a:latin typeface="Century Gothic" pitchFamily="34" charset="0"/>
              </a:rPr>
              <a:t>высокие налоги </a:t>
            </a:r>
            <a:r>
              <a:rPr lang="ru-RU" sz="1100" dirty="0" smtClean="0">
                <a:latin typeface="Century Gothic" pitchFamily="34" charset="0"/>
              </a:rPr>
              <a:t>– </a:t>
            </a:r>
            <a:r>
              <a:rPr lang="ru-RU" sz="1100" b="1" dirty="0" smtClean="0">
                <a:solidFill>
                  <a:srgbClr val="8E1010"/>
                </a:solidFill>
                <a:latin typeface="Century Gothic" pitchFamily="34" charset="0"/>
              </a:rPr>
              <a:t>56,60%</a:t>
            </a:r>
            <a:r>
              <a:rPr lang="ru-RU" sz="1100" b="1" dirty="0" smtClean="0">
                <a:latin typeface="Century Gothic" pitchFamily="34" charset="0"/>
              </a:rPr>
              <a:t>;</a:t>
            </a:r>
            <a:endParaRPr lang="ru-RU" sz="1100" b="1" dirty="0">
              <a:latin typeface="Century Gothic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1100" dirty="0">
                <a:latin typeface="Century Gothic" pitchFamily="34" charset="0"/>
              </a:rPr>
              <a:t>высокие тарифы на </a:t>
            </a:r>
            <a:r>
              <a:rPr lang="ru-RU" sz="1100" dirty="0" smtClean="0">
                <a:latin typeface="Century Gothic" pitchFamily="34" charset="0"/>
              </a:rPr>
              <a:t>электроэнергию</a:t>
            </a:r>
            <a:r>
              <a:rPr lang="ru-RU" sz="1100" dirty="0">
                <a:latin typeface="Century Gothic" pitchFamily="34" charset="0"/>
              </a:rPr>
              <a:t>, газ, др. </a:t>
            </a:r>
            <a:r>
              <a:rPr lang="ru-RU" sz="1100" dirty="0" smtClean="0">
                <a:latin typeface="Century Gothic" pitchFamily="34" charset="0"/>
              </a:rPr>
              <a:t>– </a:t>
            </a:r>
            <a:r>
              <a:rPr lang="ru-RU" sz="1100" b="1" dirty="0" smtClean="0">
                <a:solidFill>
                  <a:srgbClr val="8E1010"/>
                </a:solidFill>
                <a:latin typeface="Century Gothic" pitchFamily="34" charset="0"/>
              </a:rPr>
              <a:t>49,50%</a:t>
            </a:r>
            <a:r>
              <a:rPr lang="ru-RU" sz="1100" b="1" dirty="0" smtClean="0">
                <a:latin typeface="Century Gothic" pitchFamily="34" charset="0"/>
              </a:rPr>
              <a:t>;</a:t>
            </a:r>
            <a:endParaRPr lang="ru-RU" sz="1100" b="1" dirty="0">
              <a:latin typeface="Century Gothic" pitchFamily="34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ru-RU" sz="1100" dirty="0">
                <a:latin typeface="Century Gothic" pitchFamily="34" charset="0"/>
              </a:rPr>
              <a:t>отсутствие доступного кредита </a:t>
            </a:r>
            <a:r>
              <a:rPr lang="ru-RU" sz="1100" dirty="0" smtClean="0">
                <a:latin typeface="Century Gothic" pitchFamily="34" charset="0"/>
              </a:rPr>
              <a:t>– </a:t>
            </a:r>
            <a:r>
              <a:rPr lang="ru-RU" sz="1100" b="1" dirty="0" smtClean="0">
                <a:solidFill>
                  <a:srgbClr val="8E1010"/>
                </a:solidFill>
                <a:latin typeface="Century Gothic" pitchFamily="34" charset="0"/>
              </a:rPr>
              <a:t>42,70%</a:t>
            </a:r>
            <a:r>
              <a:rPr lang="ru-RU" sz="1100" b="1" dirty="0" smtClean="0">
                <a:latin typeface="Century Gothic" pitchFamily="34" charset="0"/>
              </a:rPr>
              <a:t>;</a:t>
            </a:r>
            <a:endParaRPr lang="ru-RU" sz="1100" b="1" dirty="0"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1100" dirty="0">
                <a:latin typeface="Century Gothic" pitchFamily="34" charset="0"/>
              </a:rPr>
              <a:t>н</a:t>
            </a:r>
            <a:r>
              <a:rPr lang="ru-RU" sz="1100" dirty="0" smtClean="0">
                <a:latin typeface="Century Gothic" pitchFamily="34" charset="0"/>
              </a:rPr>
              <a:t>о </a:t>
            </a:r>
            <a:r>
              <a:rPr lang="ru-RU" sz="1100" dirty="0">
                <a:latin typeface="Century Gothic" pitchFamily="34" charset="0"/>
              </a:rPr>
              <a:t>больше половины </a:t>
            </a:r>
            <a:r>
              <a:rPr lang="ru-RU" sz="1100" b="1" dirty="0">
                <a:solidFill>
                  <a:srgbClr val="8E1010"/>
                </a:solidFill>
                <a:latin typeface="Century Gothic" pitchFamily="34" charset="0"/>
              </a:rPr>
              <a:t>(51,00%) </a:t>
            </a:r>
            <a:r>
              <a:rPr lang="ru-RU" sz="1100" dirty="0">
                <a:latin typeface="Century Gothic" pitchFamily="34" charset="0"/>
              </a:rPr>
              <a:t>назвали постоянные кризисы и катаклизмы, невозможность долгосрочного инвестирования, непредсказуемость действий </a:t>
            </a:r>
            <a:r>
              <a:rPr lang="ru-RU" sz="1100" dirty="0" smtClean="0">
                <a:latin typeface="Century Gothic" pitchFamily="34" charset="0"/>
              </a:rPr>
              <a:t>властей;</a:t>
            </a:r>
            <a:endParaRPr lang="ru-RU" sz="1100" dirty="0"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1100" dirty="0">
                <a:latin typeface="Century Gothic" pitchFamily="34" charset="0"/>
              </a:rPr>
              <a:t>а</a:t>
            </a:r>
            <a:r>
              <a:rPr lang="ru-RU" sz="1100" dirty="0" smtClean="0">
                <a:latin typeface="Century Gothic" pitchFamily="34" charset="0"/>
              </a:rPr>
              <a:t>дминистративное </a:t>
            </a:r>
            <a:r>
              <a:rPr lang="ru-RU" sz="1100" dirty="0">
                <a:latin typeface="Century Gothic" pitchFamily="34" charset="0"/>
              </a:rPr>
              <a:t>давление, незащищенность частной собственности </a:t>
            </a:r>
            <a:r>
              <a:rPr lang="ru-RU" sz="1100" dirty="0" smtClean="0">
                <a:latin typeface="Century Gothic" pitchFamily="34" charset="0"/>
              </a:rPr>
              <a:t>назвали </a:t>
            </a:r>
            <a:r>
              <a:rPr lang="ru-RU" sz="1100" dirty="0">
                <a:latin typeface="Century Gothic" pitchFamily="34" charset="0"/>
              </a:rPr>
              <a:t>только </a:t>
            </a:r>
            <a:r>
              <a:rPr lang="ru-RU" sz="1100" dirty="0" smtClean="0">
                <a:latin typeface="Century Gothic" pitchFamily="34" charset="0"/>
              </a:rPr>
              <a:t>треть.</a:t>
            </a:r>
            <a:endParaRPr lang="ru-RU" sz="1100" b="1" dirty="0">
              <a:solidFill>
                <a:srgbClr val="8E1010"/>
              </a:solidFill>
              <a:latin typeface="Century Gothic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983760" y="1847037"/>
            <a:ext cx="21602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(в % от  общего числа ответивших на вопрос)</a:t>
            </a:r>
          </a:p>
        </p:txBody>
      </p:sp>
      <p:graphicFrame>
        <p:nvGraphicFramePr>
          <p:cNvPr id="11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0629895"/>
              </p:ext>
            </p:extLst>
          </p:nvPr>
        </p:nvGraphicFramePr>
        <p:xfrm>
          <a:off x="539552" y="2079159"/>
          <a:ext cx="7920880" cy="2711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Содержимое 3"/>
          <p:cNvSpPr txBox="1">
            <a:spLocks/>
          </p:cNvSpPr>
          <p:nvPr/>
        </p:nvSpPr>
        <p:spPr>
          <a:xfrm>
            <a:off x="395536" y="1587220"/>
            <a:ext cx="8427892" cy="259817"/>
          </a:xfrm>
          <a:prstGeom prst="rect">
            <a:avLst/>
          </a:prstGeom>
          <a:solidFill>
            <a:srgbClr val="355E8F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000" b="1" dirty="0">
                <a:solidFill>
                  <a:schemeClr val="bg1"/>
                </a:solidFill>
                <a:latin typeface="Century Gothic" pitchFamily="34" charset="0"/>
              </a:rPr>
              <a:t>«Что мешает </a:t>
            </a:r>
            <a:r>
              <a:rPr lang="ru-RU" sz="1000" b="1" dirty="0" err="1">
                <a:solidFill>
                  <a:schemeClr val="bg1"/>
                </a:solidFill>
                <a:latin typeface="Century Gothic" pitchFamily="34" charset="0"/>
              </a:rPr>
              <a:t>импортозамещению</a:t>
            </a:r>
            <a:r>
              <a:rPr lang="ru-RU" sz="1000" b="1" dirty="0" smtClean="0">
                <a:solidFill>
                  <a:schemeClr val="bg1"/>
                </a:solidFill>
                <a:latin typeface="Century Gothic" pitchFamily="34" charset="0"/>
              </a:rPr>
              <a:t>?»</a:t>
            </a:r>
            <a:endParaRPr lang="ru-RU" sz="10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356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23528" y="339502"/>
            <a:ext cx="8424936" cy="360040"/>
          </a:xfrm>
          <a:solidFill>
            <a:srgbClr val="355E8F"/>
          </a:solidFill>
          <a:ln w="12700">
            <a:noFill/>
            <a:prstDash val="sysDash"/>
          </a:ln>
        </p:spPr>
        <p:txBody>
          <a:bodyPr>
            <a:noAutofit/>
          </a:bodyPr>
          <a:lstStyle/>
          <a:p>
            <a:r>
              <a:rPr lang="ru-RU" sz="1100" b="1" dirty="0">
                <a:solidFill>
                  <a:schemeClr val="bg1"/>
                </a:solidFill>
                <a:latin typeface="Century Gothic" pitchFamily="34" charset="0"/>
              </a:rPr>
              <a:t>Распределение ответов респондентов на вопрос: </a:t>
            </a:r>
            <a:br>
              <a:rPr lang="ru-RU" sz="1100" b="1" dirty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ru-RU" sz="1100" b="1" dirty="0">
                <a:solidFill>
                  <a:schemeClr val="bg1"/>
                </a:solidFill>
                <a:latin typeface="Century Gothic" pitchFamily="34" charset="0"/>
              </a:rPr>
              <a:t>«Какой основной вид деятельности Вашей компании??»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551984" y="752555"/>
            <a:ext cx="219573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700" dirty="0">
                <a:solidFill>
                  <a:schemeClr val="tx1">
                    <a:lumMod val="85000"/>
                    <a:lumOff val="15000"/>
                  </a:schemeClr>
                </a:solidFill>
                <a:latin typeface="Mullerregular" pitchFamily="50" charset="-52"/>
              </a:rPr>
              <a:t>(в % от  общего числа ответивших на вопрос)</a:t>
            </a:r>
            <a:endParaRPr lang="ru-RU" sz="700" dirty="0">
              <a:latin typeface="Mullerregular" pitchFamily="50" charset="-52"/>
            </a:endParaRPr>
          </a:p>
        </p:txBody>
      </p:sp>
      <p:graphicFrame>
        <p:nvGraphicFramePr>
          <p:cNvPr id="8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9771201"/>
              </p:ext>
            </p:extLst>
          </p:nvPr>
        </p:nvGraphicFramePr>
        <p:xfrm>
          <a:off x="323528" y="971680"/>
          <a:ext cx="8352928" cy="3688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688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3741</TotalTime>
  <Words>563</Words>
  <Application>Microsoft Office PowerPoint</Application>
  <PresentationFormat>Экран (16:9)</PresentationFormat>
  <Paragraphs>55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Распределение ответов респондентов на вопрос:  «Какой основной вид деятельности Вашей компании??»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МОНИТОРИНГА  «Оценка состояния бизнеса и эффективности мер государственной поддержки»</dc:title>
  <dc:creator>Романова Наталия</dc:creator>
  <cp:lastModifiedBy>Перова Любовь</cp:lastModifiedBy>
  <cp:revision>544</cp:revision>
  <cp:lastPrinted>2021-02-17T15:35:18Z</cp:lastPrinted>
  <dcterms:created xsi:type="dcterms:W3CDTF">2021-02-17T09:02:54Z</dcterms:created>
  <dcterms:modified xsi:type="dcterms:W3CDTF">2022-04-05T19:32:21Z</dcterms:modified>
</cp:coreProperties>
</file>