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88" r:id="rId3"/>
    <p:sldId id="259" r:id="rId4"/>
    <p:sldId id="289" r:id="rId5"/>
    <p:sldId id="262" r:id="rId6"/>
    <p:sldId id="287" r:id="rId7"/>
    <p:sldId id="269" r:id="rId8"/>
    <p:sldId id="290" r:id="rId9"/>
    <p:sldId id="291" r:id="rId10"/>
    <p:sldId id="294" r:id="rId11"/>
    <p:sldId id="292" r:id="rId12"/>
    <p:sldId id="293" r:id="rId13"/>
    <p:sldId id="295" r:id="rId14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00" autoAdjust="0"/>
    <p:restoredTop sz="94660"/>
  </p:normalViewPr>
  <p:slideViewPr>
    <p:cSldViewPr>
      <p:cViewPr varScale="1">
        <p:scale>
          <a:sx n="77" d="100"/>
          <a:sy n="77" d="100"/>
        </p:scale>
        <p:origin x="96" y="234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1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4310-7089-41A4-9131-C87F075BB9EE}" type="datetimeFigureOut">
              <a:rPr lang="ru-RU" smtClean="0"/>
              <a:t>26.08.2021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4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C297F-6F10-4D11-864D-21D217925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30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216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C297F-6F10-4D11-864D-21D21792503F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63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783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C297F-6F10-4D11-864D-21D21792503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310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C3416-EEC0-4EFE-AC7C-956F988301A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18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951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2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067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E0D3-6A68-44B0-9922-15ECEE4A025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43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lang="ru-RU" smtClean="0"/>
              <a:pPr marL="102235">
                <a:lnSpc>
                  <a:spcPts val="1050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lang="ru-RU" smtClean="0"/>
              <a:pPr marL="102235">
                <a:lnSpc>
                  <a:spcPts val="1050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lang="ru-RU" smtClean="0"/>
              <a:pPr marL="102235">
                <a:lnSpc>
                  <a:spcPts val="1050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773173"/>
            <a:ext cx="12192000" cy="2087880"/>
          </a:xfrm>
          <a:custGeom>
            <a:avLst/>
            <a:gdLst/>
            <a:ahLst/>
            <a:cxnLst/>
            <a:rect l="l" t="t" r="r" b="b"/>
            <a:pathLst>
              <a:path w="9144000" h="2087879">
                <a:moveTo>
                  <a:pt x="9144000" y="0"/>
                </a:moveTo>
                <a:lnTo>
                  <a:pt x="0" y="0"/>
                </a:lnTo>
                <a:lnTo>
                  <a:pt x="0" y="2087880"/>
                </a:lnTo>
                <a:lnTo>
                  <a:pt x="9144000" y="208788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lang="ru-RU" smtClean="0"/>
              <a:pPr marL="102235">
                <a:lnSpc>
                  <a:spcPts val="1050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lang="ru-RU" smtClean="0"/>
              <a:pPr marL="102235">
                <a:lnSpc>
                  <a:spcPts val="1050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77941"/>
            <a:ext cx="2804160" cy="276999"/>
          </a:xfrm>
        </p:spPr>
        <p:txBody>
          <a:bodyPr/>
          <a:lstStyle/>
          <a:p>
            <a:fld id="{F1E7815E-F7B8-4E93-9F6C-89F6C3C8DBB8}" type="datetimeFigureOut">
              <a:rPr lang="en-US" smtClean="0"/>
              <a:t>8/26/2021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45280" y="6377941"/>
            <a:ext cx="3901440" cy="276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74984" y="6542342"/>
            <a:ext cx="274320" cy="153888"/>
          </a:xfrm>
        </p:spPr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8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 userDrawn="1"/>
        </p:nvSpPr>
        <p:spPr>
          <a:xfrm>
            <a:off x="-1" y="188640"/>
            <a:ext cx="11523924" cy="432048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3999" rtlCol="0" anchor="ctr"/>
          <a:lstStyle/>
          <a:p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3" hasCustomPrompt="1"/>
          </p:nvPr>
        </p:nvSpPr>
        <p:spPr>
          <a:xfrm>
            <a:off x="540174" y="269473"/>
            <a:ext cx="10515599" cy="242992"/>
          </a:xfr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1400" b="1" kern="1200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2pPr>
            <a:lvl3pPr marL="9144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3pPr>
            <a:lvl4pPr marL="13716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4pPr>
            <a:lvl5pPr marL="1828800" indent="0">
              <a:buNone/>
              <a:defRPr sz="2400">
                <a:latin typeface="Trebuchet MS" charset="0"/>
                <a:ea typeface="Trebuchet MS" charset="0"/>
                <a:cs typeface="Trebuchet MS" charset="0"/>
              </a:defRPr>
            </a:lvl5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6"/>
          </p:nvPr>
        </p:nvSpPr>
        <p:spPr>
          <a:xfrm>
            <a:off x="11174984" y="6542342"/>
            <a:ext cx="274320" cy="153888"/>
          </a:xfrm>
        </p:spPr>
        <p:txBody>
          <a:bodyPr/>
          <a:lstStyle/>
          <a:p>
            <a:fld id="{72B23512-3D98-4B86-A22F-074DEC6D4A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90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7930"/>
            <a:ext cx="12192159" cy="687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95230"/>
            <a:ext cx="5145741" cy="2387600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40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67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" y="188976"/>
            <a:ext cx="11523980" cy="432434"/>
          </a:xfrm>
          <a:custGeom>
            <a:avLst/>
            <a:gdLst/>
            <a:ahLst/>
            <a:cxnLst/>
            <a:rect l="l" t="t" r="r" b="b"/>
            <a:pathLst>
              <a:path w="8642985" h="432434">
                <a:moveTo>
                  <a:pt x="8642604" y="0"/>
                </a:moveTo>
                <a:lnTo>
                  <a:pt x="0" y="0"/>
                </a:lnTo>
                <a:lnTo>
                  <a:pt x="0" y="432053"/>
                </a:lnTo>
                <a:lnTo>
                  <a:pt x="8642604" y="432053"/>
                </a:lnTo>
                <a:lnTo>
                  <a:pt x="864260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9254" y="241553"/>
            <a:ext cx="105934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1282" y="3153917"/>
            <a:ext cx="113106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74984" y="6542342"/>
            <a:ext cx="274320" cy="141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02235">
              <a:lnSpc>
                <a:spcPts val="1050"/>
              </a:lnSpc>
            </a:pPr>
            <a:fld id="{81D60167-4931-47E6-BA6A-407CBD079E47}" type="slidenum">
              <a:rPr lang="ru-RU" smtClean="0"/>
              <a:pPr marL="102235">
                <a:lnSpc>
                  <a:spcPts val="1050"/>
                </a:lnSpc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-26096"/>
            <a:ext cx="11887199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85800" y="1709674"/>
            <a:ext cx="6346190" cy="1600438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algn="ctr">
              <a:spcBef>
                <a:spcPts val="280"/>
              </a:spcBef>
            </a:pPr>
            <a:r>
              <a:rPr sz="2000" b="1" spc="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ИНДЕКС</a:t>
            </a: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180"/>
              </a:spcBef>
            </a:pPr>
            <a:r>
              <a:rPr sz="2000" b="1" spc="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«АДМИНИСТРАТИВНОЕ ДАВЛЕНИЕ </a:t>
            </a:r>
            <a:r>
              <a:rPr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sz="2000" b="1" spc="2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b="1" spc="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</a:t>
            </a:r>
            <a:r>
              <a:rPr lang="ru-RU" sz="2000" b="1" spc="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sz="2000" b="1" spc="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5"/>
              </a:spcBef>
            </a:pP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000" u="heavy" spc="-375" dirty="0">
                <a:uFill>
                  <a:solidFill>
                    <a:srgbClr val="40404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2000" b="1" u="heavy" spc="35" dirty="0">
                <a:uFill>
                  <a:solidFill>
                    <a:srgbClr val="40404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000" b="1" u="heavy" spc="35" dirty="0">
                <a:uFill>
                  <a:solidFill>
                    <a:srgbClr val="40404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АЛТАЙСКИЙ КРАЙ</a:t>
            </a:r>
            <a:r>
              <a:rPr sz="2000" b="1" u="heavy" spc="45" dirty="0">
                <a:uFill>
                  <a:solidFill>
                    <a:srgbClr val="404040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38200" y="304800"/>
            <a:ext cx="2665095" cy="612775"/>
            <a:chOff x="683513" y="440436"/>
            <a:chExt cx="2665095" cy="612775"/>
          </a:xfrm>
        </p:grpSpPr>
        <p:sp>
          <p:nvSpPr>
            <p:cNvPr id="6" name="object 6"/>
            <p:cNvSpPr/>
            <p:nvPr/>
          </p:nvSpPr>
          <p:spPr>
            <a:xfrm>
              <a:off x="683513" y="440436"/>
              <a:ext cx="816102" cy="6126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760219" y="440436"/>
              <a:ext cx="1588008" cy="54025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43000" y="152400"/>
            <a:ext cx="1059349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13655">
              <a:spcBef>
                <a:spcPts val="100"/>
              </a:spcBef>
            </a:pPr>
            <a:r>
              <a:rPr spc="-20" dirty="0"/>
              <a:t>МАТЕРИАЛ </a:t>
            </a:r>
            <a:r>
              <a:rPr dirty="0"/>
              <a:t>К</a:t>
            </a:r>
            <a:r>
              <a:rPr spc="-50" dirty="0"/>
              <a:t> </a:t>
            </a:r>
            <a:r>
              <a:rPr spc="-5" dirty="0"/>
              <a:t>ОБСУЖДЕНИЮ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object 19"/>
          <p:cNvSpPr txBox="1"/>
          <p:nvPr/>
        </p:nvSpPr>
        <p:spPr>
          <a:xfrm>
            <a:off x="152400" y="1295400"/>
            <a:ext cx="11734800" cy="1459374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104139" algn="just">
              <a:lnSpc>
                <a:spcPts val="1400"/>
              </a:lnSpc>
            </a:pPr>
            <a:r>
              <a:rPr lang="ru-RU" sz="1500" b="1" spc="-7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1.07.2021 </a:t>
            </a:r>
            <a:r>
              <a:rPr lang="ru-RU" sz="1500" b="1" spc="-7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вступил </a:t>
            </a:r>
            <a:r>
              <a:rPr lang="ru-RU" sz="1500" b="1" spc="-7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силу Федеральный закон </a:t>
            </a:r>
            <a:r>
              <a:rPr lang="ru-RU" sz="15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 государственном контроле (надзоре) и муниципальном контроле в Российской Федерации» от 31.07.2020 </a:t>
            </a:r>
            <a:r>
              <a:rPr lang="ru-RU" sz="1500" b="1" spc="-7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248-ФЗ</a:t>
            </a:r>
            <a:r>
              <a:rPr lang="ru-RU" sz="15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устанавливающий новые принципы контроля (надзора) и гарантии контролируемых </a:t>
            </a:r>
            <a:r>
              <a:rPr lang="ru-RU" sz="150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лиц, который </a:t>
            </a:r>
            <a:r>
              <a:rPr lang="ru-RU" sz="1500" spc="-7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презюмирует</a:t>
            </a:r>
            <a:r>
              <a:rPr lang="ru-RU" sz="1500" spc="-7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повсеместное применение риск-ориентированного подхода.</a:t>
            </a:r>
          </a:p>
          <a:p>
            <a:pPr marL="12700" marR="104139" algn="just">
              <a:lnSpc>
                <a:spcPts val="1400"/>
              </a:lnSpc>
            </a:pPr>
            <a:endParaRPr lang="ru-RU" sz="1500" spc="-7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marR="104139" algn="just">
              <a:lnSpc>
                <a:spcPts val="1400"/>
              </a:lnSpc>
            </a:pPr>
            <a:r>
              <a:rPr lang="ru-RU" sz="1500" spc="-7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Нормы закона являются для контрольно-надзорных органов новыми, правоприменительная практика не сформирована.</a:t>
            </a:r>
          </a:p>
          <a:p>
            <a:pPr marL="12700" marR="104139" algn="just">
              <a:lnSpc>
                <a:spcPts val="1400"/>
              </a:lnSpc>
            </a:pPr>
            <a:endParaRPr lang="ru-RU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marR="104139" algn="just">
              <a:lnSpc>
                <a:spcPts val="1400"/>
              </a:lnSpc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Таким образом в течение по крайней мере первого года действия </a:t>
            </a: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будет 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вестись регулярный мониторинг правоприменения новых норм. </a:t>
            </a:r>
          </a:p>
        </p:txBody>
      </p:sp>
      <p:sp>
        <p:nvSpPr>
          <p:cNvPr id="12" name="Объект 1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20472" cy="459016"/>
          </a:xfr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КЛЮЧЕВЫЕ ВЫВОДЫ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bject 18"/>
          <p:cNvSpPr txBox="1"/>
          <p:nvPr/>
        </p:nvSpPr>
        <p:spPr>
          <a:xfrm>
            <a:off x="304800" y="685800"/>
            <a:ext cx="112014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600" b="1" spc="145" dirty="0">
                <a:solidFill>
                  <a:srgbClr val="0068A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 ВНЕДРЕНИЯ НОВЫХ ПРИНИЦПОВ КНД ДОЛЖЕН СТАТЬ ПРИОРИТЕТОМ ГОСУДАРСТВА В ДАННОЙ СФЕРЕ</a:t>
            </a:r>
            <a:endParaRPr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619F3B58-920B-4230-BA06-7A8F191A7EFD}"/>
              </a:ext>
            </a:extLst>
          </p:cNvPr>
          <p:cNvSpPr/>
          <p:nvPr/>
        </p:nvSpPr>
        <p:spPr>
          <a:xfrm>
            <a:off x="152400" y="2819400"/>
            <a:ext cx="11582400" cy="381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Ключевые решения: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ведение реестра всех контрольно-надзорных мероприятий (предусмотрено ФЗ «О государственном контроле (надзоре) и муниципальном контроле в РФ»);</a:t>
            </a:r>
          </a:p>
          <a:p>
            <a:endParaRPr lang="ru-RU" sz="15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</a:t>
            </a:r>
            <a:r>
              <a:rPr lang="ru-RU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единой интегрированной системы мониторинга контрольно-надзорной деятельности на базе информационной системы (прорабатывается в рамках поручения Правительства РФ</a:t>
            </a:r>
            <a:r>
              <a:rPr lang="ru-RU" sz="15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endParaRPr lang="ru-RU" sz="15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унификация различных форм отчетности КНО с целью сопоставимости </a:t>
            </a:r>
            <a:r>
              <a:rPr lang="ru-RU" sz="15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показателей;</a:t>
            </a:r>
          </a:p>
          <a:p>
            <a:endParaRPr lang="ru-RU" sz="15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верификация данных отчетности КНО с данными единого реестра контрольно-надзорных мероприятий во избежание искажения </a:t>
            </a:r>
            <a:r>
              <a:rPr lang="ru-RU" sz="15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5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выделение функции проверки отчетности КНО независимой </a:t>
            </a:r>
            <a:r>
              <a:rPr lang="ru-RU" sz="15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инстанцией;</a:t>
            </a:r>
            <a:endParaRPr lang="ru-RU" sz="15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уполномоченных по защите прав предпринимателей в регионах в мониторинге внедрения новых принципов </a:t>
            </a:r>
            <a:r>
              <a:rPr lang="ru-RU" sz="15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КНД;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5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ужесточение ответственности должностных лиц КНО за нарушения при проведении контрольно-надзорных </a:t>
            </a:r>
            <a:r>
              <a:rPr lang="ru-RU" sz="15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мероприятий.</a:t>
            </a:r>
            <a:endParaRPr lang="ru-RU" sz="15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6"/>
          <p:cNvSpPr txBox="1">
            <a:spLocks/>
          </p:cNvSpPr>
          <p:nvPr/>
        </p:nvSpPr>
        <p:spPr>
          <a:xfrm>
            <a:off x="11711836" y="6629400"/>
            <a:ext cx="327764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000" b="0" i="0" kern="1200">
                <a:solidFill>
                  <a:srgbClr val="888888"/>
                </a:solidFill>
                <a:latin typeface="Carlito"/>
                <a:ea typeface="+mn-ea"/>
                <a:cs typeface="Carlito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05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279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8820472" cy="459016"/>
          </a:xfr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ПРЕДЛОЖЕНИЯ ПО УЛУЧШЕНИЮ ДАННЫХ ИНДЕКСА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990600"/>
            <a:ext cx="11582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снижения избыточной нагрузки и исключения необоснованной ответственности СПД: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Расширить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практику «предупреждения»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как первой меры наказания вместо штрафов по всем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нарушениям, за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исключением случаев с отягчающими обстоятельствами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Сократить размер административных штрафов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субъектов МСП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статьям, не связанным с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причинением вреда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жизни и здоровью). </a:t>
            </a: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Исключить фискальный характер ответственности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в случае если вред не причинен, или может быть исправлен в разумный срок, то вместо штрафа должно применяться предупреждение (с выдачей предписания).</a:t>
            </a: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>
              <a:buFontTx/>
              <a:buChar char="-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 по контролю без взаимодействия с субъектами предпринимательской деятельности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(наблюдение за соблюдением обязательных требований, выездное обследование).</a:t>
            </a:r>
          </a:p>
          <a:p>
            <a:pPr marL="342900" indent="-342900">
              <a:buFontTx/>
              <a:buChar char="-"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6"/>
          <p:cNvSpPr txBox="1">
            <a:spLocks/>
          </p:cNvSpPr>
          <p:nvPr/>
        </p:nvSpPr>
        <p:spPr>
          <a:xfrm>
            <a:off x="11711836" y="6629400"/>
            <a:ext cx="32776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000" b="0" i="0" kern="1200">
                <a:solidFill>
                  <a:srgbClr val="888888"/>
                </a:solidFill>
                <a:latin typeface="Carlito"/>
                <a:ea typeface="+mn-ea"/>
                <a:cs typeface="Carlito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05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40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20472" cy="459016"/>
          </a:xfr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ПРЕДЛОЖЕНИЯ ПО УЛУЧШЕНИЮ ДАННЫХ ИНДЕКСА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914400"/>
            <a:ext cx="1165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осуществлении государственного контроля (надзора), муниципального контроля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профилактических мероприятий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направленных на снижение риска причинения вреда (ущерба),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 являться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приоритетным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отношению к проведению контрольных (надзорных) мероприятий.</a:t>
            </a: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Исключить практику подмены мероприятий по контролю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внепроцессуальными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проверками и административными расследованиями.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Применять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риск-ориентированный подход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планировании контрольно-надзорных мероприятий, исключив объекты с низким риском причинения вреда здоровью из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планов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проведения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проверок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000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6"/>
          <p:cNvSpPr txBox="1">
            <a:spLocks/>
          </p:cNvSpPr>
          <p:nvPr/>
        </p:nvSpPr>
        <p:spPr>
          <a:xfrm>
            <a:off x="11711836" y="6629400"/>
            <a:ext cx="32776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000" b="0" i="0" kern="1200">
                <a:solidFill>
                  <a:srgbClr val="888888"/>
                </a:solidFill>
                <a:latin typeface="Carlito"/>
                <a:ea typeface="+mn-ea"/>
                <a:cs typeface="Carlito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05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5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9576" y="2204864"/>
            <a:ext cx="4680520" cy="2387600"/>
          </a:xfrm>
        </p:spPr>
        <p:txBody>
          <a:bodyPr>
            <a:normAutofit/>
          </a:bodyPr>
          <a:lstStyle/>
          <a:p>
            <a:r>
              <a:rPr lang="ru-RU" sz="26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12115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11125200" y="6477000"/>
            <a:ext cx="798026" cy="246221"/>
          </a:xfrm>
        </p:spPr>
        <p:txBody>
          <a:bodyPr/>
          <a:lstStyle/>
          <a:p>
            <a:pPr algn="ctr"/>
            <a:fld id="{72B23512-3D98-4B86-A22F-074DEC6D4A99}" type="slidenum">
              <a:rPr lang="ru-RU" sz="16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2</a:t>
            </a:fld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20472" cy="459016"/>
          </a:xfrm>
        </p:spPr>
        <p:txBody>
          <a:bodyPr/>
          <a:lstStyle/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О ПРОЕКТЕ ИНДЕКСА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636" y="1600200"/>
            <a:ext cx="1196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Индекс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подготовлен для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 субъектов РФ,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которые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уровню административного давления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поделены на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категории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(группа «А» – регионы-лидеры, «D» – регионы с наибольшим административным давлением).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28600" y="2590800"/>
            <a:ext cx="9312058" cy="4590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ru-RU" sz="1400" b="1" kern="1200" dirty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ДАННЫХ ИНДЕКСА «АДМИНИСТРАТИВНОЕ ДАВЛЕНИЕ»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3200400"/>
            <a:ext cx="117348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№1-контроль «Сведения об осуществлении государственного контроля (надзора) 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муниципального контроля»; 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Форма 1-АЭ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«Сведения об административных правонарушениях в сфере экономики»;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Судебная статистика по форме  1-АП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«Отчет о работе судов общей юрисдикции по рассмотрению дел об административных правонарушениях» (Судебный департамент Верховного суда Российской Федерации),  ГАС «Правосудие»;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Данные Единого реестра проверок.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Данные ведомственной отчетности Федеральной службы судебных приставов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745" y="685800"/>
            <a:ext cx="8098974" cy="76200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ИНДЕКС «АДМИНИСТРАТИВНОЕ ДАВЛЕНИЕ -2021»</a:t>
            </a:r>
          </a:p>
          <a:p>
            <a:r>
              <a:rPr lang="ru-RU" sz="1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приложение к докладу Федерального Уполномоченного Президенту РФ</a:t>
            </a:r>
            <a:endParaRPr lang="ru-RU" sz="16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object 27"/>
          <p:cNvSpPr/>
          <p:nvPr/>
        </p:nvSpPr>
        <p:spPr>
          <a:xfrm>
            <a:off x="10439400" y="533400"/>
            <a:ext cx="1215745" cy="927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24"/>
          <p:cNvSpPr txBox="1"/>
          <p:nvPr/>
        </p:nvSpPr>
        <p:spPr>
          <a:xfrm>
            <a:off x="8534400" y="685800"/>
            <a:ext cx="1922145" cy="73914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8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36980" algn="l"/>
              </a:tabLst>
              <a:defRPr/>
            </a:pPr>
            <a:r>
              <a:rPr kumimoji="0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68AC"/>
                  </a:solidFill>
                </a:uFill>
                <a:latin typeface="Arial"/>
                <a:ea typeface="+mn-ea"/>
                <a:cs typeface="Arial"/>
              </a:rPr>
              <a:t> 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ts val="819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Борис Юрьевич</a:t>
            </a:r>
            <a:r>
              <a:rPr kumimoji="0" sz="7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7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Титов</a:t>
            </a:r>
            <a:endParaRPr kumimoji="0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5080" lvl="0" indent="0" algn="l" defTabSz="914400" rtl="0" eaLnBrk="1" fontAlgn="auto" latinLnBrk="0" hangingPunct="1">
              <a:lnSpc>
                <a:spcPts val="8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7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Уполномоченный </a:t>
            </a:r>
            <a:r>
              <a:rPr kumimoji="0" sz="7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при </a:t>
            </a:r>
            <a:r>
              <a:rPr kumimoji="0" sz="7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Президенте </a:t>
            </a:r>
            <a:r>
              <a:rPr kumimoji="0" sz="7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Российской  </a:t>
            </a:r>
            <a:r>
              <a:rPr kumimoji="0" sz="7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Федерации </a:t>
            </a:r>
            <a:r>
              <a:rPr kumimoji="0" sz="7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по </a:t>
            </a:r>
            <a:r>
              <a:rPr kumimoji="0" sz="7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защите </a:t>
            </a:r>
            <a:r>
              <a:rPr kumimoji="0" sz="7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прав </a:t>
            </a:r>
            <a:r>
              <a:rPr kumimoji="0" sz="7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предпринимателей,  Председатель </a:t>
            </a:r>
            <a:r>
              <a:rPr kumimoji="0" sz="7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наблюдательного </a:t>
            </a:r>
            <a:r>
              <a:rPr kumimoji="0" sz="7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совета  </a:t>
            </a:r>
            <a:r>
              <a:rPr kumimoji="0" sz="7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Института </a:t>
            </a:r>
            <a:r>
              <a:rPr kumimoji="0" sz="7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экономики </a:t>
            </a:r>
            <a:r>
              <a:rPr kumimoji="0" sz="7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роста </a:t>
            </a:r>
            <a:r>
              <a:rPr kumimoji="0" sz="7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им </a:t>
            </a:r>
            <a:r>
              <a:rPr kumimoji="0" sz="7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  <a:r>
              <a:rPr kumimoji="0" sz="7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 </a:t>
            </a:r>
            <a:r>
              <a:rPr kumimoji="0" sz="7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  <a:r>
              <a:rPr kumimoji="0" sz="7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</a:t>
            </a:r>
            <a:r>
              <a:rPr kumimoji="0" sz="700" b="0" i="0" u="none" strike="noStrike" kern="1200" cap="none" spc="-9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700" b="0" i="0" u="none" strike="noStrike" kern="1200" cap="none" spc="-1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 </a:t>
            </a:r>
            <a:r>
              <a:rPr kumimoji="0" sz="7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Столыпина</a:t>
            </a:r>
            <a:endParaRPr kumimoji="0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9781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228600"/>
            <a:ext cx="853414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ПОКАЗАТЕЛИ </a:t>
            </a:r>
            <a:r>
              <a:rPr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ИНДЕКСА </a:t>
            </a:r>
            <a:r>
              <a:rPr b="1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АДМИНИСТАТИВНОГО</a:t>
            </a:r>
            <a:r>
              <a:rPr b="1" spc="-1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b="1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ДАВЛЕНИЯ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03196" y="864488"/>
            <a:ext cx="9931603" cy="3956050"/>
            <a:chOff x="279196" y="864488"/>
            <a:chExt cx="8297494" cy="3956050"/>
          </a:xfrm>
        </p:grpSpPr>
        <p:sp>
          <p:nvSpPr>
            <p:cNvPr id="4" name="object 4"/>
            <p:cNvSpPr/>
            <p:nvPr/>
          </p:nvSpPr>
          <p:spPr>
            <a:xfrm>
              <a:off x="279196" y="864488"/>
              <a:ext cx="835025" cy="3956050"/>
            </a:xfrm>
            <a:custGeom>
              <a:avLst/>
              <a:gdLst/>
              <a:ahLst/>
              <a:cxnLst/>
              <a:rect l="l" t="t" r="r" b="b"/>
              <a:pathLst>
                <a:path w="835025" h="3956050">
                  <a:moveTo>
                    <a:pt x="15265" y="0"/>
                  </a:moveTo>
                  <a:lnTo>
                    <a:pt x="49042" y="34354"/>
                  </a:lnTo>
                  <a:lnTo>
                    <a:pt x="82108" y="69141"/>
                  </a:lnTo>
                  <a:lnTo>
                    <a:pt x="114463" y="104352"/>
                  </a:lnTo>
                  <a:lnTo>
                    <a:pt x="146107" y="139976"/>
                  </a:lnTo>
                  <a:lnTo>
                    <a:pt x="177040" y="176006"/>
                  </a:lnTo>
                  <a:lnTo>
                    <a:pt x="207262" y="212431"/>
                  </a:lnTo>
                  <a:lnTo>
                    <a:pt x="236773" y="249243"/>
                  </a:lnTo>
                  <a:lnTo>
                    <a:pt x="265572" y="286433"/>
                  </a:lnTo>
                  <a:lnTo>
                    <a:pt x="293661" y="323990"/>
                  </a:lnTo>
                  <a:lnTo>
                    <a:pt x="321038" y="361906"/>
                  </a:lnTo>
                  <a:lnTo>
                    <a:pt x="347705" y="400172"/>
                  </a:lnTo>
                  <a:lnTo>
                    <a:pt x="373660" y="438779"/>
                  </a:lnTo>
                  <a:lnTo>
                    <a:pt x="398904" y="477717"/>
                  </a:lnTo>
                  <a:lnTo>
                    <a:pt x="423437" y="516977"/>
                  </a:lnTo>
                  <a:lnTo>
                    <a:pt x="447259" y="556550"/>
                  </a:lnTo>
                  <a:lnTo>
                    <a:pt x="470369" y="596427"/>
                  </a:lnTo>
                  <a:lnTo>
                    <a:pt x="492769" y="636598"/>
                  </a:lnTo>
                  <a:lnTo>
                    <a:pt x="514458" y="677055"/>
                  </a:lnTo>
                  <a:lnTo>
                    <a:pt x="535435" y="717787"/>
                  </a:lnTo>
                  <a:lnTo>
                    <a:pt x="555701" y="758787"/>
                  </a:lnTo>
                  <a:lnTo>
                    <a:pt x="575257" y="800044"/>
                  </a:lnTo>
                  <a:lnTo>
                    <a:pt x="594101" y="841550"/>
                  </a:lnTo>
                  <a:lnTo>
                    <a:pt x="612234" y="883295"/>
                  </a:lnTo>
                  <a:lnTo>
                    <a:pt x="629656" y="925270"/>
                  </a:lnTo>
                  <a:lnTo>
                    <a:pt x="646367" y="967466"/>
                  </a:lnTo>
                  <a:lnTo>
                    <a:pt x="662367" y="1009874"/>
                  </a:lnTo>
                  <a:lnTo>
                    <a:pt x="677655" y="1052484"/>
                  </a:lnTo>
                  <a:lnTo>
                    <a:pt x="692233" y="1095287"/>
                  </a:lnTo>
                  <a:lnTo>
                    <a:pt x="706099" y="1138275"/>
                  </a:lnTo>
                  <a:lnTo>
                    <a:pt x="719255" y="1181437"/>
                  </a:lnTo>
                  <a:lnTo>
                    <a:pt x="731699" y="1224765"/>
                  </a:lnTo>
                  <a:lnTo>
                    <a:pt x="743432" y="1268250"/>
                  </a:lnTo>
                  <a:lnTo>
                    <a:pt x="754454" y="1311881"/>
                  </a:lnTo>
                  <a:lnTo>
                    <a:pt x="764765" y="1355651"/>
                  </a:lnTo>
                  <a:lnTo>
                    <a:pt x="774365" y="1399550"/>
                  </a:lnTo>
                  <a:lnTo>
                    <a:pt x="783254" y="1443568"/>
                  </a:lnTo>
                  <a:lnTo>
                    <a:pt x="791431" y="1487697"/>
                  </a:lnTo>
                  <a:lnTo>
                    <a:pt x="798898" y="1531927"/>
                  </a:lnTo>
                  <a:lnTo>
                    <a:pt x="805653" y="1576249"/>
                  </a:lnTo>
                  <a:lnTo>
                    <a:pt x="811698" y="1620654"/>
                  </a:lnTo>
                  <a:lnTo>
                    <a:pt x="817031" y="1665132"/>
                  </a:lnTo>
                  <a:lnTo>
                    <a:pt x="821653" y="1709675"/>
                  </a:lnTo>
                  <a:lnTo>
                    <a:pt x="825564" y="1754274"/>
                  </a:lnTo>
                  <a:lnTo>
                    <a:pt x="828764" y="1798918"/>
                  </a:lnTo>
                  <a:lnTo>
                    <a:pt x="831253" y="1843599"/>
                  </a:lnTo>
                  <a:lnTo>
                    <a:pt x="833031" y="1888307"/>
                  </a:lnTo>
                  <a:lnTo>
                    <a:pt x="834097" y="1933034"/>
                  </a:lnTo>
                  <a:lnTo>
                    <a:pt x="834453" y="1977771"/>
                  </a:lnTo>
                  <a:lnTo>
                    <a:pt x="834097" y="2022507"/>
                  </a:lnTo>
                  <a:lnTo>
                    <a:pt x="833031" y="2067234"/>
                  </a:lnTo>
                  <a:lnTo>
                    <a:pt x="831253" y="2111942"/>
                  </a:lnTo>
                  <a:lnTo>
                    <a:pt x="828764" y="2156623"/>
                  </a:lnTo>
                  <a:lnTo>
                    <a:pt x="825564" y="2201267"/>
                  </a:lnTo>
                  <a:lnTo>
                    <a:pt x="821653" y="2245866"/>
                  </a:lnTo>
                  <a:lnTo>
                    <a:pt x="817031" y="2290409"/>
                  </a:lnTo>
                  <a:lnTo>
                    <a:pt x="811698" y="2334887"/>
                  </a:lnTo>
                  <a:lnTo>
                    <a:pt x="805653" y="2379292"/>
                  </a:lnTo>
                  <a:lnTo>
                    <a:pt x="798898" y="2423614"/>
                  </a:lnTo>
                  <a:lnTo>
                    <a:pt x="791431" y="2467844"/>
                  </a:lnTo>
                  <a:lnTo>
                    <a:pt x="783254" y="2511973"/>
                  </a:lnTo>
                  <a:lnTo>
                    <a:pt x="774365" y="2555991"/>
                  </a:lnTo>
                  <a:lnTo>
                    <a:pt x="764765" y="2599890"/>
                  </a:lnTo>
                  <a:lnTo>
                    <a:pt x="754454" y="2643660"/>
                  </a:lnTo>
                  <a:lnTo>
                    <a:pt x="743432" y="2687291"/>
                  </a:lnTo>
                  <a:lnTo>
                    <a:pt x="731699" y="2730776"/>
                  </a:lnTo>
                  <a:lnTo>
                    <a:pt x="719255" y="2774104"/>
                  </a:lnTo>
                  <a:lnTo>
                    <a:pt x="706099" y="2817266"/>
                  </a:lnTo>
                  <a:lnTo>
                    <a:pt x="692233" y="2860254"/>
                  </a:lnTo>
                  <a:lnTo>
                    <a:pt x="677655" y="2903057"/>
                  </a:lnTo>
                  <a:lnTo>
                    <a:pt x="662367" y="2945667"/>
                  </a:lnTo>
                  <a:lnTo>
                    <a:pt x="646367" y="2988075"/>
                  </a:lnTo>
                  <a:lnTo>
                    <a:pt x="629656" y="3030271"/>
                  </a:lnTo>
                  <a:lnTo>
                    <a:pt x="612234" y="3072246"/>
                  </a:lnTo>
                  <a:lnTo>
                    <a:pt x="594101" y="3113991"/>
                  </a:lnTo>
                  <a:lnTo>
                    <a:pt x="575257" y="3155497"/>
                  </a:lnTo>
                  <a:lnTo>
                    <a:pt x="555701" y="3196754"/>
                  </a:lnTo>
                  <a:lnTo>
                    <a:pt x="535435" y="3237754"/>
                  </a:lnTo>
                  <a:lnTo>
                    <a:pt x="514458" y="3278486"/>
                  </a:lnTo>
                  <a:lnTo>
                    <a:pt x="492769" y="3318943"/>
                  </a:lnTo>
                  <a:lnTo>
                    <a:pt x="470369" y="3359114"/>
                  </a:lnTo>
                  <a:lnTo>
                    <a:pt x="447259" y="3398991"/>
                  </a:lnTo>
                  <a:lnTo>
                    <a:pt x="423437" y="3438564"/>
                  </a:lnTo>
                  <a:lnTo>
                    <a:pt x="398904" y="3477824"/>
                  </a:lnTo>
                  <a:lnTo>
                    <a:pt x="373660" y="3516762"/>
                  </a:lnTo>
                  <a:lnTo>
                    <a:pt x="347705" y="3555369"/>
                  </a:lnTo>
                  <a:lnTo>
                    <a:pt x="321038" y="3593635"/>
                  </a:lnTo>
                  <a:lnTo>
                    <a:pt x="293661" y="3631551"/>
                  </a:lnTo>
                  <a:lnTo>
                    <a:pt x="265572" y="3669108"/>
                  </a:lnTo>
                  <a:lnTo>
                    <a:pt x="236773" y="3706298"/>
                  </a:lnTo>
                  <a:lnTo>
                    <a:pt x="207262" y="3743110"/>
                  </a:lnTo>
                  <a:lnTo>
                    <a:pt x="177040" y="3779535"/>
                  </a:lnTo>
                  <a:lnTo>
                    <a:pt x="146107" y="3815565"/>
                  </a:lnTo>
                  <a:lnTo>
                    <a:pt x="114463" y="3851189"/>
                  </a:lnTo>
                  <a:lnTo>
                    <a:pt x="82108" y="3886400"/>
                  </a:lnTo>
                  <a:lnTo>
                    <a:pt x="49042" y="3921187"/>
                  </a:lnTo>
                  <a:lnTo>
                    <a:pt x="15265" y="3955542"/>
                  </a:lnTo>
                  <a:lnTo>
                    <a:pt x="0" y="3940175"/>
                  </a:lnTo>
                  <a:lnTo>
                    <a:pt x="33863" y="3905726"/>
                  </a:lnTo>
                  <a:lnTo>
                    <a:pt x="67007" y="3870840"/>
                  </a:lnTo>
                  <a:lnTo>
                    <a:pt x="99430" y="3835525"/>
                  </a:lnTo>
                  <a:lnTo>
                    <a:pt x="131132" y="3799790"/>
                  </a:lnTo>
                  <a:lnTo>
                    <a:pt x="162114" y="3763646"/>
                  </a:lnTo>
                  <a:lnTo>
                    <a:pt x="192376" y="3727101"/>
                  </a:lnTo>
                  <a:lnTo>
                    <a:pt x="221917" y="3690165"/>
                  </a:lnTo>
                  <a:lnTo>
                    <a:pt x="250737" y="3652847"/>
                  </a:lnTo>
                  <a:lnTo>
                    <a:pt x="278837" y="3615157"/>
                  </a:lnTo>
                  <a:lnTo>
                    <a:pt x="306216" y="3577104"/>
                  </a:lnTo>
                  <a:lnTo>
                    <a:pt x="332875" y="3538698"/>
                  </a:lnTo>
                  <a:lnTo>
                    <a:pt x="358814" y="3499947"/>
                  </a:lnTo>
                  <a:lnTo>
                    <a:pt x="384031" y="3460862"/>
                  </a:lnTo>
                  <a:lnTo>
                    <a:pt x="408529" y="3421452"/>
                  </a:lnTo>
                  <a:lnTo>
                    <a:pt x="432306" y="3381727"/>
                  </a:lnTo>
                  <a:lnTo>
                    <a:pt x="455362" y="3341695"/>
                  </a:lnTo>
                  <a:lnTo>
                    <a:pt x="477698" y="3301366"/>
                  </a:lnTo>
                  <a:lnTo>
                    <a:pt x="499313" y="3260749"/>
                  </a:lnTo>
                  <a:lnTo>
                    <a:pt x="520208" y="3219855"/>
                  </a:lnTo>
                  <a:lnTo>
                    <a:pt x="540382" y="3178692"/>
                  </a:lnTo>
                  <a:lnTo>
                    <a:pt x="559836" y="3137270"/>
                  </a:lnTo>
                  <a:lnTo>
                    <a:pt x="578569" y="3095598"/>
                  </a:lnTo>
                  <a:lnTo>
                    <a:pt x="596582" y="3053686"/>
                  </a:lnTo>
                  <a:lnTo>
                    <a:pt x="613874" y="3011543"/>
                  </a:lnTo>
                  <a:lnTo>
                    <a:pt x="630446" y="2969178"/>
                  </a:lnTo>
                  <a:lnTo>
                    <a:pt x="646297" y="2926601"/>
                  </a:lnTo>
                  <a:lnTo>
                    <a:pt x="661428" y="2883822"/>
                  </a:lnTo>
                  <a:lnTo>
                    <a:pt x="675838" y="2840850"/>
                  </a:lnTo>
                  <a:lnTo>
                    <a:pt x="689528" y="2797693"/>
                  </a:lnTo>
                  <a:lnTo>
                    <a:pt x="702497" y="2754363"/>
                  </a:lnTo>
                  <a:lnTo>
                    <a:pt x="714745" y="2710867"/>
                  </a:lnTo>
                  <a:lnTo>
                    <a:pt x="726274" y="2667216"/>
                  </a:lnTo>
                  <a:lnTo>
                    <a:pt x="737081" y="2623419"/>
                  </a:lnTo>
                  <a:lnTo>
                    <a:pt x="747168" y="2579485"/>
                  </a:lnTo>
                  <a:lnTo>
                    <a:pt x="756535" y="2535424"/>
                  </a:lnTo>
                  <a:lnTo>
                    <a:pt x="765181" y="2491246"/>
                  </a:lnTo>
                  <a:lnTo>
                    <a:pt x="773107" y="2446958"/>
                  </a:lnTo>
                  <a:lnTo>
                    <a:pt x="780312" y="2402572"/>
                  </a:lnTo>
                  <a:lnTo>
                    <a:pt x="786796" y="2358097"/>
                  </a:lnTo>
                  <a:lnTo>
                    <a:pt x="792561" y="2313541"/>
                  </a:lnTo>
                  <a:lnTo>
                    <a:pt x="797604" y="2268914"/>
                  </a:lnTo>
                  <a:lnTo>
                    <a:pt x="801927" y="2224227"/>
                  </a:lnTo>
                  <a:lnTo>
                    <a:pt x="805530" y="2179487"/>
                  </a:lnTo>
                  <a:lnTo>
                    <a:pt x="808412" y="2134705"/>
                  </a:lnTo>
                  <a:lnTo>
                    <a:pt x="810573" y="2089890"/>
                  </a:lnTo>
                  <a:lnTo>
                    <a:pt x="812014" y="2045052"/>
                  </a:lnTo>
                  <a:lnTo>
                    <a:pt x="812735" y="2000199"/>
                  </a:lnTo>
                  <a:lnTo>
                    <a:pt x="812735" y="1955342"/>
                  </a:lnTo>
                  <a:lnTo>
                    <a:pt x="812014" y="1910489"/>
                  </a:lnTo>
                  <a:lnTo>
                    <a:pt x="810573" y="1865651"/>
                  </a:lnTo>
                  <a:lnTo>
                    <a:pt x="808412" y="1820836"/>
                  </a:lnTo>
                  <a:lnTo>
                    <a:pt x="805530" y="1776054"/>
                  </a:lnTo>
                  <a:lnTo>
                    <a:pt x="801927" y="1731314"/>
                  </a:lnTo>
                  <a:lnTo>
                    <a:pt x="797604" y="1686627"/>
                  </a:lnTo>
                  <a:lnTo>
                    <a:pt x="792561" y="1642000"/>
                  </a:lnTo>
                  <a:lnTo>
                    <a:pt x="786796" y="1597444"/>
                  </a:lnTo>
                  <a:lnTo>
                    <a:pt x="780312" y="1552969"/>
                  </a:lnTo>
                  <a:lnTo>
                    <a:pt x="773107" y="1508583"/>
                  </a:lnTo>
                  <a:lnTo>
                    <a:pt x="765181" y="1464295"/>
                  </a:lnTo>
                  <a:lnTo>
                    <a:pt x="756535" y="1420117"/>
                  </a:lnTo>
                  <a:lnTo>
                    <a:pt x="747168" y="1376056"/>
                  </a:lnTo>
                  <a:lnTo>
                    <a:pt x="737081" y="1332122"/>
                  </a:lnTo>
                  <a:lnTo>
                    <a:pt x="726274" y="1288325"/>
                  </a:lnTo>
                  <a:lnTo>
                    <a:pt x="714745" y="1244674"/>
                  </a:lnTo>
                  <a:lnTo>
                    <a:pt x="702497" y="1201178"/>
                  </a:lnTo>
                  <a:lnTo>
                    <a:pt x="689528" y="1157848"/>
                  </a:lnTo>
                  <a:lnTo>
                    <a:pt x="675838" y="1114691"/>
                  </a:lnTo>
                  <a:lnTo>
                    <a:pt x="661428" y="1071719"/>
                  </a:lnTo>
                  <a:lnTo>
                    <a:pt x="646297" y="1028940"/>
                  </a:lnTo>
                  <a:lnTo>
                    <a:pt x="630446" y="986363"/>
                  </a:lnTo>
                  <a:lnTo>
                    <a:pt x="613874" y="943998"/>
                  </a:lnTo>
                  <a:lnTo>
                    <a:pt x="596582" y="901855"/>
                  </a:lnTo>
                  <a:lnTo>
                    <a:pt x="578569" y="859943"/>
                  </a:lnTo>
                  <a:lnTo>
                    <a:pt x="559836" y="818271"/>
                  </a:lnTo>
                  <a:lnTo>
                    <a:pt x="540382" y="776849"/>
                  </a:lnTo>
                  <a:lnTo>
                    <a:pt x="520208" y="735686"/>
                  </a:lnTo>
                  <a:lnTo>
                    <a:pt x="499313" y="694792"/>
                  </a:lnTo>
                  <a:lnTo>
                    <a:pt x="477698" y="654175"/>
                  </a:lnTo>
                  <a:lnTo>
                    <a:pt x="455362" y="613846"/>
                  </a:lnTo>
                  <a:lnTo>
                    <a:pt x="432306" y="573814"/>
                  </a:lnTo>
                  <a:lnTo>
                    <a:pt x="408529" y="534089"/>
                  </a:lnTo>
                  <a:lnTo>
                    <a:pt x="384031" y="494679"/>
                  </a:lnTo>
                  <a:lnTo>
                    <a:pt x="358814" y="455594"/>
                  </a:lnTo>
                  <a:lnTo>
                    <a:pt x="332875" y="416843"/>
                  </a:lnTo>
                  <a:lnTo>
                    <a:pt x="306216" y="378437"/>
                  </a:lnTo>
                  <a:lnTo>
                    <a:pt x="278837" y="340384"/>
                  </a:lnTo>
                  <a:lnTo>
                    <a:pt x="250737" y="302694"/>
                  </a:lnTo>
                  <a:lnTo>
                    <a:pt x="221917" y="265376"/>
                  </a:lnTo>
                  <a:lnTo>
                    <a:pt x="192376" y="228440"/>
                  </a:lnTo>
                  <a:lnTo>
                    <a:pt x="162114" y="191895"/>
                  </a:lnTo>
                  <a:lnTo>
                    <a:pt x="131132" y="155751"/>
                  </a:lnTo>
                  <a:lnTo>
                    <a:pt x="99430" y="120016"/>
                  </a:lnTo>
                  <a:lnTo>
                    <a:pt x="67007" y="84701"/>
                  </a:lnTo>
                  <a:lnTo>
                    <a:pt x="33863" y="49815"/>
                  </a:lnTo>
                  <a:lnTo>
                    <a:pt x="0" y="15366"/>
                  </a:lnTo>
                  <a:lnTo>
                    <a:pt x="15265" y="0"/>
                  </a:lnTo>
                  <a:close/>
                </a:path>
              </a:pathLst>
            </a:custGeom>
            <a:ln w="25400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678560" y="1027556"/>
              <a:ext cx="7898130" cy="736600"/>
            </a:xfrm>
            <a:custGeom>
              <a:avLst/>
              <a:gdLst/>
              <a:ahLst/>
              <a:cxnLst/>
              <a:rect l="l" t="t" r="r" b="b"/>
              <a:pathLst>
                <a:path w="7898130" h="736600">
                  <a:moveTo>
                    <a:pt x="7898130" y="0"/>
                  </a:moveTo>
                  <a:lnTo>
                    <a:pt x="0" y="0"/>
                  </a:lnTo>
                  <a:lnTo>
                    <a:pt x="0" y="736091"/>
                  </a:lnTo>
                  <a:lnTo>
                    <a:pt x="7898130" y="736091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678560" y="1027556"/>
              <a:ext cx="7898130" cy="736600"/>
            </a:xfrm>
            <a:custGeom>
              <a:avLst/>
              <a:gdLst/>
              <a:ahLst/>
              <a:cxnLst/>
              <a:rect l="l" t="t" r="r" b="b"/>
              <a:pathLst>
                <a:path w="7898130" h="736600">
                  <a:moveTo>
                    <a:pt x="0" y="736091"/>
                  </a:moveTo>
                  <a:lnTo>
                    <a:pt x="7898130" y="736091"/>
                  </a:lnTo>
                  <a:lnTo>
                    <a:pt x="7898130" y="0"/>
                  </a:lnTo>
                  <a:lnTo>
                    <a:pt x="0" y="0"/>
                  </a:lnTo>
                  <a:lnTo>
                    <a:pt x="0" y="73609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048000" y="1219200"/>
            <a:ext cx="8229600" cy="371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sz="1400" spc="-2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</a:t>
            </a:r>
            <a:r>
              <a:rPr sz="1400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ПРЕДУПРЕЖДЕНИЙ ОТ </a:t>
            </a:r>
            <a:r>
              <a:rPr sz="1400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ОБЩЕГО ЧИСЛА</a:t>
            </a:r>
            <a:r>
              <a:rPr sz="1400" spc="7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НАКАЗАНИЙ;</a:t>
            </a:r>
            <a:endParaRPr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ts val="1420"/>
              </a:lnSpc>
            </a:pPr>
            <a:r>
              <a:rPr sz="1400" b="1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400" b="1" i="1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СНИЖЕНИЕ РЕПРЕССИВНОСТИ </a:t>
            </a:r>
            <a:r>
              <a:rPr sz="1400" b="1" i="1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КОНТРОЛЬНО-НАДЗОРНОЙ </a:t>
            </a:r>
            <a:r>
              <a:rPr sz="1400" b="1" i="1" spc="-5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</a:t>
            </a:r>
            <a:r>
              <a:rPr sz="1400" i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905000" y="990600"/>
            <a:ext cx="9829800" cy="1714500"/>
            <a:chOff x="250570" y="1029335"/>
            <a:chExt cx="8346440" cy="1714500"/>
          </a:xfrm>
        </p:grpSpPr>
        <p:sp>
          <p:nvSpPr>
            <p:cNvPr id="9" name="object 9"/>
            <p:cNvSpPr/>
            <p:nvPr/>
          </p:nvSpPr>
          <p:spPr>
            <a:xfrm>
              <a:off x="263270" y="1042035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399288" y="0"/>
                  </a:moveTo>
                  <a:lnTo>
                    <a:pt x="352722" y="2686"/>
                  </a:lnTo>
                  <a:lnTo>
                    <a:pt x="307734" y="10548"/>
                  </a:lnTo>
                  <a:lnTo>
                    <a:pt x="264623" y="23283"/>
                  </a:lnTo>
                  <a:lnTo>
                    <a:pt x="223690" y="40592"/>
                  </a:lnTo>
                  <a:lnTo>
                    <a:pt x="185233" y="62176"/>
                  </a:lnTo>
                  <a:lnTo>
                    <a:pt x="149552" y="87734"/>
                  </a:lnTo>
                  <a:lnTo>
                    <a:pt x="116947" y="116966"/>
                  </a:lnTo>
                  <a:lnTo>
                    <a:pt x="87718" y="149574"/>
                  </a:lnTo>
                  <a:lnTo>
                    <a:pt x="62163" y="185255"/>
                  </a:lnTo>
                  <a:lnTo>
                    <a:pt x="40583" y="223712"/>
                  </a:lnTo>
                  <a:lnTo>
                    <a:pt x="23277" y="264643"/>
                  </a:lnTo>
                  <a:lnTo>
                    <a:pt x="10545" y="307750"/>
                  </a:lnTo>
                  <a:lnTo>
                    <a:pt x="2686" y="352731"/>
                  </a:lnTo>
                  <a:lnTo>
                    <a:pt x="0" y="399288"/>
                  </a:lnTo>
                  <a:lnTo>
                    <a:pt x="2686" y="445844"/>
                  </a:lnTo>
                  <a:lnTo>
                    <a:pt x="10545" y="490825"/>
                  </a:lnTo>
                  <a:lnTo>
                    <a:pt x="23277" y="533932"/>
                  </a:lnTo>
                  <a:lnTo>
                    <a:pt x="40583" y="574863"/>
                  </a:lnTo>
                  <a:lnTo>
                    <a:pt x="62163" y="613320"/>
                  </a:lnTo>
                  <a:lnTo>
                    <a:pt x="87718" y="649001"/>
                  </a:lnTo>
                  <a:lnTo>
                    <a:pt x="116947" y="681608"/>
                  </a:lnTo>
                  <a:lnTo>
                    <a:pt x="149552" y="710841"/>
                  </a:lnTo>
                  <a:lnTo>
                    <a:pt x="185233" y="736399"/>
                  </a:lnTo>
                  <a:lnTo>
                    <a:pt x="223690" y="757983"/>
                  </a:lnTo>
                  <a:lnTo>
                    <a:pt x="264623" y="775292"/>
                  </a:lnTo>
                  <a:lnTo>
                    <a:pt x="307734" y="788027"/>
                  </a:lnTo>
                  <a:lnTo>
                    <a:pt x="352722" y="795889"/>
                  </a:lnTo>
                  <a:lnTo>
                    <a:pt x="399288" y="798576"/>
                  </a:lnTo>
                  <a:lnTo>
                    <a:pt x="445853" y="795889"/>
                  </a:lnTo>
                  <a:lnTo>
                    <a:pt x="490841" y="788027"/>
                  </a:lnTo>
                  <a:lnTo>
                    <a:pt x="533952" y="775292"/>
                  </a:lnTo>
                  <a:lnTo>
                    <a:pt x="574885" y="757983"/>
                  </a:lnTo>
                  <a:lnTo>
                    <a:pt x="613342" y="736399"/>
                  </a:lnTo>
                  <a:lnTo>
                    <a:pt x="649023" y="710841"/>
                  </a:lnTo>
                  <a:lnTo>
                    <a:pt x="681628" y="681609"/>
                  </a:lnTo>
                  <a:lnTo>
                    <a:pt x="710857" y="649001"/>
                  </a:lnTo>
                  <a:lnTo>
                    <a:pt x="736412" y="613320"/>
                  </a:lnTo>
                  <a:lnTo>
                    <a:pt x="757992" y="574863"/>
                  </a:lnTo>
                  <a:lnTo>
                    <a:pt x="775298" y="533932"/>
                  </a:lnTo>
                  <a:lnTo>
                    <a:pt x="788030" y="490825"/>
                  </a:lnTo>
                  <a:lnTo>
                    <a:pt x="795889" y="445844"/>
                  </a:lnTo>
                  <a:lnTo>
                    <a:pt x="798576" y="399288"/>
                  </a:lnTo>
                  <a:lnTo>
                    <a:pt x="795889" y="352731"/>
                  </a:lnTo>
                  <a:lnTo>
                    <a:pt x="788030" y="307750"/>
                  </a:lnTo>
                  <a:lnTo>
                    <a:pt x="775298" y="264643"/>
                  </a:lnTo>
                  <a:lnTo>
                    <a:pt x="757992" y="223712"/>
                  </a:lnTo>
                  <a:lnTo>
                    <a:pt x="736412" y="185255"/>
                  </a:lnTo>
                  <a:lnTo>
                    <a:pt x="710857" y="149574"/>
                  </a:lnTo>
                  <a:lnTo>
                    <a:pt x="681628" y="116967"/>
                  </a:lnTo>
                  <a:lnTo>
                    <a:pt x="649023" y="87734"/>
                  </a:lnTo>
                  <a:lnTo>
                    <a:pt x="613342" y="62176"/>
                  </a:lnTo>
                  <a:lnTo>
                    <a:pt x="574885" y="40592"/>
                  </a:lnTo>
                  <a:lnTo>
                    <a:pt x="533952" y="23283"/>
                  </a:lnTo>
                  <a:lnTo>
                    <a:pt x="490841" y="10548"/>
                  </a:lnTo>
                  <a:lnTo>
                    <a:pt x="445853" y="2686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263270" y="1042035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0" y="399288"/>
                  </a:moveTo>
                  <a:lnTo>
                    <a:pt x="2686" y="352731"/>
                  </a:lnTo>
                  <a:lnTo>
                    <a:pt x="10545" y="307750"/>
                  </a:lnTo>
                  <a:lnTo>
                    <a:pt x="23277" y="264643"/>
                  </a:lnTo>
                  <a:lnTo>
                    <a:pt x="40583" y="223712"/>
                  </a:lnTo>
                  <a:lnTo>
                    <a:pt x="62163" y="185255"/>
                  </a:lnTo>
                  <a:lnTo>
                    <a:pt x="87718" y="149574"/>
                  </a:lnTo>
                  <a:lnTo>
                    <a:pt x="116947" y="116966"/>
                  </a:lnTo>
                  <a:lnTo>
                    <a:pt x="149552" y="87734"/>
                  </a:lnTo>
                  <a:lnTo>
                    <a:pt x="185233" y="62176"/>
                  </a:lnTo>
                  <a:lnTo>
                    <a:pt x="223690" y="40592"/>
                  </a:lnTo>
                  <a:lnTo>
                    <a:pt x="264623" y="23283"/>
                  </a:lnTo>
                  <a:lnTo>
                    <a:pt x="307734" y="10548"/>
                  </a:lnTo>
                  <a:lnTo>
                    <a:pt x="352722" y="2686"/>
                  </a:lnTo>
                  <a:lnTo>
                    <a:pt x="399288" y="0"/>
                  </a:lnTo>
                  <a:lnTo>
                    <a:pt x="445853" y="2686"/>
                  </a:lnTo>
                  <a:lnTo>
                    <a:pt x="490841" y="10548"/>
                  </a:lnTo>
                  <a:lnTo>
                    <a:pt x="533952" y="23283"/>
                  </a:lnTo>
                  <a:lnTo>
                    <a:pt x="574885" y="40592"/>
                  </a:lnTo>
                  <a:lnTo>
                    <a:pt x="613342" y="62176"/>
                  </a:lnTo>
                  <a:lnTo>
                    <a:pt x="649023" y="87734"/>
                  </a:lnTo>
                  <a:lnTo>
                    <a:pt x="681628" y="116967"/>
                  </a:lnTo>
                  <a:lnTo>
                    <a:pt x="710857" y="149574"/>
                  </a:lnTo>
                  <a:lnTo>
                    <a:pt x="736412" y="185255"/>
                  </a:lnTo>
                  <a:lnTo>
                    <a:pt x="757992" y="223712"/>
                  </a:lnTo>
                  <a:lnTo>
                    <a:pt x="775298" y="264643"/>
                  </a:lnTo>
                  <a:lnTo>
                    <a:pt x="788030" y="307750"/>
                  </a:lnTo>
                  <a:lnTo>
                    <a:pt x="795889" y="352731"/>
                  </a:lnTo>
                  <a:lnTo>
                    <a:pt x="798576" y="399288"/>
                  </a:lnTo>
                  <a:lnTo>
                    <a:pt x="795889" y="445844"/>
                  </a:lnTo>
                  <a:lnTo>
                    <a:pt x="788030" y="490825"/>
                  </a:lnTo>
                  <a:lnTo>
                    <a:pt x="775298" y="533932"/>
                  </a:lnTo>
                  <a:lnTo>
                    <a:pt x="757992" y="574863"/>
                  </a:lnTo>
                  <a:lnTo>
                    <a:pt x="736412" y="613320"/>
                  </a:lnTo>
                  <a:lnTo>
                    <a:pt x="710857" y="649001"/>
                  </a:lnTo>
                  <a:lnTo>
                    <a:pt x="681628" y="681609"/>
                  </a:lnTo>
                  <a:lnTo>
                    <a:pt x="649023" y="710841"/>
                  </a:lnTo>
                  <a:lnTo>
                    <a:pt x="613342" y="736399"/>
                  </a:lnTo>
                  <a:lnTo>
                    <a:pt x="574885" y="757983"/>
                  </a:lnTo>
                  <a:lnTo>
                    <a:pt x="533952" y="775292"/>
                  </a:lnTo>
                  <a:lnTo>
                    <a:pt x="490841" y="788027"/>
                  </a:lnTo>
                  <a:lnTo>
                    <a:pt x="445853" y="795889"/>
                  </a:lnTo>
                  <a:lnTo>
                    <a:pt x="399288" y="798576"/>
                  </a:lnTo>
                  <a:lnTo>
                    <a:pt x="352722" y="795889"/>
                  </a:lnTo>
                  <a:lnTo>
                    <a:pt x="307734" y="788027"/>
                  </a:lnTo>
                  <a:lnTo>
                    <a:pt x="264623" y="775292"/>
                  </a:lnTo>
                  <a:lnTo>
                    <a:pt x="223690" y="757983"/>
                  </a:lnTo>
                  <a:lnTo>
                    <a:pt x="185233" y="736399"/>
                  </a:lnTo>
                  <a:lnTo>
                    <a:pt x="149552" y="710841"/>
                  </a:lnTo>
                  <a:lnTo>
                    <a:pt x="116947" y="681608"/>
                  </a:lnTo>
                  <a:lnTo>
                    <a:pt x="87718" y="649001"/>
                  </a:lnTo>
                  <a:lnTo>
                    <a:pt x="62163" y="613320"/>
                  </a:lnTo>
                  <a:lnTo>
                    <a:pt x="40583" y="574863"/>
                  </a:lnTo>
                  <a:lnTo>
                    <a:pt x="23277" y="533932"/>
                  </a:lnTo>
                  <a:lnTo>
                    <a:pt x="10545" y="490825"/>
                  </a:lnTo>
                  <a:lnTo>
                    <a:pt x="2686" y="445844"/>
                  </a:lnTo>
                  <a:lnTo>
                    <a:pt x="0" y="399288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052702" y="1994535"/>
              <a:ext cx="7531734" cy="736600"/>
            </a:xfrm>
            <a:custGeom>
              <a:avLst/>
              <a:gdLst/>
              <a:ahLst/>
              <a:cxnLst/>
              <a:rect l="l" t="t" r="r" b="b"/>
              <a:pathLst>
                <a:path w="7531734" h="736600">
                  <a:moveTo>
                    <a:pt x="7531608" y="0"/>
                  </a:moveTo>
                  <a:lnTo>
                    <a:pt x="0" y="0"/>
                  </a:lnTo>
                  <a:lnTo>
                    <a:pt x="0" y="736091"/>
                  </a:lnTo>
                  <a:lnTo>
                    <a:pt x="7531608" y="736091"/>
                  </a:lnTo>
                  <a:lnTo>
                    <a:pt x="753160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1052702" y="1994535"/>
              <a:ext cx="7531734" cy="736600"/>
            </a:xfrm>
            <a:custGeom>
              <a:avLst/>
              <a:gdLst/>
              <a:ahLst/>
              <a:cxnLst/>
              <a:rect l="l" t="t" r="r" b="b"/>
              <a:pathLst>
                <a:path w="7531734" h="736600">
                  <a:moveTo>
                    <a:pt x="0" y="736091"/>
                  </a:moveTo>
                  <a:lnTo>
                    <a:pt x="7531608" y="736091"/>
                  </a:lnTo>
                  <a:lnTo>
                    <a:pt x="7531608" y="0"/>
                  </a:lnTo>
                  <a:lnTo>
                    <a:pt x="0" y="0"/>
                  </a:lnTo>
                  <a:lnTo>
                    <a:pt x="0" y="73609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352800" y="2057400"/>
            <a:ext cx="8229600" cy="589264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400" spc="-2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</a:t>
            </a:r>
            <a:r>
              <a:rPr sz="1400" spc="-1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ОРГАНИЗАЦИЙ </a:t>
            </a:r>
            <a:r>
              <a:rPr sz="14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1400" spc="-5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ИНДИВИДУАЛЬНЫХ ПРЕДПРИНИМАТЕЛЕЙ</a:t>
            </a:r>
            <a:r>
              <a:rPr sz="1400" spc="-5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sz="1400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ПОДВЕРГНУТЫХ </a:t>
            </a:r>
            <a:r>
              <a:rPr sz="1400" spc="-1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КОНТРОЛЮ </a:t>
            </a:r>
            <a:endParaRPr lang="ru-RU" sz="1400" spc="-15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4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sz="1400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НАДЗОРУ ОТ </a:t>
            </a:r>
            <a:r>
              <a:rPr sz="1400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ОБЩЕГО ЧИСЛА  </a:t>
            </a:r>
            <a:r>
              <a:rPr sz="1400" spc="-1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ПОДКОНТРОЛЬНЫХ;</a:t>
            </a:r>
            <a:endParaRPr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lnSpc>
                <a:spcPts val="1360"/>
              </a:lnSpc>
            </a:pPr>
            <a:r>
              <a:rPr sz="1400" b="1" i="1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(ЭФФЕКТИВНОСТЬ ВНЕДРЕНИЯ </a:t>
            </a:r>
            <a:r>
              <a:rPr sz="1400" b="1" i="1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РИСК-ОРИЕНТИРОВАННОГО</a:t>
            </a:r>
            <a:r>
              <a:rPr sz="1400" b="1" i="1" spc="6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400" b="1" i="1" spc="-2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ПОДХОДА)</a:t>
            </a:r>
            <a:endParaRPr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133600" y="1828800"/>
            <a:ext cx="9570085" cy="1935608"/>
            <a:chOff x="640715" y="1950592"/>
            <a:chExt cx="7956550" cy="1752600"/>
          </a:xfrm>
        </p:grpSpPr>
        <p:sp>
          <p:nvSpPr>
            <p:cNvPr id="15" name="object 15"/>
            <p:cNvSpPr/>
            <p:nvPr/>
          </p:nvSpPr>
          <p:spPr>
            <a:xfrm>
              <a:off x="653415" y="1963292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399288" y="0"/>
                  </a:moveTo>
                  <a:lnTo>
                    <a:pt x="352722" y="2686"/>
                  </a:lnTo>
                  <a:lnTo>
                    <a:pt x="307734" y="10548"/>
                  </a:lnTo>
                  <a:lnTo>
                    <a:pt x="264623" y="23283"/>
                  </a:lnTo>
                  <a:lnTo>
                    <a:pt x="223690" y="40592"/>
                  </a:lnTo>
                  <a:lnTo>
                    <a:pt x="185233" y="62176"/>
                  </a:lnTo>
                  <a:lnTo>
                    <a:pt x="149552" y="87734"/>
                  </a:lnTo>
                  <a:lnTo>
                    <a:pt x="116947" y="116967"/>
                  </a:lnTo>
                  <a:lnTo>
                    <a:pt x="87718" y="149574"/>
                  </a:lnTo>
                  <a:lnTo>
                    <a:pt x="62163" y="185255"/>
                  </a:lnTo>
                  <a:lnTo>
                    <a:pt x="40583" y="223712"/>
                  </a:lnTo>
                  <a:lnTo>
                    <a:pt x="23277" y="264643"/>
                  </a:lnTo>
                  <a:lnTo>
                    <a:pt x="10545" y="307750"/>
                  </a:lnTo>
                  <a:lnTo>
                    <a:pt x="2686" y="352731"/>
                  </a:lnTo>
                  <a:lnTo>
                    <a:pt x="0" y="399288"/>
                  </a:lnTo>
                  <a:lnTo>
                    <a:pt x="2686" y="445844"/>
                  </a:lnTo>
                  <a:lnTo>
                    <a:pt x="10545" y="490825"/>
                  </a:lnTo>
                  <a:lnTo>
                    <a:pt x="23277" y="533932"/>
                  </a:lnTo>
                  <a:lnTo>
                    <a:pt x="40583" y="574863"/>
                  </a:lnTo>
                  <a:lnTo>
                    <a:pt x="62163" y="613320"/>
                  </a:lnTo>
                  <a:lnTo>
                    <a:pt x="87718" y="649001"/>
                  </a:lnTo>
                  <a:lnTo>
                    <a:pt x="116947" y="681609"/>
                  </a:lnTo>
                  <a:lnTo>
                    <a:pt x="149552" y="710841"/>
                  </a:lnTo>
                  <a:lnTo>
                    <a:pt x="185233" y="736399"/>
                  </a:lnTo>
                  <a:lnTo>
                    <a:pt x="223690" y="757983"/>
                  </a:lnTo>
                  <a:lnTo>
                    <a:pt x="264623" y="775292"/>
                  </a:lnTo>
                  <a:lnTo>
                    <a:pt x="307734" y="788027"/>
                  </a:lnTo>
                  <a:lnTo>
                    <a:pt x="352722" y="795889"/>
                  </a:lnTo>
                  <a:lnTo>
                    <a:pt x="399288" y="798576"/>
                  </a:lnTo>
                  <a:lnTo>
                    <a:pt x="445844" y="795889"/>
                  </a:lnTo>
                  <a:lnTo>
                    <a:pt x="490825" y="788027"/>
                  </a:lnTo>
                  <a:lnTo>
                    <a:pt x="533932" y="775292"/>
                  </a:lnTo>
                  <a:lnTo>
                    <a:pt x="574863" y="757983"/>
                  </a:lnTo>
                  <a:lnTo>
                    <a:pt x="613320" y="736399"/>
                  </a:lnTo>
                  <a:lnTo>
                    <a:pt x="649001" y="710841"/>
                  </a:lnTo>
                  <a:lnTo>
                    <a:pt x="681609" y="681609"/>
                  </a:lnTo>
                  <a:lnTo>
                    <a:pt x="710841" y="649001"/>
                  </a:lnTo>
                  <a:lnTo>
                    <a:pt x="736399" y="613320"/>
                  </a:lnTo>
                  <a:lnTo>
                    <a:pt x="757983" y="574863"/>
                  </a:lnTo>
                  <a:lnTo>
                    <a:pt x="775292" y="533932"/>
                  </a:lnTo>
                  <a:lnTo>
                    <a:pt x="788027" y="490825"/>
                  </a:lnTo>
                  <a:lnTo>
                    <a:pt x="795889" y="445844"/>
                  </a:lnTo>
                  <a:lnTo>
                    <a:pt x="798576" y="399288"/>
                  </a:lnTo>
                  <a:lnTo>
                    <a:pt x="795889" y="352731"/>
                  </a:lnTo>
                  <a:lnTo>
                    <a:pt x="788027" y="307750"/>
                  </a:lnTo>
                  <a:lnTo>
                    <a:pt x="775292" y="264643"/>
                  </a:lnTo>
                  <a:lnTo>
                    <a:pt x="757983" y="223712"/>
                  </a:lnTo>
                  <a:lnTo>
                    <a:pt x="736399" y="185255"/>
                  </a:lnTo>
                  <a:lnTo>
                    <a:pt x="710841" y="149574"/>
                  </a:lnTo>
                  <a:lnTo>
                    <a:pt x="681608" y="116967"/>
                  </a:lnTo>
                  <a:lnTo>
                    <a:pt x="649001" y="87734"/>
                  </a:lnTo>
                  <a:lnTo>
                    <a:pt x="613320" y="62176"/>
                  </a:lnTo>
                  <a:lnTo>
                    <a:pt x="574863" y="40592"/>
                  </a:lnTo>
                  <a:lnTo>
                    <a:pt x="533932" y="23283"/>
                  </a:lnTo>
                  <a:lnTo>
                    <a:pt x="490825" y="10548"/>
                  </a:lnTo>
                  <a:lnTo>
                    <a:pt x="445844" y="2686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653415" y="1963292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30" h="798830">
                  <a:moveTo>
                    <a:pt x="0" y="399288"/>
                  </a:moveTo>
                  <a:lnTo>
                    <a:pt x="2686" y="352731"/>
                  </a:lnTo>
                  <a:lnTo>
                    <a:pt x="10545" y="307750"/>
                  </a:lnTo>
                  <a:lnTo>
                    <a:pt x="23277" y="264643"/>
                  </a:lnTo>
                  <a:lnTo>
                    <a:pt x="40583" y="223712"/>
                  </a:lnTo>
                  <a:lnTo>
                    <a:pt x="62163" y="185255"/>
                  </a:lnTo>
                  <a:lnTo>
                    <a:pt x="87718" y="149574"/>
                  </a:lnTo>
                  <a:lnTo>
                    <a:pt x="116947" y="116967"/>
                  </a:lnTo>
                  <a:lnTo>
                    <a:pt x="149552" y="87734"/>
                  </a:lnTo>
                  <a:lnTo>
                    <a:pt x="185233" y="62176"/>
                  </a:lnTo>
                  <a:lnTo>
                    <a:pt x="223690" y="40592"/>
                  </a:lnTo>
                  <a:lnTo>
                    <a:pt x="264623" y="23283"/>
                  </a:lnTo>
                  <a:lnTo>
                    <a:pt x="307734" y="10548"/>
                  </a:lnTo>
                  <a:lnTo>
                    <a:pt x="352722" y="2686"/>
                  </a:lnTo>
                  <a:lnTo>
                    <a:pt x="399288" y="0"/>
                  </a:lnTo>
                  <a:lnTo>
                    <a:pt x="445844" y="2686"/>
                  </a:lnTo>
                  <a:lnTo>
                    <a:pt x="490825" y="10548"/>
                  </a:lnTo>
                  <a:lnTo>
                    <a:pt x="533932" y="23283"/>
                  </a:lnTo>
                  <a:lnTo>
                    <a:pt x="574863" y="40592"/>
                  </a:lnTo>
                  <a:lnTo>
                    <a:pt x="613320" y="62176"/>
                  </a:lnTo>
                  <a:lnTo>
                    <a:pt x="649001" y="87734"/>
                  </a:lnTo>
                  <a:lnTo>
                    <a:pt x="681608" y="116967"/>
                  </a:lnTo>
                  <a:lnTo>
                    <a:pt x="710841" y="149574"/>
                  </a:lnTo>
                  <a:lnTo>
                    <a:pt x="736399" y="185255"/>
                  </a:lnTo>
                  <a:lnTo>
                    <a:pt x="757983" y="223712"/>
                  </a:lnTo>
                  <a:lnTo>
                    <a:pt x="775292" y="264643"/>
                  </a:lnTo>
                  <a:lnTo>
                    <a:pt x="788027" y="307750"/>
                  </a:lnTo>
                  <a:lnTo>
                    <a:pt x="795889" y="352731"/>
                  </a:lnTo>
                  <a:lnTo>
                    <a:pt x="798576" y="399288"/>
                  </a:lnTo>
                  <a:lnTo>
                    <a:pt x="795889" y="445844"/>
                  </a:lnTo>
                  <a:lnTo>
                    <a:pt x="788027" y="490825"/>
                  </a:lnTo>
                  <a:lnTo>
                    <a:pt x="775292" y="533932"/>
                  </a:lnTo>
                  <a:lnTo>
                    <a:pt x="757983" y="574863"/>
                  </a:lnTo>
                  <a:lnTo>
                    <a:pt x="736399" y="613320"/>
                  </a:lnTo>
                  <a:lnTo>
                    <a:pt x="710841" y="649001"/>
                  </a:lnTo>
                  <a:lnTo>
                    <a:pt x="681609" y="681609"/>
                  </a:lnTo>
                  <a:lnTo>
                    <a:pt x="649001" y="710841"/>
                  </a:lnTo>
                  <a:lnTo>
                    <a:pt x="613320" y="736399"/>
                  </a:lnTo>
                  <a:lnTo>
                    <a:pt x="574863" y="757983"/>
                  </a:lnTo>
                  <a:lnTo>
                    <a:pt x="533932" y="775292"/>
                  </a:lnTo>
                  <a:lnTo>
                    <a:pt x="490825" y="788027"/>
                  </a:lnTo>
                  <a:lnTo>
                    <a:pt x="445844" y="795889"/>
                  </a:lnTo>
                  <a:lnTo>
                    <a:pt x="399288" y="798576"/>
                  </a:lnTo>
                  <a:lnTo>
                    <a:pt x="352722" y="795889"/>
                  </a:lnTo>
                  <a:lnTo>
                    <a:pt x="307734" y="788027"/>
                  </a:lnTo>
                  <a:lnTo>
                    <a:pt x="264623" y="775292"/>
                  </a:lnTo>
                  <a:lnTo>
                    <a:pt x="223690" y="757983"/>
                  </a:lnTo>
                  <a:lnTo>
                    <a:pt x="185233" y="736399"/>
                  </a:lnTo>
                  <a:lnTo>
                    <a:pt x="149552" y="710841"/>
                  </a:lnTo>
                  <a:lnTo>
                    <a:pt x="116947" y="681609"/>
                  </a:lnTo>
                  <a:lnTo>
                    <a:pt x="87718" y="649001"/>
                  </a:lnTo>
                  <a:lnTo>
                    <a:pt x="62163" y="613320"/>
                  </a:lnTo>
                  <a:lnTo>
                    <a:pt x="40583" y="574863"/>
                  </a:lnTo>
                  <a:lnTo>
                    <a:pt x="23277" y="533932"/>
                  </a:lnTo>
                  <a:lnTo>
                    <a:pt x="10545" y="490825"/>
                  </a:lnTo>
                  <a:lnTo>
                    <a:pt x="2686" y="445844"/>
                  </a:lnTo>
                  <a:lnTo>
                    <a:pt x="0" y="399288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1052702" y="2953130"/>
              <a:ext cx="7531734" cy="737235"/>
            </a:xfrm>
            <a:custGeom>
              <a:avLst/>
              <a:gdLst/>
              <a:ahLst/>
              <a:cxnLst/>
              <a:rect l="l" t="t" r="r" b="b"/>
              <a:pathLst>
                <a:path w="7531734" h="737235">
                  <a:moveTo>
                    <a:pt x="7531608" y="0"/>
                  </a:moveTo>
                  <a:lnTo>
                    <a:pt x="0" y="0"/>
                  </a:lnTo>
                  <a:lnTo>
                    <a:pt x="0" y="736853"/>
                  </a:lnTo>
                  <a:lnTo>
                    <a:pt x="7531608" y="736853"/>
                  </a:lnTo>
                  <a:lnTo>
                    <a:pt x="753160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2702" y="2953130"/>
              <a:ext cx="7531734" cy="737235"/>
            </a:xfrm>
            <a:custGeom>
              <a:avLst/>
              <a:gdLst/>
              <a:ahLst/>
              <a:cxnLst/>
              <a:rect l="l" t="t" r="r" b="b"/>
              <a:pathLst>
                <a:path w="7531734" h="737235">
                  <a:moveTo>
                    <a:pt x="0" y="736853"/>
                  </a:moveTo>
                  <a:lnTo>
                    <a:pt x="7531608" y="736853"/>
                  </a:lnTo>
                  <a:lnTo>
                    <a:pt x="7531608" y="0"/>
                  </a:lnTo>
                  <a:lnTo>
                    <a:pt x="0" y="0"/>
                  </a:lnTo>
                  <a:lnTo>
                    <a:pt x="0" y="736853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352800" y="3048000"/>
            <a:ext cx="8229600" cy="671787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6500"/>
              </a:lnSpc>
              <a:spcBef>
                <a:spcPts val="150"/>
              </a:spcBef>
            </a:pPr>
            <a:r>
              <a:rPr sz="1400" spc="-2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</a:t>
            </a:r>
            <a:r>
              <a:rPr sz="1400" spc="-3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ШТРАФОВ, </a:t>
            </a:r>
            <a:r>
              <a:rPr sz="1400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НАЛОЖЕННЫХ </a:t>
            </a:r>
            <a:r>
              <a:rPr sz="14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 </a:t>
            </a:r>
            <a:r>
              <a:rPr sz="1400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ПРОВЕДЕНИЯ ПЛАНОВЫХ </a:t>
            </a:r>
            <a:r>
              <a:rPr sz="14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sz="1400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ВНЕПЛАНОВЫХ ПРОВЕРОК  </a:t>
            </a:r>
            <a:endParaRPr lang="ru-RU" sz="1400" spc="-5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marR="5080" algn="just">
              <a:lnSpc>
                <a:spcPct val="96500"/>
              </a:lnSpc>
              <a:spcBef>
                <a:spcPts val="150"/>
              </a:spcBef>
            </a:pPr>
            <a:r>
              <a:rPr sz="1400" b="1" spc="-15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(«</a:t>
            </a:r>
            <a:r>
              <a:rPr sz="1400" b="1" spc="-1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</a:t>
            </a:r>
            <a:r>
              <a:rPr sz="1400" b="1" spc="-2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АДМИНИСТРАТИНЫХ </a:t>
            </a:r>
            <a:r>
              <a:rPr sz="14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sz="1400" b="1" spc="-5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ДР. </a:t>
            </a:r>
            <a:r>
              <a:rPr sz="1400" b="1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«НЕСТАНДАРТНЫХ» </a:t>
            </a:r>
            <a:r>
              <a:rPr sz="1400" b="1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ПРОВЕРОК»)</a:t>
            </a:r>
            <a:r>
              <a:rPr sz="1400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</a:t>
            </a:r>
            <a:r>
              <a:rPr sz="1400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ОБШЕГО ЧИСЛА  </a:t>
            </a:r>
            <a:r>
              <a:rPr sz="1400" spc="-3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ШТРАФОВ, </a:t>
            </a:r>
            <a:r>
              <a:rPr sz="1400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НАЛОЖЕННЫХ </a:t>
            </a:r>
            <a:r>
              <a:rPr sz="1400" spc="-2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ОРГАНОМ</a:t>
            </a:r>
            <a:r>
              <a:rPr sz="1400" spc="7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КНД;</a:t>
            </a:r>
            <a:endParaRPr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072676" y="2908300"/>
            <a:ext cx="9662124" cy="1727073"/>
            <a:chOff x="653415" y="2921889"/>
            <a:chExt cx="7930896" cy="1727073"/>
          </a:xfrm>
        </p:grpSpPr>
        <p:sp>
          <p:nvSpPr>
            <p:cNvPr id="21" name="object 21"/>
            <p:cNvSpPr/>
            <p:nvPr/>
          </p:nvSpPr>
          <p:spPr>
            <a:xfrm>
              <a:off x="653415" y="2921889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399288" y="0"/>
                  </a:moveTo>
                  <a:lnTo>
                    <a:pt x="352722" y="2688"/>
                  </a:lnTo>
                  <a:lnTo>
                    <a:pt x="307734" y="10555"/>
                  </a:lnTo>
                  <a:lnTo>
                    <a:pt x="264623" y="23300"/>
                  </a:lnTo>
                  <a:lnTo>
                    <a:pt x="223690" y="40623"/>
                  </a:lnTo>
                  <a:lnTo>
                    <a:pt x="185233" y="62224"/>
                  </a:lnTo>
                  <a:lnTo>
                    <a:pt x="149552" y="87804"/>
                  </a:lnTo>
                  <a:lnTo>
                    <a:pt x="116947" y="117062"/>
                  </a:lnTo>
                  <a:lnTo>
                    <a:pt x="87718" y="149698"/>
                  </a:lnTo>
                  <a:lnTo>
                    <a:pt x="62163" y="185413"/>
                  </a:lnTo>
                  <a:lnTo>
                    <a:pt x="40583" y="223906"/>
                  </a:lnTo>
                  <a:lnTo>
                    <a:pt x="23277" y="264879"/>
                  </a:lnTo>
                  <a:lnTo>
                    <a:pt x="10545" y="308030"/>
                  </a:lnTo>
                  <a:lnTo>
                    <a:pt x="2686" y="353060"/>
                  </a:lnTo>
                  <a:lnTo>
                    <a:pt x="0" y="399669"/>
                  </a:lnTo>
                  <a:lnTo>
                    <a:pt x="2686" y="446277"/>
                  </a:lnTo>
                  <a:lnTo>
                    <a:pt x="10545" y="491307"/>
                  </a:lnTo>
                  <a:lnTo>
                    <a:pt x="23277" y="534458"/>
                  </a:lnTo>
                  <a:lnTo>
                    <a:pt x="40583" y="575431"/>
                  </a:lnTo>
                  <a:lnTo>
                    <a:pt x="62163" y="613924"/>
                  </a:lnTo>
                  <a:lnTo>
                    <a:pt x="87718" y="649639"/>
                  </a:lnTo>
                  <a:lnTo>
                    <a:pt x="116947" y="682275"/>
                  </a:lnTo>
                  <a:lnTo>
                    <a:pt x="149552" y="711533"/>
                  </a:lnTo>
                  <a:lnTo>
                    <a:pt x="185233" y="737113"/>
                  </a:lnTo>
                  <a:lnTo>
                    <a:pt x="223690" y="758714"/>
                  </a:lnTo>
                  <a:lnTo>
                    <a:pt x="264623" y="776037"/>
                  </a:lnTo>
                  <a:lnTo>
                    <a:pt x="307734" y="788782"/>
                  </a:lnTo>
                  <a:lnTo>
                    <a:pt x="352722" y="796649"/>
                  </a:lnTo>
                  <a:lnTo>
                    <a:pt x="399288" y="799338"/>
                  </a:lnTo>
                  <a:lnTo>
                    <a:pt x="445844" y="796649"/>
                  </a:lnTo>
                  <a:lnTo>
                    <a:pt x="490825" y="788782"/>
                  </a:lnTo>
                  <a:lnTo>
                    <a:pt x="533932" y="776037"/>
                  </a:lnTo>
                  <a:lnTo>
                    <a:pt x="574863" y="758714"/>
                  </a:lnTo>
                  <a:lnTo>
                    <a:pt x="613320" y="737113"/>
                  </a:lnTo>
                  <a:lnTo>
                    <a:pt x="649001" y="711533"/>
                  </a:lnTo>
                  <a:lnTo>
                    <a:pt x="681609" y="682275"/>
                  </a:lnTo>
                  <a:lnTo>
                    <a:pt x="710841" y="649639"/>
                  </a:lnTo>
                  <a:lnTo>
                    <a:pt x="736399" y="613924"/>
                  </a:lnTo>
                  <a:lnTo>
                    <a:pt x="757983" y="575431"/>
                  </a:lnTo>
                  <a:lnTo>
                    <a:pt x="775292" y="534458"/>
                  </a:lnTo>
                  <a:lnTo>
                    <a:pt x="788027" y="491307"/>
                  </a:lnTo>
                  <a:lnTo>
                    <a:pt x="795889" y="446277"/>
                  </a:lnTo>
                  <a:lnTo>
                    <a:pt x="798576" y="399669"/>
                  </a:lnTo>
                  <a:lnTo>
                    <a:pt x="795889" y="353060"/>
                  </a:lnTo>
                  <a:lnTo>
                    <a:pt x="788027" y="308030"/>
                  </a:lnTo>
                  <a:lnTo>
                    <a:pt x="775292" y="264879"/>
                  </a:lnTo>
                  <a:lnTo>
                    <a:pt x="757983" y="223906"/>
                  </a:lnTo>
                  <a:lnTo>
                    <a:pt x="736399" y="185413"/>
                  </a:lnTo>
                  <a:lnTo>
                    <a:pt x="710841" y="149698"/>
                  </a:lnTo>
                  <a:lnTo>
                    <a:pt x="681608" y="117062"/>
                  </a:lnTo>
                  <a:lnTo>
                    <a:pt x="649001" y="87804"/>
                  </a:lnTo>
                  <a:lnTo>
                    <a:pt x="613320" y="62224"/>
                  </a:lnTo>
                  <a:lnTo>
                    <a:pt x="574863" y="40623"/>
                  </a:lnTo>
                  <a:lnTo>
                    <a:pt x="533932" y="23300"/>
                  </a:lnTo>
                  <a:lnTo>
                    <a:pt x="490825" y="10555"/>
                  </a:lnTo>
                  <a:lnTo>
                    <a:pt x="445844" y="2688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653415" y="2921889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0" y="399669"/>
                  </a:moveTo>
                  <a:lnTo>
                    <a:pt x="2686" y="353060"/>
                  </a:lnTo>
                  <a:lnTo>
                    <a:pt x="10545" y="308030"/>
                  </a:lnTo>
                  <a:lnTo>
                    <a:pt x="23277" y="264879"/>
                  </a:lnTo>
                  <a:lnTo>
                    <a:pt x="40583" y="223906"/>
                  </a:lnTo>
                  <a:lnTo>
                    <a:pt x="62163" y="185413"/>
                  </a:lnTo>
                  <a:lnTo>
                    <a:pt x="87718" y="149698"/>
                  </a:lnTo>
                  <a:lnTo>
                    <a:pt x="116947" y="117062"/>
                  </a:lnTo>
                  <a:lnTo>
                    <a:pt x="149552" y="87804"/>
                  </a:lnTo>
                  <a:lnTo>
                    <a:pt x="185233" y="62224"/>
                  </a:lnTo>
                  <a:lnTo>
                    <a:pt x="223690" y="40623"/>
                  </a:lnTo>
                  <a:lnTo>
                    <a:pt x="264623" y="23300"/>
                  </a:lnTo>
                  <a:lnTo>
                    <a:pt x="307734" y="10555"/>
                  </a:lnTo>
                  <a:lnTo>
                    <a:pt x="352722" y="2688"/>
                  </a:lnTo>
                  <a:lnTo>
                    <a:pt x="399288" y="0"/>
                  </a:lnTo>
                  <a:lnTo>
                    <a:pt x="445844" y="2688"/>
                  </a:lnTo>
                  <a:lnTo>
                    <a:pt x="490825" y="10555"/>
                  </a:lnTo>
                  <a:lnTo>
                    <a:pt x="533932" y="23300"/>
                  </a:lnTo>
                  <a:lnTo>
                    <a:pt x="574863" y="40623"/>
                  </a:lnTo>
                  <a:lnTo>
                    <a:pt x="613320" y="62224"/>
                  </a:lnTo>
                  <a:lnTo>
                    <a:pt x="649001" y="87804"/>
                  </a:lnTo>
                  <a:lnTo>
                    <a:pt x="681608" y="117062"/>
                  </a:lnTo>
                  <a:lnTo>
                    <a:pt x="710841" y="149698"/>
                  </a:lnTo>
                  <a:lnTo>
                    <a:pt x="736399" y="185413"/>
                  </a:lnTo>
                  <a:lnTo>
                    <a:pt x="757983" y="223906"/>
                  </a:lnTo>
                  <a:lnTo>
                    <a:pt x="775292" y="264879"/>
                  </a:lnTo>
                  <a:lnTo>
                    <a:pt x="788027" y="308030"/>
                  </a:lnTo>
                  <a:lnTo>
                    <a:pt x="795889" y="353060"/>
                  </a:lnTo>
                  <a:lnTo>
                    <a:pt x="798576" y="399669"/>
                  </a:lnTo>
                  <a:lnTo>
                    <a:pt x="795889" y="446277"/>
                  </a:lnTo>
                  <a:lnTo>
                    <a:pt x="788027" y="491307"/>
                  </a:lnTo>
                  <a:lnTo>
                    <a:pt x="775292" y="534458"/>
                  </a:lnTo>
                  <a:lnTo>
                    <a:pt x="757983" y="575431"/>
                  </a:lnTo>
                  <a:lnTo>
                    <a:pt x="736399" y="613924"/>
                  </a:lnTo>
                  <a:lnTo>
                    <a:pt x="710841" y="649639"/>
                  </a:lnTo>
                  <a:lnTo>
                    <a:pt x="681609" y="682275"/>
                  </a:lnTo>
                  <a:lnTo>
                    <a:pt x="649001" y="711533"/>
                  </a:lnTo>
                  <a:lnTo>
                    <a:pt x="613320" y="737113"/>
                  </a:lnTo>
                  <a:lnTo>
                    <a:pt x="574863" y="758714"/>
                  </a:lnTo>
                  <a:lnTo>
                    <a:pt x="533932" y="776037"/>
                  </a:lnTo>
                  <a:lnTo>
                    <a:pt x="490825" y="788782"/>
                  </a:lnTo>
                  <a:lnTo>
                    <a:pt x="445844" y="796649"/>
                  </a:lnTo>
                  <a:lnTo>
                    <a:pt x="399288" y="799338"/>
                  </a:lnTo>
                  <a:lnTo>
                    <a:pt x="352722" y="796649"/>
                  </a:lnTo>
                  <a:lnTo>
                    <a:pt x="307734" y="788782"/>
                  </a:lnTo>
                  <a:lnTo>
                    <a:pt x="264623" y="776037"/>
                  </a:lnTo>
                  <a:lnTo>
                    <a:pt x="223690" y="758714"/>
                  </a:lnTo>
                  <a:lnTo>
                    <a:pt x="185233" y="737113"/>
                  </a:lnTo>
                  <a:lnTo>
                    <a:pt x="149552" y="711533"/>
                  </a:lnTo>
                  <a:lnTo>
                    <a:pt x="116947" y="682275"/>
                  </a:lnTo>
                  <a:lnTo>
                    <a:pt x="87718" y="649639"/>
                  </a:lnTo>
                  <a:lnTo>
                    <a:pt x="62163" y="613924"/>
                  </a:lnTo>
                  <a:lnTo>
                    <a:pt x="40583" y="575431"/>
                  </a:lnTo>
                  <a:lnTo>
                    <a:pt x="23277" y="534458"/>
                  </a:lnTo>
                  <a:lnTo>
                    <a:pt x="10545" y="491307"/>
                  </a:lnTo>
                  <a:lnTo>
                    <a:pt x="2686" y="446277"/>
                  </a:lnTo>
                  <a:lnTo>
                    <a:pt x="0" y="39966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686180" y="3911727"/>
              <a:ext cx="7898130" cy="737235"/>
            </a:xfrm>
            <a:custGeom>
              <a:avLst/>
              <a:gdLst/>
              <a:ahLst/>
              <a:cxnLst/>
              <a:rect l="l" t="t" r="r" b="b"/>
              <a:pathLst>
                <a:path w="7898130" h="737235">
                  <a:moveTo>
                    <a:pt x="7898130" y="0"/>
                  </a:moveTo>
                  <a:lnTo>
                    <a:pt x="0" y="0"/>
                  </a:lnTo>
                  <a:lnTo>
                    <a:pt x="0" y="736854"/>
                  </a:lnTo>
                  <a:lnTo>
                    <a:pt x="7898130" y="736854"/>
                  </a:lnTo>
                  <a:lnTo>
                    <a:pt x="789813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686181" y="3911727"/>
              <a:ext cx="7898130" cy="737235"/>
            </a:xfrm>
            <a:custGeom>
              <a:avLst/>
              <a:gdLst/>
              <a:ahLst/>
              <a:cxnLst/>
              <a:rect l="l" t="t" r="r" b="b"/>
              <a:pathLst>
                <a:path w="7898130" h="737235">
                  <a:moveTo>
                    <a:pt x="0" y="736854"/>
                  </a:moveTo>
                  <a:lnTo>
                    <a:pt x="7898130" y="736854"/>
                  </a:lnTo>
                  <a:lnTo>
                    <a:pt x="7898130" y="0"/>
                  </a:lnTo>
                  <a:lnTo>
                    <a:pt x="0" y="0"/>
                  </a:lnTo>
                  <a:lnTo>
                    <a:pt x="0" y="736854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048000" y="4038600"/>
            <a:ext cx="8382000" cy="41036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1250"/>
              </a:lnSpc>
              <a:spcBef>
                <a:spcPts val="300"/>
              </a:spcBef>
            </a:pPr>
            <a:r>
              <a:rPr sz="1400" spc="-2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АДМИНИСТРАТИВНЫЙ </a:t>
            </a:r>
            <a:r>
              <a:rPr sz="1400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«НАЛОГ» </a:t>
            </a:r>
            <a:endParaRPr lang="ru-RU" sz="1400" spc="-10" dirty="0" smtClean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marR="5080">
              <a:lnSpc>
                <a:spcPts val="1250"/>
              </a:lnSpc>
              <a:spcBef>
                <a:spcPts val="300"/>
              </a:spcBef>
            </a:pPr>
            <a:r>
              <a:rPr sz="1400" b="1" spc="-1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sz="1400" b="1" i="1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ФИСКАЛЬНАЯ ОРИЕНТИРОВАННОСТЬ КОНТРОЛЬНО-НАДЗОРНОЙ  </a:t>
            </a:r>
            <a:r>
              <a:rPr sz="1400" b="1" i="1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ДЕЯТЕЛЬНОСТИ)</a:t>
            </a:r>
            <a:endParaRPr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798193" y="3867785"/>
            <a:ext cx="824230" cy="824865"/>
            <a:chOff x="274193" y="3867784"/>
            <a:chExt cx="824230" cy="824865"/>
          </a:xfrm>
        </p:grpSpPr>
        <p:sp>
          <p:nvSpPr>
            <p:cNvPr id="27" name="object 27"/>
            <p:cNvSpPr/>
            <p:nvPr/>
          </p:nvSpPr>
          <p:spPr>
            <a:xfrm>
              <a:off x="286893" y="3880484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399288" y="0"/>
                  </a:moveTo>
                  <a:lnTo>
                    <a:pt x="352722" y="2688"/>
                  </a:lnTo>
                  <a:lnTo>
                    <a:pt x="307734" y="10555"/>
                  </a:lnTo>
                  <a:lnTo>
                    <a:pt x="264623" y="23300"/>
                  </a:lnTo>
                  <a:lnTo>
                    <a:pt x="223690" y="40623"/>
                  </a:lnTo>
                  <a:lnTo>
                    <a:pt x="185233" y="62224"/>
                  </a:lnTo>
                  <a:lnTo>
                    <a:pt x="149552" y="87804"/>
                  </a:lnTo>
                  <a:lnTo>
                    <a:pt x="116947" y="117062"/>
                  </a:lnTo>
                  <a:lnTo>
                    <a:pt x="87718" y="149698"/>
                  </a:lnTo>
                  <a:lnTo>
                    <a:pt x="62163" y="185413"/>
                  </a:lnTo>
                  <a:lnTo>
                    <a:pt x="40583" y="223906"/>
                  </a:lnTo>
                  <a:lnTo>
                    <a:pt x="23277" y="264879"/>
                  </a:lnTo>
                  <a:lnTo>
                    <a:pt x="10545" y="308030"/>
                  </a:lnTo>
                  <a:lnTo>
                    <a:pt x="2686" y="353060"/>
                  </a:lnTo>
                  <a:lnTo>
                    <a:pt x="0" y="399669"/>
                  </a:lnTo>
                  <a:lnTo>
                    <a:pt x="2686" y="446277"/>
                  </a:lnTo>
                  <a:lnTo>
                    <a:pt x="10545" y="491307"/>
                  </a:lnTo>
                  <a:lnTo>
                    <a:pt x="23277" y="534458"/>
                  </a:lnTo>
                  <a:lnTo>
                    <a:pt x="40583" y="575431"/>
                  </a:lnTo>
                  <a:lnTo>
                    <a:pt x="62163" y="613924"/>
                  </a:lnTo>
                  <a:lnTo>
                    <a:pt x="87718" y="649639"/>
                  </a:lnTo>
                  <a:lnTo>
                    <a:pt x="116947" y="682275"/>
                  </a:lnTo>
                  <a:lnTo>
                    <a:pt x="149552" y="711533"/>
                  </a:lnTo>
                  <a:lnTo>
                    <a:pt x="185233" y="737113"/>
                  </a:lnTo>
                  <a:lnTo>
                    <a:pt x="223690" y="758714"/>
                  </a:lnTo>
                  <a:lnTo>
                    <a:pt x="264623" y="776037"/>
                  </a:lnTo>
                  <a:lnTo>
                    <a:pt x="307734" y="788782"/>
                  </a:lnTo>
                  <a:lnTo>
                    <a:pt x="352722" y="796649"/>
                  </a:lnTo>
                  <a:lnTo>
                    <a:pt x="399288" y="799338"/>
                  </a:lnTo>
                  <a:lnTo>
                    <a:pt x="445853" y="796649"/>
                  </a:lnTo>
                  <a:lnTo>
                    <a:pt x="490841" y="788782"/>
                  </a:lnTo>
                  <a:lnTo>
                    <a:pt x="533952" y="776037"/>
                  </a:lnTo>
                  <a:lnTo>
                    <a:pt x="574885" y="758714"/>
                  </a:lnTo>
                  <a:lnTo>
                    <a:pt x="613342" y="737113"/>
                  </a:lnTo>
                  <a:lnTo>
                    <a:pt x="649023" y="711533"/>
                  </a:lnTo>
                  <a:lnTo>
                    <a:pt x="681628" y="682275"/>
                  </a:lnTo>
                  <a:lnTo>
                    <a:pt x="710857" y="649639"/>
                  </a:lnTo>
                  <a:lnTo>
                    <a:pt x="736412" y="613924"/>
                  </a:lnTo>
                  <a:lnTo>
                    <a:pt x="757992" y="575431"/>
                  </a:lnTo>
                  <a:lnTo>
                    <a:pt x="775298" y="534458"/>
                  </a:lnTo>
                  <a:lnTo>
                    <a:pt x="788030" y="491307"/>
                  </a:lnTo>
                  <a:lnTo>
                    <a:pt x="795889" y="446277"/>
                  </a:lnTo>
                  <a:lnTo>
                    <a:pt x="798576" y="399669"/>
                  </a:lnTo>
                  <a:lnTo>
                    <a:pt x="795889" y="353060"/>
                  </a:lnTo>
                  <a:lnTo>
                    <a:pt x="788030" y="308030"/>
                  </a:lnTo>
                  <a:lnTo>
                    <a:pt x="775298" y="264879"/>
                  </a:lnTo>
                  <a:lnTo>
                    <a:pt x="757992" y="223906"/>
                  </a:lnTo>
                  <a:lnTo>
                    <a:pt x="736412" y="185413"/>
                  </a:lnTo>
                  <a:lnTo>
                    <a:pt x="710857" y="149698"/>
                  </a:lnTo>
                  <a:lnTo>
                    <a:pt x="681628" y="117062"/>
                  </a:lnTo>
                  <a:lnTo>
                    <a:pt x="649023" y="87804"/>
                  </a:lnTo>
                  <a:lnTo>
                    <a:pt x="613342" y="62224"/>
                  </a:lnTo>
                  <a:lnTo>
                    <a:pt x="574885" y="40623"/>
                  </a:lnTo>
                  <a:lnTo>
                    <a:pt x="533952" y="23300"/>
                  </a:lnTo>
                  <a:lnTo>
                    <a:pt x="490841" y="10555"/>
                  </a:lnTo>
                  <a:lnTo>
                    <a:pt x="445853" y="2688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286893" y="3880484"/>
              <a:ext cx="798830" cy="799465"/>
            </a:xfrm>
            <a:custGeom>
              <a:avLst/>
              <a:gdLst/>
              <a:ahLst/>
              <a:cxnLst/>
              <a:rect l="l" t="t" r="r" b="b"/>
              <a:pathLst>
                <a:path w="798830" h="799464">
                  <a:moveTo>
                    <a:pt x="0" y="399669"/>
                  </a:moveTo>
                  <a:lnTo>
                    <a:pt x="2686" y="353060"/>
                  </a:lnTo>
                  <a:lnTo>
                    <a:pt x="10545" y="308030"/>
                  </a:lnTo>
                  <a:lnTo>
                    <a:pt x="23277" y="264879"/>
                  </a:lnTo>
                  <a:lnTo>
                    <a:pt x="40583" y="223906"/>
                  </a:lnTo>
                  <a:lnTo>
                    <a:pt x="62163" y="185413"/>
                  </a:lnTo>
                  <a:lnTo>
                    <a:pt x="87718" y="149698"/>
                  </a:lnTo>
                  <a:lnTo>
                    <a:pt x="116947" y="117062"/>
                  </a:lnTo>
                  <a:lnTo>
                    <a:pt x="149552" y="87804"/>
                  </a:lnTo>
                  <a:lnTo>
                    <a:pt x="185233" y="62224"/>
                  </a:lnTo>
                  <a:lnTo>
                    <a:pt x="223690" y="40623"/>
                  </a:lnTo>
                  <a:lnTo>
                    <a:pt x="264623" y="23300"/>
                  </a:lnTo>
                  <a:lnTo>
                    <a:pt x="307734" y="10555"/>
                  </a:lnTo>
                  <a:lnTo>
                    <a:pt x="352722" y="2688"/>
                  </a:lnTo>
                  <a:lnTo>
                    <a:pt x="399288" y="0"/>
                  </a:lnTo>
                  <a:lnTo>
                    <a:pt x="445853" y="2688"/>
                  </a:lnTo>
                  <a:lnTo>
                    <a:pt x="490841" y="10555"/>
                  </a:lnTo>
                  <a:lnTo>
                    <a:pt x="533952" y="23300"/>
                  </a:lnTo>
                  <a:lnTo>
                    <a:pt x="574885" y="40623"/>
                  </a:lnTo>
                  <a:lnTo>
                    <a:pt x="613342" y="62224"/>
                  </a:lnTo>
                  <a:lnTo>
                    <a:pt x="649023" y="87804"/>
                  </a:lnTo>
                  <a:lnTo>
                    <a:pt x="681628" y="117062"/>
                  </a:lnTo>
                  <a:lnTo>
                    <a:pt x="710857" y="149698"/>
                  </a:lnTo>
                  <a:lnTo>
                    <a:pt x="736412" y="185413"/>
                  </a:lnTo>
                  <a:lnTo>
                    <a:pt x="757992" y="223906"/>
                  </a:lnTo>
                  <a:lnTo>
                    <a:pt x="775298" y="264879"/>
                  </a:lnTo>
                  <a:lnTo>
                    <a:pt x="788030" y="308030"/>
                  </a:lnTo>
                  <a:lnTo>
                    <a:pt x="795889" y="353060"/>
                  </a:lnTo>
                  <a:lnTo>
                    <a:pt x="798576" y="399669"/>
                  </a:lnTo>
                  <a:lnTo>
                    <a:pt x="795889" y="446277"/>
                  </a:lnTo>
                  <a:lnTo>
                    <a:pt x="788030" y="491307"/>
                  </a:lnTo>
                  <a:lnTo>
                    <a:pt x="775298" y="534458"/>
                  </a:lnTo>
                  <a:lnTo>
                    <a:pt x="757992" y="575431"/>
                  </a:lnTo>
                  <a:lnTo>
                    <a:pt x="736412" y="613924"/>
                  </a:lnTo>
                  <a:lnTo>
                    <a:pt x="710857" y="649639"/>
                  </a:lnTo>
                  <a:lnTo>
                    <a:pt x="681628" y="682275"/>
                  </a:lnTo>
                  <a:lnTo>
                    <a:pt x="649023" y="711533"/>
                  </a:lnTo>
                  <a:lnTo>
                    <a:pt x="613342" y="737113"/>
                  </a:lnTo>
                  <a:lnTo>
                    <a:pt x="574885" y="758714"/>
                  </a:lnTo>
                  <a:lnTo>
                    <a:pt x="533952" y="776037"/>
                  </a:lnTo>
                  <a:lnTo>
                    <a:pt x="490841" y="788782"/>
                  </a:lnTo>
                  <a:lnTo>
                    <a:pt x="445853" y="796649"/>
                  </a:lnTo>
                  <a:lnTo>
                    <a:pt x="399288" y="799338"/>
                  </a:lnTo>
                  <a:lnTo>
                    <a:pt x="352722" y="796649"/>
                  </a:lnTo>
                  <a:lnTo>
                    <a:pt x="307734" y="788782"/>
                  </a:lnTo>
                  <a:lnTo>
                    <a:pt x="264623" y="776037"/>
                  </a:lnTo>
                  <a:lnTo>
                    <a:pt x="223690" y="758714"/>
                  </a:lnTo>
                  <a:lnTo>
                    <a:pt x="185233" y="737113"/>
                  </a:lnTo>
                  <a:lnTo>
                    <a:pt x="149552" y="711533"/>
                  </a:lnTo>
                  <a:lnTo>
                    <a:pt x="116947" y="682275"/>
                  </a:lnTo>
                  <a:lnTo>
                    <a:pt x="87718" y="649639"/>
                  </a:lnTo>
                  <a:lnTo>
                    <a:pt x="62163" y="613924"/>
                  </a:lnTo>
                  <a:lnTo>
                    <a:pt x="40583" y="575431"/>
                  </a:lnTo>
                  <a:lnTo>
                    <a:pt x="23277" y="534458"/>
                  </a:lnTo>
                  <a:lnTo>
                    <a:pt x="10545" y="491307"/>
                  </a:lnTo>
                  <a:lnTo>
                    <a:pt x="2686" y="446277"/>
                  </a:lnTo>
                  <a:lnTo>
                    <a:pt x="0" y="399669"/>
                  </a:lnTo>
                  <a:close/>
                </a:path>
              </a:pathLst>
            </a:custGeom>
            <a:ln w="254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133600" y="1219200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b="1" dirty="0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xfrm>
            <a:off x="10210800" y="6553200"/>
            <a:ext cx="20574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1050"/>
              </a:lnSpc>
            </a:pPr>
            <a:fld id="{81D60167-4931-47E6-BA6A-407CBD079E47}" type="slidenum">
              <a:rPr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102235">
                <a:lnSpc>
                  <a:spcPts val="1050"/>
                </a:lnSpc>
              </a:pPr>
              <a:t>3</a:t>
            </a:fld>
            <a:endParaRPr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24175" y="2174494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00AF50"/>
                </a:solidFill>
                <a:latin typeface="Times New Roman"/>
                <a:cs typeface="Times New Roman"/>
              </a:rPr>
              <a:t>P</a:t>
            </a:r>
            <a:r>
              <a:rPr b="1" dirty="0">
                <a:solidFill>
                  <a:srgbClr val="00AF50"/>
                </a:solidFill>
                <a:latin typeface="Times New Roman"/>
                <a:cs typeface="Times New Roman"/>
              </a:rPr>
              <a:t>2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11475" y="3115309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943735"/>
                </a:solidFill>
                <a:latin typeface="Times New Roman"/>
                <a:cs typeface="Times New Roman"/>
              </a:rPr>
              <a:t>P</a:t>
            </a:r>
            <a:r>
              <a:rPr b="1" dirty="0">
                <a:solidFill>
                  <a:srgbClr val="943735"/>
                </a:solidFill>
                <a:latin typeface="Times New Roman"/>
                <a:cs typeface="Times New Roman"/>
              </a:rPr>
              <a:t>3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68576" y="4090417"/>
            <a:ext cx="25146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spc="-5" dirty="0">
                <a:solidFill>
                  <a:srgbClr val="E36C09"/>
                </a:solidFill>
                <a:latin typeface="Times New Roman"/>
                <a:cs typeface="Times New Roman"/>
              </a:rPr>
              <a:t>P5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1000" y="5257800"/>
            <a:ext cx="112776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10" dirty="0">
                <a:latin typeface="Times New Roman"/>
                <a:cs typeface="Times New Roman"/>
              </a:rPr>
              <a:t>индекс включены </a:t>
            </a:r>
            <a:r>
              <a:rPr sz="20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Роспотребнадзор, </a:t>
            </a:r>
            <a:r>
              <a:rPr sz="2000" b="1" spc="-5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Ростехнадзор, Россельхознадзор, Росприроднадзор,  </a:t>
            </a:r>
            <a:r>
              <a:rPr sz="2000" b="1" spc="-15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Роструд, </a:t>
            </a:r>
            <a:r>
              <a:rPr sz="2000" b="1" spc="-5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МЧС </a:t>
            </a:r>
            <a:r>
              <a:rPr sz="20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России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, Росздравнадзор, Ространснадзор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 </a:t>
            </a:r>
            <a:r>
              <a:rPr sz="2000" dirty="0" smtClean="0">
                <a:latin typeface="Times New Roman"/>
                <a:cs typeface="Times New Roman"/>
              </a:rPr>
              <a:t>в общей сложности </a:t>
            </a:r>
            <a:r>
              <a:rPr sz="2000" spc="-10" dirty="0" smtClean="0">
                <a:latin typeface="Times New Roman"/>
                <a:cs typeface="Times New Roman"/>
              </a:rPr>
              <a:t>порядка </a:t>
            </a:r>
            <a:r>
              <a:rPr lang="ru-RU" sz="2000" b="1" dirty="0">
                <a:latin typeface="Times New Roman"/>
                <a:cs typeface="Times New Roman"/>
              </a:rPr>
              <a:t>60</a:t>
            </a:r>
            <a:r>
              <a:rPr sz="2000" b="1" dirty="0">
                <a:latin typeface="Times New Roman"/>
                <a:cs typeface="Times New Roman"/>
              </a:rPr>
              <a:t>%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контрольных  </a:t>
            </a:r>
            <a:r>
              <a:rPr sz="2000" b="1" dirty="0">
                <a:latin typeface="Times New Roman"/>
                <a:cs typeface="Times New Roman"/>
              </a:rPr>
              <a:t>и </a:t>
            </a:r>
            <a:r>
              <a:rPr sz="2000" b="1" spc="-5" dirty="0">
                <a:latin typeface="Times New Roman"/>
                <a:cs typeface="Times New Roman"/>
              </a:rPr>
              <a:t>надзорных </a:t>
            </a:r>
            <a:r>
              <a:rPr sz="2000" b="1" dirty="0">
                <a:latin typeface="Times New Roman"/>
                <a:cs typeface="Times New Roman"/>
              </a:rPr>
              <a:t>мероприятий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 smtClean="0">
                <a:latin typeface="Times New Roman"/>
                <a:cs typeface="Times New Roman"/>
              </a:rPr>
              <a:t>России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11125200" y="6477000"/>
            <a:ext cx="798026" cy="246221"/>
          </a:xfrm>
        </p:spPr>
        <p:txBody>
          <a:bodyPr/>
          <a:lstStyle/>
          <a:p>
            <a:pPr algn="r"/>
            <a:fld id="{72B23512-3D98-4B86-A22F-074DEC6D4A99}" type="slidenum">
              <a:rPr lang="ru-RU" sz="16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4</a:t>
            </a:fld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3403" y="152400"/>
            <a:ext cx="8820472" cy="459016"/>
          </a:xfr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ТРИ УРОВНЯ ИНДЕКСА «АДМИНИСТРАТИВНОЕ ДАВЛЕНИЕ»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066800"/>
            <a:ext cx="11734800" cy="4704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СУБЪЕКТЕ ФЕДЕРАЦИИ РАСЧИТЫВАЕТСЯ ОТДЕЛЬНО ПО КАЖДОМУ ПАРАМЕТРУ ПО КАЖДОМУ ИЗ 8 НАПРАВЛЕНИЙ:</a:t>
            </a:r>
          </a:p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ru-RU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ДОЛЯ ПРЕДУПРЕЖДЕНИЙ ОТ ОБЩЕГО ЧИСЛА НАКАЗАНИЙ</a:t>
            </a:r>
          </a:p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ДОЛЯ ХОЗЯЙСТВУЮЩИЙ СУБЪЕКТОВ, ПОДВЕРГНУТЫХ КОНТРОЛЮ И НАДЗОРУ</a:t>
            </a:r>
          </a:p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9436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b="1" dirty="0">
                <a:solidFill>
                  <a:srgbClr val="9436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ru-RU" b="1" dirty="0">
                <a:solidFill>
                  <a:srgbClr val="9436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</a:t>
            </a:r>
            <a:r>
              <a:rPr lang="ru-RU" dirty="0">
                <a:solidFill>
                  <a:srgbClr val="94363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</a:p>
          <a:p>
            <a:pPr>
              <a:lnSpc>
                <a:spcPct val="115000"/>
              </a:lnSpc>
            </a:pPr>
            <a:r>
              <a:rPr lang="ru-RU" b="1" dirty="0">
                <a:solidFill>
                  <a:srgbClr val="E36C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b="1" dirty="0">
                <a:solidFill>
                  <a:srgbClr val="E36C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ru-RU" b="1" dirty="0">
                <a:solidFill>
                  <a:srgbClr val="E36C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АДМИНИСТРАТИВНЫЙ «НАЛОГ» </a:t>
            </a:r>
          </a:p>
          <a:p>
            <a:pPr>
              <a:lnSpc>
                <a:spcPct val="115000"/>
              </a:lnSpc>
            </a:pPr>
            <a:endParaRPr lang="ru-RU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>
              <a:lnSpc>
                <a:spcPct val="115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СУБЪЕКТА ПО КАЖДОМУ ОПРЕДЕЛЯЕТСЯ ОБЩИЙ ИНДЕКС АДМИНИСТРАТИВНОГО ДАВЛЕНИЯ.</a:t>
            </a:r>
          </a:p>
          <a:p>
            <a:pPr marL="0" lvl="1">
              <a:lnSpc>
                <a:spcPct val="115000"/>
              </a:lnSpc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СООТВЕТСТВИИ СО ЗНАЧЕНИЕМ ИНДЕКСА СУБЪЕКТА, ОПРЕДЕЛЯЕТСЯ ГРУППА, 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КОТОРОЙ  ОТНОСИТСЯ СУБЪЕКТ ФЕДЕРАЦИИ ПО УРОВНЮ АДМИНИСТРАТИВНОГО ДАВЛЕНИЯ. 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973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873237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КЛЮЧЕВЫЕ </a:t>
            </a:r>
            <a:r>
              <a:rPr sz="1700" spc="-2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</a:t>
            </a:r>
            <a:r>
              <a:rPr sz="1700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ИНДЕКСА </a:t>
            </a:r>
            <a:r>
              <a:rPr sz="1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sz="1700" spc="-2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ОРГАНАМ </a:t>
            </a:r>
            <a:r>
              <a:rPr sz="1700" spc="-1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КОНТРОЛЯ </a:t>
            </a:r>
            <a:r>
              <a:rPr sz="1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sz="1700" spc="5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НАДЗОРА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1582400" y="6477000"/>
            <a:ext cx="20574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fld id="{81D60167-4931-47E6-BA6A-407CBD079E47}" type="slidenum">
              <a:rPr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8100">
                <a:lnSpc>
                  <a:spcPts val="1050"/>
                </a:lnSpc>
              </a:pPr>
              <a:t>5</a:t>
            </a:fld>
            <a:endParaRPr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1200" y="457200"/>
            <a:ext cx="7592059" cy="517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endParaRPr lang="ru-RU" sz="1400" b="1" spc="-1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algn="ctr">
              <a:spcBef>
                <a:spcPts val="95"/>
              </a:spcBef>
            </a:pPr>
            <a:r>
              <a:rPr b="1" spc="-1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РОССИЙСК</a:t>
            </a:r>
            <a:r>
              <a:rPr lang="ru-RU" b="1" spc="-1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АЯ</a:t>
            </a:r>
            <a:r>
              <a:rPr b="1" spc="-1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b="1" spc="-25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ФЕДЕРАЦИ</a:t>
            </a:r>
            <a:r>
              <a:rPr lang="ru-RU" b="1" spc="-25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 </a:t>
            </a:r>
            <a:r>
              <a:rPr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данным за 20</a:t>
            </a:r>
            <a:r>
              <a:rPr lang="ru-RU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spc="2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год)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6324600"/>
            <a:ext cx="65532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* </a:t>
            </a:r>
            <a:r>
              <a:rPr sz="16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В </a:t>
            </a:r>
            <a:r>
              <a:rPr sz="1600" b="1" spc="-15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скобках </a:t>
            </a:r>
            <a:r>
              <a:rPr sz="1600" b="1" spc="-5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указано изменение </a:t>
            </a:r>
            <a:r>
              <a:rPr sz="1600" b="1" spc="-10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показателей </a:t>
            </a:r>
            <a:r>
              <a:rPr sz="1600" b="1" spc="-5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по </a:t>
            </a:r>
            <a:r>
              <a:rPr sz="1600" b="1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сравнению с 2018</a:t>
            </a:r>
            <a:r>
              <a:rPr sz="1600" b="1" spc="50" dirty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годом</a:t>
            </a:r>
            <a:endParaRPr sz="1600" b="1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7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17346"/>
              </p:ext>
            </p:extLst>
          </p:nvPr>
        </p:nvGraphicFramePr>
        <p:xfrm>
          <a:off x="457199" y="990601"/>
          <a:ext cx="11353802" cy="5113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9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68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8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44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21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322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596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72390" indent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0068AC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0068AC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предупреждений  от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общего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числа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наказаний,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69" marR="57150" indent="-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41AD49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41AD49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организаций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b="1" dirty="0" smtClean="0">
                          <a:latin typeface="Arial"/>
                          <a:cs typeface="Arial"/>
                        </a:rPr>
                        <a:t>ИП</a:t>
                      </a:r>
                      <a:r>
                        <a:rPr sz="1000" b="1" dirty="0" smtClean="0">
                          <a:latin typeface="Arial"/>
                          <a:cs typeface="Arial"/>
                        </a:rPr>
                        <a:t>, 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подвергнутых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контролю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надзору,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от  общего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числа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подконтрольных,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685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AB3224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AB3224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доля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штрафов,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000" b="1" spc="4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ложенных  без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проведения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плановых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или  внеплановых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проверок,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10" dirty="0">
                          <a:solidFill>
                            <a:srgbClr val="F79548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F79548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 smtClean="0">
                          <a:latin typeface="Arial"/>
                          <a:cs typeface="Arial"/>
                        </a:rPr>
                        <a:t>административный</a:t>
                      </a:r>
                      <a:r>
                        <a:rPr lang="ru-RU" sz="10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 smtClean="0">
                          <a:latin typeface="Arial"/>
                          <a:cs typeface="Arial"/>
                        </a:rPr>
                        <a:t>«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000" b="1" spc="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лог»,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размер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штафов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случаев причинения субъектами, относящимися к поднадзорной сфере, вреда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28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Общее количество проверок в отношении юридических лиц и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ИП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200" b="1" spc="-3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РОСТЕХНАДЗОР</a:t>
                      </a:r>
                      <a:endParaRPr sz="1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(+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40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spc="-40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ru-RU" sz="1400" spc="-40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sz="1400" spc="-40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40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sz="1400" spc="-40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 smtClean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+1</a:t>
                      </a:r>
                      <a:r>
                        <a:rPr sz="1400" spc="-35" dirty="0" smtClean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AB322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r>
                        <a:rPr lang="ru-RU" sz="1400" spc="-6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spc="-6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млрд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(-2,4 млрд)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35" dirty="0" smtClean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(+35)</a:t>
                      </a:r>
                      <a:endParaRPr sz="1400" spc="-35" dirty="0">
                        <a:solidFill>
                          <a:srgbClr val="AB322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55 248</a:t>
                      </a:r>
                      <a:endParaRPr lang="ru-RU" sz="1400" spc="-6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49 139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2720220"/>
                  </a:ext>
                </a:extLst>
              </a:tr>
              <a:tr h="40375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200" b="1" spc="-4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РОСПОТРЕБНАДЗОР</a:t>
                      </a:r>
                      <a:endParaRPr sz="1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</a:t>
                      </a: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-14,6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  <a:r>
                        <a:rPr lang="ru-RU" sz="1400" spc="-35" dirty="0" smtClean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</a:t>
                      </a:r>
                      <a:r>
                        <a:rPr sz="1400" spc="-35" dirty="0" smtClean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AB322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 млрд</a:t>
                      </a:r>
                      <a:endParaRPr lang="ru-RU"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(-1,2 млрд)</a:t>
                      </a:r>
                      <a:endParaRPr sz="1400" spc="-35" dirty="0">
                        <a:solidFill>
                          <a:srgbClr val="AB322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1 251</a:t>
                      </a:r>
                      <a:endParaRPr lang="ru-RU" sz="1400" spc="-6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3 791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spc="-6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76 588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(-193 300)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РОСПРИРОДНАДЗОР</a:t>
                      </a:r>
                      <a:endParaRPr sz="1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</a:t>
                      </a: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</a:t>
                      </a:r>
                      <a:r>
                        <a:rPr lang="ru-RU" sz="1400" spc="-35" dirty="0" smtClean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</a:t>
                      </a:r>
                      <a:r>
                        <a:rPr sz="1400" spc="-35" dirty="0" smtClean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AB322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 млрд</a:t>
                      </a:r>
                      <a:endParaRPr lang="ru-RU"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spc="-35" dirty="0" smtClean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(+0,3 млрд)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spc="-6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299</a:t>
                      </a:r>
                      <a:endParaRPr lang="ru-RU" sz="1400" spc="-6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spc="-35" dirty="0" smtClean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(+132</a:t>
                      </a:r>
                      <a:r>
                        <a:rPr lang="ru-RU"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AB322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spc="-6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4 265</a:t>
                      </a:r>
                      <a:endParaRPr lang="ru-RU" sz="1400" spc="-6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7 192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200" b="1" spc="-3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РОССЕЛЬХОЗНАДЗОР</a:t>
                      </a:r>
                      <a:endParaRPr sz="1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(+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(−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+25</a:t>
                      </a: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0,69 млрд</a:t>
                      </a:r>
                      <a:endParaRPr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(−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0,31 млрд</a:t>
                      </a:r>
                      <a:r>
                        <a:rPr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(-111)*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15 323</a:t>
                      </a:r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(-20 049)*</a:t>
                      </a:r>
                      <a:endParaRPr lang="ru-RU"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200" b="1" spc="-3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МЧС</a:t>
                      </a:r>
                      <a:endParaRPr sz="1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+10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(-7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+4</a:t>
                      </a:r>
                      <a:r>
                        <a:rPr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0,68 млрд</a:t>
                      </a:r>
                      <a:endParaRPr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-0,42 млрд</a:t>
                      </a:r>
                      <a:r>
                        <a:rPr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1 550</a:t>
                      </a:r>
                      <a:endParaRPr lang="ru-RU" sz="1400" spc="-35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(+</a:t>
                      </a:r>
                      <a:r>
                        <a:rPr lang="ru-RU" sz="1400" spc="-35" dirty="0" smtClean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222)</a:t>
                      </a:r>
                      <a:endParaRPr sz="1400" spc="-35" dirty="0">
                        <a:solidFill>
                          <a:srgbClr val="AB322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92 467</a:t>
                      </a:r>
                      <a:endParaRPr lang="ru-RU" sz="1400" spc="-6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167 066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80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200" b="1" spc="1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РОСЗДРАВНАДЗОР</a:t>
                      </a:r>
                      <a:endParaRPr sz="1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23,2</a:t>
                      </a:r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(+11,0)</a:t>
                      </a:r>
                      <a:endParaRPr lang="ru-RU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 млн</a:t>
                      </a:r>
                      <a:endParaRPr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-73</a:t>
                      </a:r>
                      <a:r>
                        <a:rPr lang="en-US" sz="1400" spc="-35" baseline="0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млн</a:t>
                      </a:r>
                      <a:r>
                        <a:rPr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 eaLnBrk="1" hangingPunct="1">
                        <a:lnSpc>
                          <a:spcPct val="100000"/>
                        </a:lnSpc>
                      </a:pPr>
                      <a:r>
                        <a:rPr lang="ru-RU" sz="1400" spc="-35" dirty="0" smtClean="0">
                          <a:solidFill>
                            <a:srgbClr val="AB322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н/д</a:t>
                      </a:r>
                      <a:endParaRPr sz="1400" spc="-35" dirty="0">
                        <a:solidFill>
                          <a:srgbClr val="AB322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13 853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200" b="1" spc="-3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РОСТРАНСНАДЗОР</a:t>
                      </a:r>
                      <a:endParaRPr sz="1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11,8</a:t>
                      </a:r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(+0,8)</a:t>
                      </a:r>
                      <a:endParaRPr sz="1400" spc="-35" dirty="0">
                        <a:solidFill>
                          <a:srgbClr val="92D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н/д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 млрд</a:t>
                      </a:r>
                      <a:endParaRPr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-0,1 млрд</a:t>
                      </a:r>
                      <a:r>
                        <a:rPr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678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(-384)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4 753</a:t>
                      </a:r>
                      <a:endParaRPr lang="ru-RU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17 492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200" b="1" spc="-3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РОСТРУД</a:t>
                      </a:r>
                      <a:endParaRPr sz="12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27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(+3,9)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6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eaLnBrk="1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н/д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н/д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8 201</a:t>
                      </a:r>
                      <a:endParaRPr lang="ru-RU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(-206)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70 153</a:t>
                      </a:r>
                      <a:endParaRPr lang="ru-RU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</a:t>
                      </a:r>
                      <a:r>
                        <a:rPr lang="ru-RU" sz="1400" spc="-35" dirty="0" smtClean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60 988</a:t>
                      </a:r>
                      <a:r>
                        <a:rPr lang="ru-RU" sz="1400" spc="-35" dirty="0">
                          <a:solidFill>
                            <a:srgbClr val="41AD4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sz="1400" spc="-35" dirty="0">
                        <a:solidFill>
                          <a:srgbClr val="41AD4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787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701481"/>
              </p:ext>
            </p:extLst>
          </p:nvPr>
        </p:nvGraphicFramePr>
        <p:xfrm>
          <a:off x="152400" y="1066800"/>
          <a:ext cx="5562601" cy="4985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156"/>
                <a:gridCol w="957320"/>
                <a:gridCol w="374338"/>
                <a:gridCol w="279577"/>
                <a:gridCol w="565663"/>
                <a:gridCol w="607620"/>
                <a:gridCol w="623893"/>
                <a:gridCol w="630766"/>
                <a:gridCol w="474521"/>
                <a:gridCol w="556260"/>
                <a:gridCol w="346487"/>
              </a:tblGrid>
              <a:tr h="3258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Субъект Федерации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Индекс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МЧС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Росздравнадзор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Роспотребнадзор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Росприроднадзор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Россельхознадзор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Ростехнадзор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Ространснадзор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Роструд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Ульяновская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2,31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1,50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0,35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4,73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3,87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1,83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8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Удмуртская Республика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1,05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3,95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2,43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1,47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4,40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2,65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5,15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8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Республика Адыгея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3,04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6,25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3,53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1,50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2,27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1,50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3,05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8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Калужская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3,04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2,93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3,27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2,57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2,43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2,60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4,25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8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Тюменская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3,14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1,87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3,97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4,35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1,95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3,95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7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Алтайский край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3,22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2,27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1,80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5,27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2,23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3,30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6,65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2,60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1,65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78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Кировская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3,26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3,60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2,40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3,33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2,63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3,70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3,75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3,60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Краснодарский край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3,34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4,65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2,25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3,47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3,63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2,07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3,67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2,67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4,35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8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Республика Башкортостан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3,36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3,93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2,55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Республика Калмыкия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3,39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1,60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0,97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4,13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4,23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2,15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Вологодская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3,43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3,27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3,97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2,87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4,33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6,20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8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Владимирская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3,45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3,25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4,33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2,37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5,13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2,25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9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Москва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3,46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2,63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4,40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3,60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н/д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3,75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4,65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Тамбовская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3,46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3,73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4,73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6,03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3,03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2,43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2,83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Ярославская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3,47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3,25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4,43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2,60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3,97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4,13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4,55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0" marR="6570" marT="6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685800"/>
            <a:ext cx="96011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lang="ru-RU" sz="1600" b="1" spc="4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ТОП </a:t>
            </a:r>
            <a:r>
              <a:rPr lang="ru-RU" sz="1600" b="1" spc="4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</a:t>
            </a:r>
            <a:r>
              <a:rPr lang="ru-RU" sz="1600" b="1" spc="4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РЕГИОНОВ </a:t>
            </a:r>
            <a:r>
              <a:rPr lang="ru-RU" sz="1600" b="1" spc="4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РОССИЙСКОЙ ФЕДЕРАЦИИ С ЛУЧШИМИ ПОКАЗАТЕЛЯМИ ПО КНД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400" y="228600"/>
            <a:ext cx="7349237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00" b="1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ИНДЕКС </a:t>
            </a:r>
            <a:r>
              <a:rPr sz="1700" b="1" spc="-2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АДМИНИСТРАТИВНОГО </a:t>
            </a:r>
            <a:r>
              <a:rPr sz="17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ДАВЛЕНИЯ –</a:t>
            </a:r>
            <a:r>
              <a:rPr sz="1700" b="1" spc="2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</a:t>
            </a:r>
            <a:r>
              <a:rPr lang="ru-RU" sz="1700" b="1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706246"/>
              </p:ext>
            </p:extLst>
          </p:nvPr>
        </p:nvGraphicFramePr>
        <p:xfrm>
          <a:off x="6248400" y="2133600"/>
          <a:ext cx="5715003" cy="446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08"/>
                <a:gridCol w="883825"/>
                <a:gridCol w="534371"/>
                <a:gridCol w="281065"/>
                <a:gridCol w="583744"/>
                <a:gridCol w="540519"/>
                <a:gridCol w="562132"/>
                <a:gridCol w="562132"/>
                <a:gridCol w="562132"/>
                <a:gridCol w="562132"/>
                <a:gridCol w="468443"/>
              </a:tblGrid>
              <a:tr h="329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Субъект Федерации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Индекс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МЧС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Росздрав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Роспотреб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Росприрод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Россельхоз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Ростех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Ространс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надзор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Роструд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Челябинская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3,49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6,15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1,35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2,13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2,17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4,40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3,75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Саратовская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3,51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2,97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2,93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2,60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3,83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5,00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3,55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Псковская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3,53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2,83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3,13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3,77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4,47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4,05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Ленинградская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3,57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1,40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4,65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5,23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6,10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1,85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Орловская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3,58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3,37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3,70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1,33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4,27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4,77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2,50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3,05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5,65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Нижегородская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3,59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2,75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4,57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2,23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5,25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Республика Саха(Якутия)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3,60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4,85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5,53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3,73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1,40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4,25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Хабаровский край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3,61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3,75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4,13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3,60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4,33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5,90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24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Пермский край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3,65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3,70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4,05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4,33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4,83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2,43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2,43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4,40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Оренбургская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3,65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4,43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1,30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6,40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3,40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2,65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3,35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Республика Коми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3,66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5,05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4,33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4,17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4,73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Санкт-Петербург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3,67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5,20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3,93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2,65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2,70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4,40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5,30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Чувашская Республика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3,68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5,07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3,50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2,60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5,85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29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Республика Карелия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3,68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2,23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4,90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3,87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2,63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4,27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3,87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4,93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2,75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Свердловская область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3,68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3,17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1,05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4,80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4,17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4,23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4,10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3,00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4,95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71" marR="8771" marT="8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5791200" y="1143000"/>
            <a:ext cx="381000" cy="548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990600"/>
            <a:ext cx="2209800" cy="1066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85800"/>
            <a:ext cx="2209800" cy="1341781"/>
          </a:xfrm>
          <a:prstGeom prst="rect">
            <a:avLst/>
          </a:prstGeom>
        </p:spPr>
      </p:pic>
      <p:sp>
        <p:nvSpPr>
          <p:cNvPr id="20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11734800" y="6704112"/>
            <a:ext cx="20574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50"/>
              </a:lnSpc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568437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КЛЮЧЕВЫЕ </a:t>
            </a:r>
            <a:r>
              <a:rPr sz="1700" spc="-2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 </a:t>
            </a:r>
            <a:r>
              <a:rPr sz="1700" spc="-1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ИНДЕКСА </a:t>
            </a:r>
            <a:r>
              <a:rPr sz="1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sz="1700" spc="-2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ОРГАНАМ </a:t>
            </a:r>
            <a:r>
              <a:rPr sz="1700" spc="-1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КОНТРОЛЯ </a:t>
            </a:r>
            <a:r>
              <a:rPr sz="1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sz="1700" spc="5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НАДЗОРА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9200" y="762000"/>
            <a:ext cx="930656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b="1" spc="-25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ПОКАЗАТЕЛИ, </a:t>
            </a:r>
            <a:r>
              <a:rPr b="1" spc="-4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РАСЧИТАННЫЕ </a:t>
            </a:r>
            <a:r>
              <a:rPr b="1" spc="-5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2000" b="1" spc="-8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АЛТАЙСКОГО КРАЯ </a:t>
            </a:r>
            <a:r>
              <a:rPr spc="-5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данным за 20</a:t>
            </a:r>
            <a:r>
              <a:rPr lang="ru-RU" spc="-5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ru-RU" spc="285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pc="-2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год)</a:t>
            </a:r>
            <a:endParaRPr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852775"/>
              </p:ext>
            </p:extLst>
          </p:nvPr>
        </p:nvGraphicFramePr>
        <p:xfrm>
          <a:off x="304801" y="1251838"/>
          <a:ext cx="11506201" cy="4386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5175"/>
                <a:gridCol w="2186546"/>
                <a:gridCol w="2969678"/>
                <a:gridCol w="1981200"/>
                <a:gridCol w="2133602"/>
              </a:tblGrid>
              <a:tr h="10671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83820" algn="ctr">
                        <a:lnSpc>
                          <a:spcPct val="100000"/>
                        </a:lnSpc>
                        <a:spcBef>
                          <a:spcPts val="215"/>
                        </a:spcBef>
                        <a:tabLst>
                          <a:tab pos="733425" algn="l"/>
                          <a:tab pos="1191895" algn="l"/>
                        </a:tabLst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400" b="1" spc="-5" dirty="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400" b="1" dirty="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dirty="0" smtClean="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b="1" dirty="0" smtClean="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b="1" dirty="0" smtClean="0">
                          <a:latin typeface="Times New Roman"/>
                          <a:cs typeface="Times New Roman"/>
                        </a:rPr>
                        <a:t>ДОЛЯ 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ПРЕДУПРЕЖДЕНИЙ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0" marR="8382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ОБЩЕГО ЧИСЛА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НАКАЗАНИЙ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83820" algn="ctr">
                        <a:lnSpc>
                          <a:spcPct val="100000"/>
                        </a:lnSpc>
                        <a:spcBef>
                          <a:spcPts val="215"/>
                        </a:spcBef>
                        <a:tabLst>
                          <a:tab pos="1452245" algn="l"/>
                        </a:tabLst>
                      </a:pPr>
                      <a:r>
                        <a:rPr sz="1400" b="1" spc="-5" dirty="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(P2)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- ДОЛЯ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ОРГАНИЗАЦИЙ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ИП, ПОДВЕРГНУТЫХ  КОНТРОЛЮ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И НАДЗОРУ </a:t>
                      </a: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ОТ 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ОБ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О	ЧИ</a:t>
                      </a:r>
                      <a:r>
                        <a:rPr sz="1000" b="1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ЛА  ПОДКОНТРОЛЬНЫХ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6581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2241550" algn="l"/>
                        </a:tabLst>
                      </a:pPr>
                      <a:r>
                        <a:rPr sz="1400" b="1" spc="-5" dirty="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(P3) </a:t>
                      </a:r>
                      <a:r>
                        <a:rPr sz="1000" b="1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ДОЛЯ  </a:t>
                      </a:r>
                      <a:r>
                        <a:rPr lang="ru-RU" sz="1000" b="1" dirty="0" smtClean="0">
                          <a:latin typeface="Times New Roman"/>
                          <a:cs typeface="Times New Roman"/>
                        </a:rPr>
                        <a:t>Ш</a:t>
                      </a:r>
                      <a:r>
                        <a:rPr sz="1000" b="1" spc="-10" dirty="0" smtClean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000" b="1" dirty="0" smtClean="0">
                          <a:latin typeface="Times New Roman"/>
                          <a:cs typeface="Times New Roman"/>
                        </a:rPr>
                        <a:t>РАФОВ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,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0" marR="208279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НАЛОЖЕННЫХ</a:t>
                      </a:r>
                      <a:r>
                        <a:rPr sz="10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БЕЗ </a:t>
                      </a:r>
                      <a:endParaRPr lang="ru-RU" sz="1000" b="1" spc="-5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208279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b="1" spc="-5" dirty="0" smtClean="0">
                          <a:latin typeface="Times New Roman"/>
                          <a:cs typeface="Times New Roman"/>
                        </a:rPr>
                        <a:t>ПРОВЕДЕНИЯ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ПРОВЕРОК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b="1" dirty="0">
                          <a:solidFill>
                            <a:srgbClr val="0070C0"/>
                          </a:solidFill>
                          <a:latin typeface="Times New Roman"/>
                          <a:cs typeface="Times New Roman"/>
                        </a:rPr>
                        <a:t>(P5)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–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АДМИНИСТРАТИВНЫЙ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«НАЛОГ»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97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РОСПОТРЕБНАДЗОР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7,5 %</a:t>
                      </a:r>
                      <a:endParaRPr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11,6 %</a:t>
                      </a:r>
                      <a:endParaRPr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20 %</a:t>
                      </a: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20,0 </a:t>
                      </a:r>
                      <a:r>
                        <a:rPr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млн</a:t>
                      </a: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sz="1400" b="1" spc="-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97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РОСПРИРОДНАДЗОР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7938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83,7 %</a:t>
                      </a: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3,6 %</a:t>
                      </a: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73 %</a:t>
                      </a:r>
                      <a:endParaRPr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965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</a:t>
                      </a:r>
                      <a:r>
                        <a:rPr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млн</a:t>
                      </a: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sz="1400" b="1" spc="-2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97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РОСТЕХНАДЗОР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12,7 %</a:t>
                      </a:r>
                      <a:endParaRPr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26,6 %</a:t>
                      </a:r>
                      <a:endParaRPr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endParaRPr sz="14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14,9 </a:t>
                      </a:r>
                      <a:r>
                        <a:rPr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млн</a:t>
                      </a: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sz="1400" b="1" spc="-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9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РОССЕЛЬХОЗНАДЗОР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47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66,1 %</a:t>
                      </a: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2,6 %</a:t>
                      </a:r>
                      <a:endParaRPr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70 %</a:t>
                      </a: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259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7,6 </a:t>
                      </a:r>
                      <a:r>
                        <a:rPr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млн</a:t>
                      </a: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sz="1400" b="1" spc="-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97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МЧС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54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46,9 %</a:t>
                      </a:r>
                      <a:endParaRPr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4,7 %</a:t>
                      </a:r>
                      <a:endParaRPr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8 %</a:t>
                      </a:r>
                      <a:endParaRPr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</a:t>
                      </a:r>
                      <a:r>
                        <a:rPr lang="ru-RU" sz="1400" b="1" spc="-5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 </a:t>
                      </a:r>
                      <a:r>
                        <a:rPr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млн</a:t>
                      </a: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sz="1400" b="1" spc="-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9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РОСТРАНСНАДЗОР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541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65,4 %</a:t>
                      </a: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4,0 %</a:t>
                      </a:r>
                      <a:endParaRPr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452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8309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1,4 млн.</a:t>
                      </a:r>
                      <a:r>
                        <a:rPr lang="ru-RU" sz="1400" b="1" spc="-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1" spc="-1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88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9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РОСЗДРАВНАДЗОР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54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25,0 %</a:t>
                      </a: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0,5 %</a:t>
                      </a: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61 %</a:t>
                      </a:r>
                      <a:endParaRPr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8309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0,2 </a:t>
                      </a:r>
                      <a:r>
                        <a:rPr sz="1400" b="1" spc="-5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млн</a:t>
                      </a:r>
                      <a:r>
                        <a:rPr lang="ru-RU" sz="1400" b="1" spc="-5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sz="1400" b="1" spc="-1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руб.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497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400" b="1" spc="-5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РОСТРУД</a:t>
                      </a:r>
                      <a:endParaRPr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54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17463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42,1 %</a:t>
                      </a: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0,6 %</a:t>
                      </a: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1009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4525" marR="39116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2400" y="5867400"/>
            <a:ext cx="1188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5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Зеленым </a:t>
            </a:r>
            <a:r>
              <a:rPr lang="ru-RU" sz="1600" b="1" spc="-15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цветом</a:t>
            </a:r>
            <a:r>
              <a:rPr lang="ru-RU" sz="1600" b="1" spc="-1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«</a:t>
            </a:r>
            <a:r>
              <a:rPr lang="ru-RU" sz="1600" b="1" spc="-5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лучше</a:t>
            </a:r>
            <a:r>
              <a:rPr lang="ru-RU" sz="1600" b="1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чем в среднем по России», </a:t>
            </a:r>
            <a:r>
              <a:rPr lang="ru-RU" sz="1600" b="1" spc="-5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красным </a:t>
            </a:r>
            <a:r>
              <a:rPr lang="ru-RU" sz="1600" b="1" spc="-15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цветом </a:t>
            </a:r>
            <a:r>
              <a:rPr lang="ru-RU" sz="1600" b="1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600" b="1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600" b="1" spc="-2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хуже</a:t>
            </a:r>
            <a:r>
              <a:rPr lang="ru-RU" sz="1600" b="1" spc="-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b="1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чем в среднем по</a:t>
            </a:r>
            <a:r>
              <a:rPr lang="ru-RU" sz="1600" b="1" spc="24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России</a:t>
            </a:r>
            <a:r>
              <a:rPr lang="ru-RU" sz="1600" b="1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bject 6"/>
          <p:cNvSpPr txBox="1">
            <a:spLocks/>
          </p:cNvSpPr>
          <p:nvPr/>
        </p:nvSpPr>
        <p:spPr>
          <a:xfrm>
            <a:off x="11582400" y="6477000"/>
            <a:ext cx="20574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000" b="0" i="0" kern="1200">
                <a:solidFill>
                  <a:srgbClr val="888888"/>
                </a:solidFill>
                <a:latin typeface="Carlito"/>
                <a:ea typeface="+mn-ea"/>
                <a:cs typeface="Carlito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050"/>
              </a:lnSpc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568437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ПОКАЗАТЕЛЕЙ СВОДНОГО ИНДЕКСА ПО АЛТАЙСКОМУ КРАЮ</a:t>
            </a:r>
            <a:endParaRPr sz="1700" spc="-15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bject 6"/>
          <p:cNvSpPr txBox="1">
            <a:spLocks/>
          </p:cNvSpPr>
          <p:nvPr/>
        </p:nvSpPr>
        <p:spPr>
          <a:xfrm>
            <a:off x="11711836" y="6613742"/>
            <a:ext cx="228704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000" b="0" i="0" kern="1200">
                <a:solidFill>
                  <a:srgbClr val="888888"/>
                </a:solidFill>
                <a:latin typeface="Carlito"/>
                <a:ea typeface="+mn-ea"/>
                <a:cs typeface="Carlito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050"/>
              </a:lnSpc>
            </a:pPr>
            <a:fld id="{81D60167-4931-47E6-BA6A-407CBD079E47}" type="slidenum">
              <a:rPr lang="ru-RU" sz="16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8100">
                <a:lnSpc>
                  <a:spcPts val="1050"/>
                </a:lnSpc>
              </a:pPr>
              <a:t>8</a:t>
            </a:fld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" y="762000"/>
            <a:ext cx="1158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Алтайский край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(индекс </a:t>
            </a: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3,22) 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регионов РФ 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занял </a:t>
            </a:r>
            <a:r>
              <a:rPr lang="ru-RU" altLang="ru-RU" sz="2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ru-RU" altLang="ru-RU" sz="2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</a:t>
            </a: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(62 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– </a:t>
            </a: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год),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регионам 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СФО</a:t>
            </a: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входящих в 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Топ 30 </a:t>
            </a: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</a:t>
            </a: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(9 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– </a:t>
            </a: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</a:t>
            </a: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год)</a:t>
            </a:r>
            <a:endParaRPr lang="ru-RU" altLang="ru-RU" sz="24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630397"/>
              </p:ext>
            </p:extLst>
          </p:nvPr>
        </p:nvGraphicFramePr>
        <p:xfrm>
          <a:off x="685801" y="1769869"/>
          <a:ext cx="10896598" cy="435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3698"/>
                <a:gridCol w="3487512"/>
                <a:gridCol w="2237694"/>
                <a:gridCol w="2237694"/>
              </a:tblGrid>
              <a:tr h="5343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ведомства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АК- 2021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АК- 2020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АК - 2019</a:t>
                      </a:r>
                      <a:endParaRPr lang="ru-RU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356" marR="58356" marT="8105" marB="0"/>
                </a:tc>
              </a:tr>
              <a:tr h="356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Ростехнадзор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6,65 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4,5</a:t>
                      </a:r>
                      <a:endParaRPr lang="ru-RU" sz="1600" b="0" dirty="0">
                        <a:solidFill>
                          <a:srgbClr val="04105A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356" marR="58356" marT="8105" marB="0"/>
                </a:tc>
              </a:tr>
              <a:tr h="394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Роспотребнадзор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5,27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4,3</a:t>
                      </a:r>
                      <a:endParaRPr lang="ru-RU" sz="1600" b="0" dirty="0">
                        <a:solidFill>
                          <a:srgbClr val="04105A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356" marR="58356" marT="8105" marB="0"/>
                </a:tc>
              </a:tr>
              <a:tr h="534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Россельхознадзор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28623B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3,30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3,1</a:t>
                      </a:r>
                      <a:endParaRPr lang="ru-RU" sz="1600" b="0" dirty="0">
                        <a:solidFill>
                          <a:srgbClr val="04105A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356" marR="58356" marT="8105" marB="0"/>
                </a:tc>
              </a:tr>
              <a:tr h="534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Ространснадзор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2,60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ru-RU" sz="1600" b="0" dirty="0">
                        <a:solidFill>
                          <a:srgbClr val="04105A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356" marR="58356" marT="8105" marB="0"/>
                </a:tc>
              </a:tr>
              <a:tr h="394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МЧС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28623B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2,27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6,3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2,0</a:t>
                      </a:r>
                      <a:endParaRPr lang="ru-RU" sz="1600" b="0" dirty="0">
                        <a:solidFill>
                          <a:srgbClr val="04105A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356" marR="58356" marT="8105" marB="0"/>
                </a:tc>
              </a:tr>
              <a:tr h="534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Росприроднадзор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28623B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2,23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4,3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3,5</a:t>
                      </a:r>
                      <a:endParaRPr lang="ru-RU" sz="1600" b="0" dirty="0">
                        <a:solidFill>
                          <a:srgbClr val="04105A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356" marR="58356" marT="8105" marB="0"/>
                </a:tc>
              </a:tr>
              <a:tr h="534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Росздравнадзор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1,80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ru-RU" sz="1600" b="0" dirty="0">
                        <a:solidFill>
                          <a:srgbClr val="04105A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356" marR="58356" marT="8105" marB="0"/>
                </a:tc>
              </a:tr>
              <a:tr h="534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Роструд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28623B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1,65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2,9</a:t>
                      </a:r>
                    </a:p>
                  </a:txBody>
                  <a:tcPr marL="58356" marR="58356" marT="810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solidFill>
                            <a:srgbClr val="04105A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ru-RU" sz="1600" b="0" dirty="0">
                        <a:solidFill>
                          <a:srgbClr val="04105A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356" marR="58356" marT="8105" marB="0"/>
                </a:tc>
              </a:tr>
            </a:tbl>
          </a:graphicData>
        </a:graphic>
      </p:graphicFrame>
      <p:sp>
        <p:nvSpPr>
          <p:cNvPr id="6" name="Стрелка вверх 5"/>
          <p:cNvSpPr/>
          <p:nvPr/>
        </p:nvSpPr>
        <p:spPr>
          <a:xfrm>
            <a:off x="5943600" y="2362200"/>
            <a:ext cx="228600" cy="228600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5943600" y="2743200"/>
            <a:ext cx="228600" cy="228600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943600" y="3124200"/>
            <a:ext cx="228600" cy="228600"/>
          </a:xfrm>
          <a:prstGeom prst="downArrow">
            <a:avLst/>
          </a:prstGeom>
          <a:solidFill>
            <a:srgbClr val="28623B"/>
          </a:solidFill>
          <a:ln>
            <a:solidFill>
              <a:srgbClr val="286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943600" y="4191000"/>
            <a:ext cx="228600" cy="228600"/>
          </a:xfrm>
          <a:prstGeom prst="downArrow">
            <a:avLst/>
          </a:prstGeom>
          <a:solidFill>
            <a:srgbClr val="28623B"/>
          </a:solidFill>
          <a:ln>
            <a:solidFill>
              <a:srgbClr val="286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943600" y="4572000"/>
            <a:ext cx="228600" cy="228600"/>
          </a:xfrm>
          <a:prstGeom prst="downArrow">
            <a:avLst/>
          </a:prstGeom>
          <a:solidFill>
            <a:srgbClr val="28623B"/>
          </a:solidFill>
          <a:ln>
            <a:solidFill>
              <a:srgbClr val="286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943600" y="5638800"/>
            <a:ext cx="228600" cy="228600"/>
          </a:xfrm>
          <a:prstGeom prst="downArrow">
            <a:avLst/>
          </a:prstGeom>
          <a:solidFill>
            <a:srgbClr val="28623B"/>
          </a:solidFill>
          <a:ln>
            <a:solidFill>
              <a:srgbClr val="286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9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9366738" y="6356347"/>
            <a:ext cx="798026" cy="153888"/>
          </a:xfrm>
        </p:spPr>
        <p:txBody>
          <a:bodyPr/>
          <a:lstStyle/>
          <a:p>
            <a:fld id="{72B23512-3D98-4B86-A22F-074DEC6D4A99}" type="slidenum">
              <a:rPr lang="ru-RU">
                <a:latin typeface="+mn-lt"/>
              </a:rPr>
              <a:pPr/>
              <a:t>9</a:t>
            </a:fld>
            <a:endParaRPr lang="ru-RU" dirty="0"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20472" cy="459016"/>
          </a:xfr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КЛЮЧЕВЫЕ ВЫВОДЫ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bject 19"/>
          <p:cNvSpPr txBox="1"/>
          <p:nvPr/>
        </p:nvSpPr>
        <p:spPr>
          <a:xfrm>
            <a:off x="381000" y="609600"/>
            <a:ext cx="914912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65" dirty="0" smtClean="0">
                <a:solidFill>
                  <a:srgbClr val="0068AC"/>
                </a:solidFill>
                <a:latin typeface="Arial"/>
                <a:cs typeface="Arial"/>
              </a:rPr>
              <a:t>ДИНАМИКА </a:t>
            </a:r>
            <a:r>
              <a:rPr lang="ru-RU" b="1" spc="65" dirty="0">
                <a:solidFill>
                  <a:srgbClr val="0068AC"/>
                </a:solidFill>
                <a:latin typeface="Arial"/>
                <a:cs typeface="Arial"/>
              </a:rPr>
              <a:t>ПОКАЗАТЕЛЕЙ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4" name="object 7"/>
          <p:cNvSpPr txBox="1"/>
          <p:nvPr/>
        </p:nvSpPr>
        <p:spPr>
          <a:xfrm>
            <a:off x="152400" y="838200"/>
            <a:ext cx="11734800" cy="2650084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98450" indent="-285750" algn="just">
              <a:spcBef>
                <a:spcPts val="625"/>
              </a:spcBef>
              <a:buFont typeface="Arial" pitchFamily="34" charset="0"/>
              <a:buChar char="•"/>
            </a:pP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несмотря на снижение числа проверок, 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наблюдается решительной динамики к переходу на использование </a:t>
            </a:r>
            <a:r>
              <a:rPr lang="ru-RU" sz="15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предупреждений;</a:t>
            </a: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98450" indent="-285750" algn="just">
              <a:spcBef>
                <a:spcPts val="625"/>
              </a:spcBef>
              <a:buFont typeface="Arial" pitchFamily="34" charset="0"/>
              <a:buChar char="•"/>
            </a:pP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фоне ограничения проверок наметилась тенденция 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замены проверок иными мероприятиями в качестве основания для наложения </a:t>
            </a:r>
            <a:r>
              <a:rPr lang="ru-RU" sz="15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штрафо</a:t>
            </a:r>
            <a:r>
              <a:rPr lang="ru-RU" sz="15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в;</a:t>
            </a:r>
            <a:endParaRPr lang="ru-RU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98450" indent="-285750" algn="just">
              <a:spcBef>
                <a:spcPts val="625"/>
              </a:spcBef>
              <a:buFont typeface="Arial" pitchFamily="34" charset="0"/>
              <a:buChar char="•"/>
            </a:pP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вместе 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 снижением количества проверок снизился объем и количество штрафов – по России количество наложенных федеральными органами исполнительной власти штрафов сократилось на 38 %, сумма наложенного штрафа на 83 %. Объем штрафов снизился в том числе с связи </a:t>
            </a:r>
            <a:r>
              <a:rPr lang="ru-RU" sz="15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 смягчением подходов судов и органов КНО, снижением количества проверок и частичным переходом на профилактический </a:t>
            </a:r>
            <a:r>
              <a:rPr lang="ru-RU" sz="15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подход;</a:t>
            </a:r>
            <a:endParaRPr lang="ru-RU" sz="15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98450" indent="-285750" algn="just">
              <a:spcBef>
                <a:spcPts val="625"/>
              </a:spcBef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важность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примененного многими органами профилактического подхода на фоне пандемии </a:t>
            </a:r>
            <a:r>
              <a:rPr lang="en-US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–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совместная работа бизнеса и органов КНД по предотвращению </a:t>
            </a:r>
            <a:r>
              <a:rPr lang="ru-RU" sz="1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нарушений.</a:t>
            </a: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object 19"/>
          <p:cNvSpPr txBox="1"/>
          <p:nvPr/>
        </p:nvSpPr>
        <p:spPr>
          <a:xfrm>
            <a:off x="533400" y="3581400"/>
            <a:ext cx="112776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85" dirty="0">
                <a:solidFill>
                  <a:srgbClr val="0068AC"/>
                </a:solidFill>
                <a:latin typeface="Arial"/>
                <a:cs typeface="Arial"/>
              </a:rPr>
              <a:t>ЭФФЕКТИВНОСТЬ СИСТЕМЫ </a:t>
            </a:r>
            <a:r>
              <a:rPr sz="1800" b="1" spc="120" dirty="0" smtClean="0">
                <a:solidFill>
                  <a:srgbClr val="0068AC"/>
                </a:solidFill>
                <a:latin typeface="Arial"/>
                <a:cs typeface="Arial"/>
              </a:rPr>
              <a:t>КОНТРОЛЬНО-НАДЗОРНОЙ</a:t>
            </a:r>
            <a:r>
              <a:rPr sz="1800" b="1" spc="-335" dirty="0" smtClean="0">
                <a:solidFill>
                  <a:srgbClr val="0068AC"/>
                </a:solidFill>
                <a:latin typeface="Arial"/>
                <a:cs typeface="Arial"/>
              </a:rPr>
              <a:t> </a:t>
            </a:r>
            <a:r>
              <a:rPr sz="1800" b="1" spc="85" dirty="0">
                <a:solidFill>
                  <a:srgbClr val="0068AC"/>
                </a:solidFill>
                <a:latin typeface="Arial"/>
                <a:cs typeface="Arial"/>
              </a:rPr>
              <a:t>ДЕЯТЕЛЬНОСТИ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6" name="object 18"/>
          <p:cNvSpPr txBox="1"/>
          <p:nvPr/>
        </p:nvSpPr>
        <p:spPr>
          <a:xfrm>
            <a:off x="228600" y="3799739"/>
            <a:ext cx="11811000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97028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500" b="1" spc="-3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500" b="1" spc="-35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истема </a:t>
            </a:r>
            <a:r>
              <a:rPr lang="ru-RU" sz="1500" b="1" spc="-3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контроля-надзора </a:t>
            </a:r>
            <a:r>
              <a:rPr lang="ru-RU" sz="15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 влиянием противоэпидемических послаблений и мероприятий по снижению административного давления по итогам рассмотрения Индекса показала ряд существенных </a:t>
            </a:r>
            <a:r>
              <a:rPr lang="ru-RU" sz="1500" spc="-3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улучшений;</a:t>
            </a: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98450" marR="78867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500" b="1" spc="-65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</a:t>
            </a:r>
            <a:r>
              <a:rPr lang="ru-RU" sz="1500" b="1" spc="-6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этом недостаточные преобразования в подходах </a:t>
            </a:r>
            <a:r>
              <a:rPr lang="ru-RU" sz="15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(недостаточное использование предупреждений большинством ведомств, высокая доля штрафов по итогам </a:t>
            </a:r>
            <a:r>
              <a:rPr lang="ru-RU" sz="1500" spc="-6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внепроверочных</a:t>
            </a:r>
            <a:r>
              <a:rPr lang="ru-RU" sz="15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мероприятий) </a:t>
            </a:r>
            <a:r>
              <a:rPr lang="ru-RU" sz="1500" b="1" spc="-65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создают риски для внедрения новых принципов </a:t>
            </a:r>
            <a:r>
              <a:rPr lang="ru-RU" sz="1500" spc="-6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контроля/надзора</a:t>
            </a:r>
            <a:r>
              <a:rPr lang="ru-RU" sz="1500" b="1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98450" marR="508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500" b="1" spc="-85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sz="1500" b="1" spc="-85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тветственность</a:t>
            </a:r>
            <a:r>
              <a:rPr sz="1500" b="1" spc="-85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b="1" spc="-6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должностных </a:t>
            </a:r>
            <a:r>
              <a:rPr sz="1500" b="1" spc="-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</a:t>
            </a:r>
            <a:r>
              <a:rPr sz="1500" spc="-1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spc="-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контрольных </a:t>
            </a:r>
            <a:r>
              <a:rPr sz="1500" spc="-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sz="1500" spc="-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надзорных </a:t>
            </a:r>
            <a:r>
              <a:rPr sz="1500" spc="-7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органов</a:t>
            </a:r>
            <a:r>
              <a:rPr sz="1500" spc="-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spc="-7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продолжает быть </a:t>
            </a:r>
            <a:r>
              <a:rPr sz="1500" b="1" spc="-1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</a:t>
            </a:r>
            <a:r>
              <a:rPr sz="1500" b="1" spc="-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b="1" spc="-85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пропорциональн</a:t>
            </a:r>
            <a:r>
              <a:rPr lang="ru-RU" sz="1500" b="1" spc="-8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ой</a:t>
            </a:r>
            <a:r>
              <a:rPr sz="1500" b="1" spc="-8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b="1" spc="-9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полномочиям: </a:t>
            </a:r>
            <a:endParaRPr lang="ru-RU" sz="1500" b="1" spc="-9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marR="5080">
              <a:lnSpc>
                <a:spcPct val="100000"/>
              </a:lnSpc>
            </a:pPr>
            <a:r>
              <a:rPr lang="ru-RU" sz="1500" b="1" spc="-9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spc="-9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ru-RU" sz="1500" b="1" spc="-9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87 </a:t>
            </a:r>
            <a:r>
              <a:rPr sz="1500" b="1" spc="-204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</a:t>
            </a:r>
            <a:r>
              <a:rPr lang="ru-RU" sz="1500" b="1" spc="-204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b="1" spc="-25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нарушений</a:t>
            </a:r>
            <a:r>
              <a:rPr sz="1500" b="1" spc="-25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должностных  </a:t>
            </a:r>
            <a:r>
              <a:rPr sz="1500" spc="-5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 </a:t>
            </a:r>
            <a:r>
              <a:rPr sz="1500" spc="-3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</a:t>
            </a:r>
            <a:r>
              <a:rPr sz="1500" spc="-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проведении </a:t>
            </a:r>
            <a:r>
              <a:rPr sz="1500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проверок </a:t>
            </a:r>
            <a:r>
              <a:rPr sz="1500" b="1" spc="-4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завершаются </a:t>
            </a:r>
            <a:r>
              <a:rPr sz="1500" b="1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предупреждением </a:t>
            </a:r>
            <a:r>
              <a:rPr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(19.6.1</a:t>
            </a:r>
            <a:r>
              <a:rPr sz="1500" b="1" spc="24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b="1" spc="5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КоАП</a:t>
            </a:r>
            <a:r>
              <a:rPr sz="1500" b="1" spc="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sz="1500" b="1" spc="5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984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500" b="1" spc="-1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вывод </a:t>
            </a:r>
            <a:r>
              <a:rPr lang="ru-RU" sz="1500" b="1" spc="-1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sz="1500" b="1" spc="-1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b="1" spc="-45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</a:t>
            </a:r>
            <a:r>
              <a:rPr lang="ru-RU" sz="1500" b="1" spc="-45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щении</a:t>
            </a:r>
            <a:r>
              <a:rPr lang="ru-RU" sz="1500" b="1" spc="-4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проверок</a:t>
            </a:r>
            <a:r>
              <a:rPr sz="1500" b="1" spc="-4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b="1" spc="-7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иными </a:t>
            </a:r>
            <a:r>
              <a:rPr sz="1500" b="1" spc="-55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формами </a:t>
            </a:r>
            <a:r>
              <a:rPr sz="15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контроля и надзора </a:t>
            </a:r>
            <a:r>
              <a:rPr sz="1500" spc="-9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(«рейдами», </a:t>
            </a:r>
            <a:r>
              <a:rPr sz="15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«контрольными </a:t>
            </a:r>
            <a:r>
              <a:rPr sz="1500" spc="-9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закупками»,</a:t>
            </a:r>
            <a:r>
              <a:rPr sz="1500" spc="-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spc="-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возбуждением</a:t>
            </a:r>
            <a:r>
              <a:rPr sz="1500" spc="-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spc="-8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дел</a:t>
            </a:r>
            <a:r>
              <a:rPr lang="ru-RU" sz="1500" spc="-8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1500" spc="-6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«по </a:t>
            </a:r>
            <a:r>
              <a:rPr sz="1500" spc="-25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КоАП</a:t>
            </a:r>
            <a:r>
              <a:rPr sz="15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»)</a:t>
            </a:r>
            <a:r>
              <a:rPr lang="ru-RU" sz="1500" spc="-2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нашел свое отражение в решении о создании нового реестра контрольно-надзорных мероприятий, который будет включать данные о всех таких </a:t>
            </a:r>
            <a:r>
              <a:rPr lang="ru-RU" sz="1500" spc="-2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мероприятиях.</a:t>
            </a:r>
            <a:endParaRPr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object 6"/>
          <p:cNvSpPr txBox="1">
            <a:spLocks/>
          </p:cNvSpPr>
          <p:nvPr/>
        </p:nvSpPr>
        <p:spPr>
          <a:xfrm>
            <a:off x="11734800" y="6629400"/>
            <a:ext cx="2287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000" b="0" i="0" kern="1200">
                <a:solidFill>
                  <a:srgbClr val="888888"/>
                </a:solidFill>
                <a:latin typeface="Carlito"/>
                <a:ea typeface="+mn-ea"/>
                <a:cs typeface="Carlito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050"/>
              </a:lnSpc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288739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2141</Words>
  <Application>Microsoft Office PowerPoint</Application>
  <PresentationFormat>Широкоэкранный</PresentationFormat>
  <Paragraphs>685</Paragraphs>
  <Slides>13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Carlito</vt:lpstr>
      <vt:lpstr>Tahoma</vt:lpstr>
      <vt:lpstr>Times New Roman</vt:lpstr>
      <vt:lpstr>Trebuchet MS</vt:lpstr>
      <vt:lpstr>Verdana</vt:lpstr>
      <vt:lpstr>Office Theme</vt:lpstr>
      <vt:lpstr>МАТЕРИАЛ К ОБСУЖДЕНИЮ</vt:lpstr>
      <vt:lpstr>Презентация PowerPoint</vt:lpstr>
      <vt:lpstr>Презентация PowerPoint</vt:lpstr>
      <vt:lpstr>Презентация PowerPoint</vt:lpstr>
      <vt:lpstr>КЛЮЧЕВЫЕ ПОКАЗАТЕЛИ ИНДЕКСА ПО ОРГАНАМ КОНТРОЛЯ И НАДЗОРА</vt:lpstr>
      <vt:lpstr>Презентация PowerPoint</vt:lpstr>
      <vt:lpstr>КЛЮЧЕВЫЕ ПОКАЗАТЕЛИ ИНДЕКСА ПО ОРГАНАМ КОНТРОЛЯ И НАДЗОРА</vt:lpstr>
      <vt:lpstr>АНАЛИЗ ПОКАЗАТЕЛЕЙ СВОДНОГО ИНДЕКСА ПО АЛТАЙСКОМУ КРАЮ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125</cp:revision>
  <cp:lastPrinted>2021-08-06T03:31:35Z</cp:lastPrinted>
  <dcterms:created xsi:type="dcterms:W3CDTF">2021-05-25T08:39:37Z</dcterms:created>
  <dcterms:modified xsi:type="dcterms:W3CDTF">2021-08-26T02:06:04Z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2020-06-11T00:00:00Z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2021-05-25T00:00:00Z</vt:filetime>
  </property>
</Properties>
</file>