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sldIdLst>
    <p:sldId id="256" r:id="rId2"/>
    <p:sldId id="288" r:id="rId3"/>
    <p:sldId id="259" r:id="rId4"/>
    <p:sldId id="289" r:id="rId5"/>
    <p:sldId id="262" r:id="rId6"/>
    <p:sldId id="287" r:id="rId7"/>
    <p:sldId id="269" r:id="rId8"/>
    <p:sldId id="290" r:id="rId9"/>
    <p:sldId id="291" r:id="rId10"/>
    <p:sldId id="294" r:id="rId11"/>
    <p:sldId id="292" r:id="rId12"/>
    <p:sldId id="293" r:id="rId13"/>
    <p:sldId id="295" r:id="rId14"/>
  </p:sldIdLst>
  <p:sldSz cx="12192000" cy="6858000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62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4800" autoAdjust="0"/>
    <p:restoredTop sz="94660"/>
  </p:normalViewPr>
  <p:slideViewPr>
    <p:cSldViewPr>
      <p:cViewPr varScale="1">
        <p:scale>
          <a:sx n="77" d="100"/>
          <a:sy n="77" d="100"/>
        </p:scale>
        <p:origin x="96" y="234"/>
      </p:cViewPr>
      <p:guideLst>
        <p:guide orient="horz" pos="288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80013" y="1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194310-7089-41A4-9131-C87F075BB9EE}" type="datetimeFigureOut">
              <a:rPr lang="ru-RU" smtClean="0"/>
              <a:t>26.08.2021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300414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514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80013" y="6513514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8C297F-6F10-4D11-864D-21D21792503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3302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514600" y="857250"/>
            <a:ext cx="4114800" cy="2314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27E0D3-6A68-44B0-9922-15ECEE4A0250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82165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514600" y="857250"/>
            <a:ext cx="4114800" cy="2314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8C297F-6F10-4D11-864D-21D21792503F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46380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514600" y="857250"/>
            <a:ext cx="4114800" cy="2314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27E0D3-6A68-44B0-9922-15ECEE4A0250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17838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514600" y="857250"/>
            <a:ext cx="4114800" cy="2314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8C297F-6F10-4D11-864D-21D21792503F}" type="slidenum">
              <a:rPr lang="ru-RU" smtClean="0"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73100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514600" y="857250"/>
            <a:ext cx="4114800" cy="2314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AC3416-EEC0-4EFE-AC7C-956F988301A9}" type="slidenum">
              <a:rPr lang="ru-RU" smtClean="0"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7182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27E0D3-6A68-44B0-9922-15ECEE4A0250}" type="slidenum">
              <a:rPr lang="ru-RU" smtClean="0"/>
              <a:pPr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59513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27E0D3-6A68-44B0-9922-15ECEE4A0250}" type="slidenum">
              <a:rPr lang="ru-RU" smtClean="0"/>
              <a:pPr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522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27E0D3-6A68-44B0-9922-15ECEE4A0250}" type="slidenum">
              <a:rPr lang="ru-RU" smtClean="0"/>
              <a:pPr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60677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27E0D3-6A68-44B0-9922-15ECEE4A0250}" type="slidenum">
              <a:rPr lang="ru-RU" smtClean="0"/>
              <a:pPr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84374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8/26/2021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888888"/>
                </a:solidFill>
                <a:latin typeface="Carlito"/>
                <a:cs typeface="Carlito"/>
              </a:defRPr>
            </a:lvl1pPr>
          </a:lstStyle>
          <a:p>
            <a:pPr marL="102235">
              <a:lnSpc>
                <a:spcPts val="1050"/>
              </a:lnSpc>
            </a:pPr>
            <a:fld id="{81D60167-4931-47E6-BA6A-407CBD079E47}" type="slidenum">
              <a:rPr lang="ru-RU" smtClean="0"/>
              <a:pPr marL="102235">
                <a:lnSpc>
                  <a:spcPts val="1050"/>
                </a:lnSpc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8/26/2021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888888"/>
                </a:solidFill>
                <a:latin typeface="Carlito"/>
                <a:cs typeface="Carlito"/>
              </a:defRPr>
            </a:lvl1pPr>
          </a:lstStyle>
          <a:p>
            <a:pPr marL="102235">
              <a:lnSpc>
                <a:spcPts val="1050"/>
              </a:lnSpc>
            </a:pPr>
            <a:fld id="{81D60167-4931-47E6-BA6A-407CBD079E47}" type="slidenum">
              <a:rPr lang="ru-RU" smtClean="0"/>
              <a:pPr marL="102235">
                <a:lnSpc>
                  <a:spcPts val="1050"/>
                </a:lnSpc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8/26/2021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888888"/>
                </a:solidFill>
                <a:latin typeface="Carlito"/>
                <a:cs typeface="Carlito"/>
              </a:defRPr>
            </a:lvl1pPr>
          </a:lstStyle>
          <a:p>
            <a:pPr marL="102235">
              <a:lnSpc>
                <a:spcPts val="1050"/>
              </a:lnSpc>
            </a:pPr>
            <a:fld id="{81D60167-4931-47E6-BA6A-407CBD079E47}" type="slidenum">
              <a:rPr lang="ru-RU" smtClean="0"/>
              <a:pPr marL="102235">
                <a:lnSpc>
                  <a:spcPts val="1050"/>
                </a:lnSpc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773173"/>
            <a:ext cx="12192000" cy="2087880"/>
          </a:xfrm>
          <a:custGeom>
            <a:avLst/>
            <a:gdLst/>
            <a:ahLst/>
            <a:cxnLst/>
            <a:rect l="l" t="t" r="r" b="b"/>
            <a:pathLst>
              <a:path w="9144000" h="2087879">
                <a:moveTo>
                  <a:pt x="9144000" y="0"/>
                </a:moveTo>
                <a:lnTo>
                  <a:pt x="0" y="0"/>
                </a:lnTo>
                <a:lnTo>
                  <a:pt x="0" y="2087880"/>
                </a:lnTo>
                <a:lnTo>
                  <a:pt x="9144000" y="2087880"/>
                </a:lnTo>
                <a:lnTo>
                  <a:pt x="9144000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 sz="1800"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8/26/2021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888888"/>
                </a:solidFill>
                <a:latin typeface="Carlito"/>
                <a:cs typeface="Carlito"/>
              </a:defRPr>
            </a:lvl1pPr>
          </a:lstStyle>
          <a:p>
            <a:pPr marL="102235">
              <a:lnSpc>
                <a:spcPts val="1050"/>
              </a:lnSpc>
            </a:pPr>
            <a:fld id="{81D60167-4931-47E6-BA6A-407CBD079E47}" type="slidenum">
              <a:rPr lang="ru-RU" smtClean="0"/>
              <a:pPr marL="102235">
                <a:lnSpc>
                  <a:spcPts val="1050"/>
                </a:lnSpc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8/26/2021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888888"/>
                </a:solidFill>
                <a:latin typeface="Carlito"/>
                <a:cs typeface="Carlito"/>
              </a:defRPr>
            </a:lvl1pPr>
          </a:lstStyle>
          <a:p>
            <a:pPr marL="102235">
              <a:lnSpc>
                <a:spcPts val="1050"/>
              </a:lnSpc>
            </a:pPr>
            <a:fld id="{81D60167-4931-47E6-BA6A-407CBD079E47}" type="slidenum">
              <a:rPr lang="ru-RU" smtClean="0"/>
              <a:pPr marL="102235">
                <a:lnSpc>
                  <a:spcPts val="1050"/>
                </a:lnSpc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377941"/>
            <a:ext cx="2804160" cy="276999"/>
          </a:xfrm>
        </p:spPr>
        <p:txBody>
          <a:bodyPr/>
          <a:lstStyle/>
          <a:p>
            <a:fld id="{F1E7815E-F7B8-4E93-9F6C-89F6C3C8DBB8}" type="datetimeFigureOut">
              <a:rPr lang="en-US" smtClean="0"/>
              <a:t>8/26/2021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45280" y="6377941"/>
            <a:ext cx="3901440" cy="27699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174984" y="6542342"/>
            <a:ext cx="274320" cy="153888"/>
          </a:xfrm>
        </p:spPr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987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угольник 19"/>
          <p:cNvSpPr/>
          <p:nvPr userDrawn="1"/>
        </p:nvSpPr>
        <p:spPr>
          <a:xfrm>
            <a:off x="-1" y="188640"/>
            <a:ext cx="11523924" cy="432048"/>
          </a:xfrm>
          <a:prstGeom prst="rect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3999" rtlCol="0" anchor="ctr"/>
          <a:lstStyle/>
          <a:p>
            <a:r>
              <a:rPr lang="ru-RU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</p:txBody>
      </p:sp>
      <p:sp>
        <p:nvSpPr>
          <p:cNvPr id="15" name="Объект 14"/>
          <p:cNvSpPr>
            <a:spLocks noGrp="1"/>
          </p:cNvSpPr>
          <p:nvPr>
            <p:ph sz="quarter" idx="13" hasCustomPrompt="1"/>
          </p:nvPr>
        </p:nvSpPr>
        <p:spPr>
          <a:xfrm>
            <a:off x="540174" y="269473"/>
            <a:ext cx="10515599" cy="242992"/>
          </a:xfrm>
        </p:spPr>
        <p:txBody>
          <a:bodyPr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None/>
              <a:defRPr lang="ru-RU" sz="1400" b="1" kern="1200" dirty="0">
                <a:solidFill>
                  <a:schemeClr val="lt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>
              <a:buNone/>
              <a:defRPr sz="2400">
                <a:latin typeface="Trebuchet MS" charset="0"/>
                <a:ea typeface="Trebuchet MS" charset="0"/>
                <a:cs typeface="Trebuchet MS" charset="0"/>
              </a:defRPr>
            </a:lvl2pPr>
            <a:lvl3pPr marL="914400" indent="0">
              <a:buNone/>
              <a:defRPr sz="2400">
                <a:latin typeface="Trebuchet MS" charset="0"/>
                <a:ea typeface="Trebuchet MS" charset="0"/>
                <a:cs typeface="Trebuchet MS" charset="0"/>
              </a:defRPr>
            </a:lvl3pPr>
            <a:lvl4pPr marL="1371600" indent="0">
              <a:buNone/>
              <a:defRPr sz="2400">
                <a:latin typeface="Trebuchet MS" charset="0"/>
                <a:ea typeface="Trebuchet MS" charset="0"/>
                <a:cs typeface="Trebuchet MS" charset="0"/>
              </a:defRPr>
            </a:lvl4pPr>
            <a:lvl5pPr marL="1828800" indent="0">
              <a:buNone/>
              <a:defRPr sz="2400">
                <a:latin typeface="Trebuchet MS" charset="0"/>
                <a:ea typeface="Trebuchet MS" charset="0"/>
                <a:cs typeface="Trebuchet MS" charset="0"/>
              </a:defRPr>
            </a:lvl5pPr>
          </a:lstStyle>
          <a:p>
            <a:pPr lvl="0"/>
            <a:r>
              <a:rPr lang="ru-RU" dirty="0"/>
              <a:t>ЗАГОЛОВОК</a:t>
            </a:r>
          </a:p>
        </p:txBody>
      </p:sp>
      <p:sp>
        <p:nvSpPr>
          <p:cNvPr id="28" name="Номер слайда 27"/>
          <p:cNvSpPr>
            <a:spLocks noGrp="1"/>
          </p:cNvSpPr>
          <p:nvPr>
            <p:ph type="sldNum" sz="quarter" idx="16"/>
          </p:nvPr>
        </p:nvSpPr>
        <p:spPr>
          <a:xfrm>
            <a:off x="11174984" y="6542342"/>
            <a:ext cx="274320" cy="153888"/>
          </a:xfrm>
        </p:spPr>
        <p:txBody>
          <a:bodyPr/>
          <a:lstStyle/>
          <a:p>
            <a:fld id="{72B23512-3D98-4B86-A22F-074DEC6D4A99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4904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Изображение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" y="-17930"/>
            <a:ext cx="12192159" cy="687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795230"/>
            <a:ext cx="5145741" cy="2387600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2400"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 err="1"/>
              <a:t>Образец</a:t>
            </a:r>
            <a:r>
              <a:rPr lang="en-US" dirty="0"/>
              <a:t> </a:t>
            </a:r>
            <a:r>
              <a:rPr lang="en-US" dirty="0" err="1"/>
              <a:t>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677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" y="188976"/>
            <a:ext cx="11523980" cy="432434"/>
          </a:xfrm>
          <a:custGeom>
            <a:avLst/>
            <a:gdLst/>
            <a:ahLst/>
            <a:cxnLst/>
            <a:rect l="l" t="t" r="r" b="b"/>
            <a:pathLst>
              <a:path w="8642985" h="432434">
                <a:moveTo>
                  <a:pt x="8642604" y="0"/>
                </a:moveTo>
                <a:lnTo>
                  <a:pt x="0" y="0"/>
                </a:lnTo>
                <a:lnTo>
                  <a:pt x="0" y="432053"/>
                </a:lnTo>
                <a:lnTo>
                  <a:pt x="8642604" y="432053"/>
                </a:lnTo>
                <a:lnTo>
                  <a:pt x="8642604" y="0"/>
                </a:lnTo>
                <a:close/>
              </a:path>
            </a:pathLst>
          </a:custGeom>
          <a:solidFill>
            <a:srgbClr val="2E5496"/>
          </a:solidFill>
        </p:spPr>
        <p:txBody>
          <a:bodyPr wrap="square" lIns="0" tIns="0" rIns="0" bIns="0" rtlCol="0"/>
          <a:lstStyle/>
          <a:p>
            <a:endParaRPr sz="1800"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99254" y="241553"/>
            <a:ext cx="1059349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41282" y="3153917"/>
            <a:ext cx="113106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8/26/2021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174984" y="6542342"/>
            <a:ext cx="274320" cy="1410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rgbClr val="888888"/>
                </a:solidFill>
                <a:latin typeface="Carlito"/>
                <a:cs typeface="Carlito"/>
              </a:defRPr>
            </a:lvl1pPr>
          </a:lstStyle>
          <a:p>
            <a:pPr marL="102235">
              <a:lnSpc>
                <a:spcPts val="1050"/>
              </a:lnSpc>
            </a:pPr>
            <a:fld id="{81D60167-4931-47E6-BA6A-407CBD079E47}" type="slidenum">
              <a:rPr lang="ru-RU" smtClean="0"/>
              <a:pPr marL="102235">
                <a:lnSpc>
                  <a:spcPts val="1050"/>
                </a:lnSpc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2400" y="-26096"/>
            <a:ext cx="11887199" cy="68579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685800" y="1709674"/>
            <a:ext cx="6346190" cy="1600438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algn="ctr">
              <a:spcBef>
                <a:spcPts val="280"/>
              </a:spcBef>
            </a:pPr>
            <a:r>
              <a:rPr sz="2000" b="1" spc="3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ИНДЕКС</a:t>
            </a:r>
            <a:endParaRPr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spcBef>
                <a:spcPts val="180"/>
              </a:spcBef>
            </a:pPr>
            <a:r>
              <a:rPr sz="2000" b="1" spc="3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«АДМИНИСТРАТИВНОЕ ДАВЛЕНИЕ </a:t>
            </a:r>
            <a:r>
              <a:rPr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</a:t>
            </a:r>
            <a:r>
              <a:rPr sz="2000" b="1" spc="27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2000" b="1" spc="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</a:t>
            </a:r>
            <a:r>
              <a:rPr lang="ru-RU" sz="2000" b="1" spc="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sz="2000" b="1" spc="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»</a:t>
            </a:r>
            <a:endParaRPr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00000"/>
              </a:lnSpc>
            </a:pPr>
            <a:endParaRPr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ts val="5"/>
              </a:spcBef>
            </a:pPr>
            <a:endParaRPr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00000"/>
              </a:lnSpc>
            </a:pPr>
            <a:r>
              <a:rPr sz="2000" u="heavy" spc="-375" dirty="0">
                <a:uFill>
                  <a:solidFill>
                    <a:srgbClr val="404040"/>
                  </a:solidFill>
                </a:u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2000" b="1" u="heavy" spc="35" dirty="0">
                <a:uFill>
                  <a:solidFill>
                    <a:srgbClr val="404040"/>
                  </a:solidFill>
                </a:u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</a:t>
            </a:r>
            <a:r>
              <a:rPr lang="ru-RU" sz="2000" b="1" u="heavy" spc="35" dirty="0">
                <a:uFill>
                  <a:solidFill>
                    <a:srgbClr val="404040"/>
                  </a:solidFill>
                </a:u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АЛТАЙСКИЙ КРАЙ</a:t>
            </a:r>
            <a:r>
              <a:rPr sz="2000" b="1" u="heavy" spc="45" dirty="0">
                <a:uFill>
                  <a:solidFill>
                    <a:srgbClr val="404040"/>
                  </a:solidFill>
                </a:u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»</a:t>
            </a:r>
            <a:endParaRPr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838200" y="304800"/>
            <a:ext cx="2665095" cy="612775"/>
            <a:chOff x="683513" y="440436"/>
            <a:chExt cx="2665095" cy="612775"/>
          </a:xfrm>
        </p:grpSpPr>
        <p:sp>
          <p:nvSpPr>
            <p:cNvPr id="6" name="object 6"/>
            <p:cNvSpPr/>
            <p:nvPr/>
          </p:nvSpPr>
          <p:spPr>
            <a:xfrm>
              <a:off x="683513" y="440436"/>
              <a:ext cx="816102" cy="612648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7" name="object 7"/>
            <p:cNvSpPr/>
            <p:nvPr/>
          </p:nvSpPr>
          <p:spPr>
            <a:xfrm>
              <a:off x="1760219" y="440436"/>
              <a:ext cx="1588008" cy="540258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1143000" y="152400"/>
            <a:ext cx="10593492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113655">
              <a:spcBef>
                <a:spcPts val="100"/>
              </a:spcBef>
            </a:pPr>
            <a:r>
              <a:rPr spc="-20" dirty="0"/>
              <a:t>МАТЕРИАЛ </a:t>
            </a:r>
            <a:r>
              <a:rPr dirty="0"/>
              <a:t>К</a:t>
            </a:r>
            <a:r>
              <a:rPr spc="-50" dirty="0"/>
              <a:t> </a:t>
            </a:r>
            <a:r>
              <a:rPr spc="-5" dirty="0"/>
              <a:t>ОБСУЖДЕНИЮ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9" name="Rectangle 15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0" name="object 19"/>
          <p:cNvSpPr txBox="1"/>
          <p:nvPr/>
        </p:nvSpPr>
        <p:spPr>
          <a:xfrm>
            <a:off x="152400" y="1295400"/>
            <a:ext cx="11734800" cy="1459374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104139" algn="just">
              <a:lnSpc>
                <a:spcPts val="1400"/>
              </a:lnSpc>
            </a:pPr>
            <a:r>
              <a:rPr lang="ru-RU" sz="1500" b="1" spc="-7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1.07.2021 </a:t>
            </a:r>
            <a:r>
              <a:rPr lang="ru-RU" sz="1500" b="1" spc="-7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вступил </a:t>
            </a:r>
            <a:r>
              <a:rPr lang="ru-RU" sz="1500" b="1" spc="-7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силу Федеральный закон </a:t>
            </a:r>
            <a:r>
              <a:rPr lang="ru-RU" sz="1500" spc="-7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«О государственном контроле (надзоре) и муниципальном контроле в Российской Федерации» от 31.07.2020 </a:t>
            </a:r>
            <a:r>
              <a:rPr lang="ru-RU" sz="1500" b="1" spc="-7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№ 248-ФЗ</a:t>
            </a:r>
            <a:r>
              <a:rPr lang="ru-RU" sz="1500" spc="-7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устанавливающий новые принципы контроля (надзора) и гарантии контролируемых </a:t>
            </a:r>
            <a:r>
              <a:rPr lang="ru-RU" sz="1500" spc="-7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лиц, который </a:t>
            </a:r>
            <a:r>
              <a:rPr lang="ru-RU" sz="1500" spc="-7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презюмирует</a:t>
            </a:r>
            <a:r>
              <a:rPr lang="ru-RU" sz="1500" spc="-7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500" spc="-7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повсеместное применение риск-ориентированного подхода.</a:t>
            </a:r>
          </a:p>
          <a:p>
            <a:pPr marL="12700" marR="104139" algn="just">
              <a:lnSpc>
                <a:spcPts val="1400"/>
              </a:lnSpc>
            </a:pPr>
            <a:endParaRPr lang="ru-RU" sz="1500" spc="-7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2700" marR="104139" algn="just">
              <a:lnSpc>
                <a:spcPts val="1400"/>
              </a:lnSpc>
            </a:pPr>
            <a:r>
              <a:rPr lang="ru-RU" sz="1500" spc="-7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Нормы закона являются для контрольно-надзорных органов новыми, правоприменительная практика не сформирована.</a:t>
            </a:r>
          </a:p>
          <a:p>
            <a:pPr marL="12700" marR="104139" algn="just">
              <a:lnSpc>
                <a:spcPts val="1400"/>
              </a:lnSpc>
            </a:pPr>
            <a:endParaRPr lang="ru-RU" sz="15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2700" marR="104139" algn="just">
              <a:lnSpc>
                <a:spcPts val="1400"/>
              </a:lnSpc>
            </a:pPr>
            <a:r>
              <a:rPr lang="ru-RU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Таким образом в течение по крайней мере первого года действия </a:t>
            </a:r>
            <a:r>
              <a:rPr lang="ru-RU" sz="1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будет </a:t>
            </a:r>
            <a:r>
              <a:rPr lang="ru-RU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вестись регулярный мониторинг правоприменения новых норм. </a:t>
            </a:r>
          </a:p>
        </p:txBody>
      </p:sp>
      <p:sp>
        <p:nvSpPr>
          <p:cNvPr id="12" name="Объект 1"/>
          <p:cNvSpPr>
            <a:spLocks noGrp="1"/>
          </p:cNvSpPr>
          <p:nvPr>
            <p:ph sz="quarter" idx="13"/>
          </p:nvPr>
        </p:nvSpPr>
        <p:spPr>
          <a:xfrm>
            <a:off x="152400" y="152400"/>
            <a:ext cx="8820472" cy="459016"/>
          </a:xfrm>
        </p:spPr>
        <p:txBody>
          <a:bodyPr vert="horz" wrap="square" lIns="91440" tIns="45720" rIns="91440" bIns="45720" rtlCol="0" anchor="ctr">
            <a:noAutofit/>
          </a:bodyPr>
          <a:lstStyle/>
          <a:p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ru-RU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КЛЮЧЕВЫЕ ВЫВОДЫ</a:t>
            </a:r>
            <a:endParaRPr lang="ru-RU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object 18"/>
          <p:cNvSpPr txBox="1"/>
          <p:nvPr/>
        </p:nvSpPr>
        <p:spPr>
          <a:xfrm>
            <a:off x="304800" y="685800"/>
            <a:ext cx="11201400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ru-RU" sz="1600" b="1" spc="145" dirty="0">
                <a:solidFill>
                  <a:srgbClr val="0068A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МОНИТОРИНГ ВНЕДРЕНИЯ НОВЫХ ПРИНИЦПОВ КНД ДОЛЖЕН СТАТЬ ПРИОРИТЕТОМ ГОСУДАРСТВА В ДАННОЙ СФЕРЕ</a:t>
            </a:r>
            <a:endParaRPr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xmlns="" id="{619F3B58-920B-4230-BA06-7A8F191A7EFD}"/>
              </a:ext>
            </a:extLst>
          </p:cNvPr>
          <p:cNvSpPr/>
          <p:nvPr/>
        </p:nvSpPr>
        <p:spPr>
          <a:xfrm>
            <a:off x="152400" y="2819400"/>
            <a:ext cx="11582400" cy="381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ru-RU" sz="1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Ключевые решения: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5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ведение реестра всех контрольно-надзорных мероприятий (предусмотрено ФЗ «О государственном контроле (надзоре) и муниципальном контроле в РФ»);</a:t>
            </a:r>
          </a:p>
          <a:p>
            <a:endParaRPr lang="ru-RU" sz="15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5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создание </a:t>
            </a:r>
            <a:r>
              <a:rPr lang="ru-RU" sz="15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единой интегрированной системы мониторинга контрольно-надзорной деятельности на базе информационной системы (прорабатывается в рамках поручения Правительства РФ</a:t>
            </a:r>
            <a:r>
              <a:rPr lang="ru-RU" sz="15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);</a:t>
            </a:r>
          </a:p>
          <a:p>
            <a:endParaRPr lang="ru-RU" sz="15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5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унификация различных форм отчетности КНО с целью сопоставимости </a:t>
            </a:r>
            <a:r>
              <a:rPr lang="ru-RU" sz="15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показателей;</a:t>
            </a:r>
          </a:p>
          <a:p>
            <a:endParaRPr lang="ru-RU" sz="15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5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верификация данных отчетности КНО с данными единого реестра контрольно-надзорных мероприятий во избежание искажения </a:t>
            </a:r>
            <a:r>
              <a:rPr lang="ru-RU" sz="15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данных;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5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5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выделение функции проверки отчетности КНО независимой </a:t>
            </a:r>
            <a:r>
              <a:rPr lang="ru-RU" sz="15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инстанцией;</a:t>
            </a:r>
            <a:endParaRPr lang="ru-RU" sz="15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5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участие уполномоченных по защите прав предпринимателей в регионах в мониторинге внедрения новых принципов </a:t>
            </a:r>
            <a:r>
              <a:rPr lang="ru-RU" sz="15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КНД;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5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5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ужесточение ответственности должностных лиц КНО за нарушения при проведении контрольно-надзорных </a:t>
            </a:r>
            <a:r>
              <a:rPr lang="ru-RU" sz="15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мероприятий.</a:t>
            </a:r>
            <a:endParaRPr lang="ru-RU" sz="15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Tx/>
              <a:buChar char="-"/>
            </a:pPr>
            <a:endParaRPr lang="ru-RU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object 6"/>
          <p:cNvSpPr txBox="1">
            <a:spLocks/>
          </p:cNvSpPr>
          <p:nvPr/>
        </p:nvSpPr>
        <p:spPr>
          <a:xfrm>
            <a:off x="11711836" y="6629400"/>
            <a:ext cx="327764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000" b="0" i="0" kern="1200">
                <a:solidFill>
                  <a:srgbClr val="888888"/>
                </a:solidFill>
                <a:latin typeface="Carlito"/>
                <a:ea typeface="+mn-ea"/>
                <a:cs typeface="Carlito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100">
              <a:lnSpc>
                <a:spcPts val="1050"/>
              </a:lnSpc>
            </a:pP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ru-RU" sz="16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32790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9" name="Rectangle 15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0" y="152400"/>
            <a:ext cx="8820472" cy="459016"/>
          </a:xfrm>
        </p:spPr>
        <p:txBody>
          <a:bodyPr vert="horz" wrap="square" lIns="91440" tIns="45720" rIns="91440" bIns="45720" rtlCol="0" anchor="ctr">
            <a:noAutofit/>
          </a:bodyPr>
          <a:lstStyle/>
          <a:p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ПРЕДЛОЖЕНИЯ ПО УЛУЧШЕНИЮ ДАННЫХ ИНДЕКСА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28600" y="990600"/>
            <a:ext cx="1158240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целях снижения избыточной нагрузки и исключения необоснованной ответственности СПД:</a:t>
            </a:r>
          </a:p>
          <a:p>
            <a:endParaRPr lang="ru-RU" sz="2000" b="1" dirty="0">
              <a:solidFill>
                <a:schemeClr val="tx2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Расширить 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практику «предупреждения»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как первой меры наказания вместо штрафов по всем 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нарушениям, за 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исключением случаев с отягчающими обстоятельствами</a:t>
            </a:r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endParaRPr lang="ru-RU" sz="2000" dirty="0">
              <a:solidFill>
                <a:schemeClr val="tx2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Сократить размер административных штрафов 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для субъектов МСП 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 статьям, не связанным с 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причинением вреда 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жизни и здоровью). </a:t>
            </a:r>
          </a:p>
          <a:p>
            <a:endParaRPr lang="ru-RU" sz="2000" dirty="0">
              <a:solidFill>
                <a:schemeClr val="tx2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Исключить фискальный характер ответственности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в случае если вред не причинен, или может быть исправлен в разумный срок, то вместо штрафа должно применяться предупреждение (с выдачей предписания).</a:t>
            </a:r>
          </a:p>
          <a:p>
            <a:endParaRPr lang="ru-RU" sz="2000" dirty="0">
              <a:solidFill>
                <a:schemeClr val="tx2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indent="-342900">
              <a:buFontTx/>
              <a:buChar char="-"/>
            </a:pP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Использовать 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мероприятия по контролю без взаимодействия с субъектами предпринимательской деятельности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(наблюдение за соблюдением обязательных требований, выездное обследование).</a:t>
            </a:r>
          </a:p>
          <a:p>
            <a:pPr marL="342900" indent="-342900">
              <a:buFontTx/>
              <a:buChar char="-"/>
            </a:pPr>
            <a:endParaRPr lang="ru-RU" sz="2000" dirty="0">
              <a:solidFill>
                <a:schemeClr val="tx2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object 6"/>
          <p:cNvSpPr txBox="1">
            <a:spLocks/>
          </p:cNvSpPr>
          <p:nvPr/>
        </p:nvSpPr>
        <p:spPr>
          <a:xfrm>
            <a:off x="11711836" y="6629400"/>
            <a:ext cx="327764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000" b="0" i="0" kern="1200">
                <a:solidFill>
                  <a:srgbClr val="888888"/>
                </a:solidFill>
                <a:latin typeface="Carlito"/>
                <a:ea typeface="+mn-ea"/>
                <a:cs typeface="Carlito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100">
              <a:lnSpc>
                <a:spcPts val="1050"/>
              </a:lnSpc>
            </a:pP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endParaRPr lang="ru-RU" sz="16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78403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9" name="Rectangle 15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152400" y="152400"/>
            <a:ext cx="8820472" cy="459016"/>
          </a:xfrm>
        </p:spPr>
        <p:txBody>
          <a:bodyPr vert="horz" wrap="square" lIns="91440" tIns="45720" rIns="91440" bIns="45720" rtlCol="0" anchor="ctr">
            <a:noAutofit/>
          </a:bodyPr>
          <a:lstStyle/>
          <a:p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ПРЕДЛОЖЕНИЯ ПО УЛУЧШЕНИЮ ДАННЫХ ИНДЕКСА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28600" y="914400"/>
            <a:ext cx="116586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 осуществлении государственного контроля (надзора), муниципального контроля 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проведение профилактических мероприятий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направленных на снижение риска причинения вреда (ущерба), 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должно являться 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приоритетным 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 отношению к проведению контрольных (надзорных) мероприятий.</a:t>
            </a:r>
          </a:p>
          <a:p>
            <a:endParaRPr lang="ru-RU" sz="2000" dirty="0">
              <a:solidFill>
                <a:schemeClr val="tx2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Исключить практику подмены мероприятий по контролю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внепроцессуальными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проверками и административными расследованиями.</a:t>
            </a:r>
          </a:p>
          <a:p>
            <a:endParaRPr lang="ru-RU" sz="2000" b="1" dirty="0">
              <a:solidFill>
                <a:schemeClr val="tx2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Применять 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риск-ориентированный подход 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 планировании контрольно-надзорных мероприятий, исключив объекты с низким риском причинения вреда здоровью из 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планов 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проведения 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проверок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endParaRPr lang="ru-RU" sz="2000" dirty="0" smtClean="0">
              <a:solidFill>
                <a:schemeClr val="tx2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ru-RU" sz="2000" dirty="0" smtClean="0">
              <a:solidFill>
                <a:schemeClr val="tx2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ru-RU" sz="2000" dirty="0">
              <a:solidFill>
                <a:schemeClr val="tx2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ru-RU" sz="2000" dirty="0">
              <a:solidFill>
                <a:schemeClr val="tx2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object 6"/>
          <p:cNvSpPr txBox="1">
            <a:spLocks/>
          </p:cNvSpPr>
          <p:nvPr/>
        </p:nvSpPr>
        <p:spPr>
          <a:xfrm>
            <a:off x="11711836" y="6629400"/>
            <a:ext cx="327764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000" b="0" i="0" kern="1200">
                <a:solidFill>
                  <a:srgbClr val="888888"/>
                </a:solidFill>
                <a:latin typeface="Carlito"/>
                <a:ea typeface="+mn-ea"/>
                <a:cs typeface="Carlito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100">
              <a:lnSpc>
                <a:spcPts val="1050"/>
              </a:lnSpc>
            </a:pP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ru-RU" sz="16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0951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79576" y="2204864"/>
            <a:ext cx="4680520" cy="2387600"/>
          </a:xfrm>
        </p:spPr>
        <p:txBody>
          <a:bodyPr>
            <a:normAutofit/>
          </a:bodyPr>
          <a:lstStyle/>
          <a:p>
            <a:r>
              <a:rPr lang="ru-RU" sz="2600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5121152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Номер слайда 3"/>
          <p:cNvSpPr>
            <a:spLocks noGrp="1"/>
          </p:cNvSpPr>
          <p:nvPr>
            <p:ph type="sldNum" sz="quarter" idx="16"/>
          </p:nvPr>
        </p:nvSpPr>
        <p:spPr>
          <a:xfrm>
            <a:off x="11125200" y="6477000"/>
            <a:ext cx="798026" cy="246221"/>
          </a:xfrm>
        </p:spPr>
        <p:txBody>
          <a:bodyPr/>
          <a:lstStyle/>
          <a:p>
            <a:pPr algn="ctr"/>
            <a:fld id="{72B23512-3D98-4B86-A22F-074DEC6D4A99}" type="slidenum">
              <a:rPr lang="ru-RU" sz="1600" b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algn="ctr"/>
              <a:t>2</a:t>
            </a:fld>
            <a:endParaRPr lang="ru-RU" sz="16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9" name="Rectangle 15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152400" y="152400"/>
            <a:ext cx="8820472" cy="459016"/>
          </a:xfrm>
        </p:spPr>
        <p:txBody>
          <a:bodyPr/>
          <a:lstStyle/>
          <a:p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О ПРОЕКТЕ ИНДЕКСА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05636" y="1600200"/>
            <a:ext cx="11963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Индекс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подготовлен для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85 субъектов РФ,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которые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по уровню административного давления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поделены на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 категории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(группа «А» – регионы-лидеры, «D» – регионы с наибольшим административным давлением).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Объект 1"/>
          <p:cNvSpPr txBox="1">
            <a:spLocks/>
          </p:cNvSpPr>
          <p:nvPr/>
        </p:nvSpPr>
        <p:spPr>
          <a:xfrm>
            <a:off x="228600" y="2590800"/>
            <a:ext cx="9312058" cy="45901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itchFamily="34" charset="0"/>
              <a:buNone/>
              <a:defRPr lang="ru-RU" sz="1400" b="1" kern="1200" dirty="0">
                <a:solidFill>
                  <a:schemeClr val="lt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Trebuchet MS" charset="0"/>
                <a:ea typeface="Trebuchet MS" charset="0"/>
                <a:cs typeface="Trebuchet MS" charset="0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Trebuchet MS" charset="0"/>
                <a:ea typeface="Trebuchet MS" charset="0"/>
                <a:cs typeface="Trebuchet MS" charset="0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Trebuchet MS" charset="0"/>
                <a:ea typeface="Trebuchet MS" charset="0"/>
                <a:cs typeface="Trebuchet MS" charset="0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Trebuchet MS" charset="0"/>
                <a:ea typeface="Trebuchet MS" charset="0"/>
                <a:cs typeface="Trebuchet MS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</a:t>
            </a:r>
            <a:r>
              <a:rPr lang="ru-RU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ИСТОЧНИКИ ДАННЫХ ИНДЕКСА «АДМИНИСТРАТИВНОЕ ДАВЛЕНИЕ»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28600" y="3200400"/>
            <a:ext cx="11734800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Форма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№1-контроль «Сведения об осуществлении государственного контроля (надзора) </a:t>
            </a:r>
            <a:endParaRPr lang="ru-RU" b="1" dirty="0" smtClean="0">
              <a:solidFill>
                <a:schemeClr val="tx2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lvl="1">
              <a:spcBef>
                <a:spcPts val="600"/>
              </a:spcBef>
              <a:spcAft>
                <a:spcPts val="600"/>
              </a:spcAft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муниципального контроля»; </a:t>
            </a:r>
            <a:endParaRPr lang="ru-RU" i="1" dirty="0">
              <a:solidFill>
                <a:schemeClr val="tx2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lvl="1">
              <a:spcBef>
                <a:spcPts val="600"/>
              </a:spcBef>
              <a:spcAft>
                <a:spcPts val="600"/>
              </a:spcAft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Форма 1-АЭ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«Сведения об административных правонарушениях в сфере экономики»;</a:t>
            </a:r>
          </a:p>
          <a:p>
            <a:pPr marL="0" lvl="1">
              <a:spcBef>
                <a:spcPts val="600"/>
              </a:spcBef>
              <a:spcAft>
                <a:spcPts val="600"/>
              </a:spcAft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Судебная статистика по форме  1-АП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«Отчет о работе судов общей юрисдикции по рассмотрению дел об административных правонарушениях» (Судебный департамент Верховного суда Российской Федерации),  ГАС «Правосудие»;</a:t>
            </a:r>
          </a:p>
          <a:p>
            <a:pPr marL="0" lvl="1">
              <a:spcBef>
                <a:spcPts val="600"/>
              </a:spcBef>
              <a:spcAft>
                <a:spcPts val="600"/>
              </a:spcAft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 Данные Единого реестра проверок.</a:t>
            </a:r>
            <a:endParaRPr lang="ru-RU" dirty="0">
              <a:solidFill>
                <a:schemeClr val="tx2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ru-RU" dirty="0">
              <a:solidFill>
                <a:schemeClr val="tx2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5. Данные ведомственной отчетности Федеральной службы судебных приставов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endParaRPr lang="ru-RU" b="1" dirty="0">
              <a:solidFill>
                <a:schemeClr val="tx2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ru-RU" b="1" dirty="0" smtClean="0">
              <a:solidFill>
                <a:schemeClr val="tx2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ru-RU" dirty="0">
              <a:solidFill>
                <a:schemeClr val="tx2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7745" y="685800"/>
            <a:ext cx="8098974" cy="762001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ИНДЕКС «АДМИНИСТРАТИВНОЕ ДАВЛЕНИЕ -2021»</a:t>
            </a:r>
          </a:p>
          <a:p>
            <a:r>
              <a:rPr lang="ru-RU" sz="16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приложение к докладу Федерального Уполномоченного Президенту РФ</a:t>
            </a:r>
            <a:endParaRPr lang="ru-RU" sz="1600" b="1" dirty="0">
              <a:ln w="13462">
                <a:solidFill>
                  <a:schemeClr val="bg1"/>
                </a:solidFill>
                <a:prstDash val="solid"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object 27"/>
          <p:cNvSpPr/>
          <p:nvPr/>
        </p:nvSpPr>
        <p:spPr>
          <a:xfrm>
            <a:off x="10439400" y="533400"/>
            <a:ext cx="1215745" cy="9276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object 24"/>
          <p:cNvSpPr txBox="1"/>
          <p:nvPr/>
        </p:nvSpPr>
        <p:spPr>
          <a:xfrm>
            <a:off x="8534400" y="685800"/>
            <a:ext cx="1922145" cy="739140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85"/>
              </a:spcBef>
              <a:spcAft>
                <a:spcPts val="0"/>
              </a:spcAft>
              <a:buClrTx/>
              <a:buSzTx/>
              <a:buFontTx/>
              <a:buNone/>
              <a:tabLst>
                <a:tab pos="1236980" algn="l"/>
              </a:tabLst>
              <a:defRPr/>
            </a:pPr>
            <a:r>
              <a:rPr kumimoji="0" sz="12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68AC"/>
                  </a:solidFill>
                </a:uFill>
                <a:latin typeface="Arial"/>
                <a:ea typeface="+mn-ea"/>
                <a:cs typeface="Arial"/>
              </a:rPr>
              <a:t> </a:t>
            </a: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2700" marR="0" lvl="0" indent="0" algn="l" defTabSz="914400" rtl="0" eaLnBrk="1" fontAlgn="auto" latinLnBrk="0" hangingPunct="1">
              <a:lnSpc>
                <a:spcPts val="819"/>
              </a:lnSpc>
              <a:spcBef>
                <a:spcPts val="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700" b="0" i="0" u="none" strike="noStrike" kern="1200" cap="none" spc="-3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Борис Юрьевич</a:t>
            </a:r>
            <a:r>
              <a:rPr kumimoji="0" sz="700" b="0" i="0" u="none" strike="noStrike" kern="1200" cap="none" spc="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700" b="0" i="0" u="none" strike="noStrike" kern="1200" cap="none" spc="-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Титов</a:t>
            </a:r>
            <a:endParaRPr kumimoji="0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2700" marR="5080" lvl="0" indent="0" algn="l" defTabSz="914400" rtl="0" eaLnBrk="1" fontAlgn="auto" latinLnBrk="0" hangingPunct="1">
              <a:lnSpc>
                <a:spcPts val="800"/>
              </a:lnSpc>
              <a:spcBef>
                <a:spcPts val="4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700" b="0" i="0" u="none" strike="noStrike" kern="1200" cap="none" spc="-3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Уполномоченный </a:t>
            </a:r>
            <a:r>
              <a:rPr kumimoji="0" sz="700" b="0" i="0" u="none" strike="noStrike" kern="1200" cap="none" spc="-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при </a:t>
            </a:r>
            <a:r>
              <a:rPr kumimoji="0" sz="700" b="0" i="0" u="none" strike="noStrike" kern="1200" cap="none" spc="-3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Президенте </a:t>
            </a:r>
            <a:r>
              <a:rPr kumimoji="0" sz="700" b="0" i="0" u="none" strike="noStrike" kern="1200" cap="none" spc="-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Российской  </a:t>
            </a:r>
            <a:r>
              <a:rPr kumimoji="0" sz="700" b="0" i="0" u="none" strike="noStrike" kern="1200" cap="none" spc="-3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Федерации </a:t>
            </a:r>
            <a:r>
              <a:rPr kumimoji="0" sz="700" b="0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по </a:t>
            </a:r>
            <a:r>
              <a:rPr kumimoji="0" sz="700" b="0" i="0" u="none" strike="noStrike" kern="1200" cap="none" spc="-4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защите </a:t>
            </a:r>
            <a:r>
              <a:rPr kumimoji="0" sz="700" b="0" i="0" u="none" strike="noStrike" kern="1200" cap="none" spc="-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прав </a:t>
            </a:r>
            <a:r>
              <a:rPr kumimoji="0" sz="700" b="0" i="0" u="none" strike="noStrike" kern="1200" cap="none" spc="-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предпринимателей,  Председатель </a:t>
            </a:r>
            <a:r>
              <a:rPr kumimoji="0" sz="700" b="0" i="0" u="none" strike="noStrike" kern="1200" cap="none" spc="-3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наблюдательного </a:t>
            </a:r>
            <a:r>
              <a:rPr kumimoji="0" sz="700" b="0" i="0" u="none" strike="noStrike" kern="1200" cap="none" spc="-4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совета  </a:t>
            </a:r>
            <a:r>
              <a:rPr kumimoji="0" sz="700" b="0" i="0" u="none" strike="noStrike" kern="1200" cap="none" spc="-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Института </a:t>
            </a:r>
            <a:r>
              <a:rPr kumimoji="0" sz="700" b="0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экономики </a:t>
            </a:r>
            <a:r>
              <a:rPr kumimoji="0" sz="700" b="0" i="0" u="none" strike="noStrike" kern="1200" cap="none" spc="-3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роста </a:t>
            </a:r>
            <a:r>
              <a:rPr kumimoji="0" sz="700" b="0" i="0" u="none" strike="noStrike" kern="1200" cap="none" spc="-6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им </a:t>
            </a:r>
            <a:r>
              <a:rPr kumimoji="0" sz="700" b="0" i="0" u="none" strike="noStrike" kern="1200" cap="none" spc="-1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. </a:t>
            </a:r>
            <a:r>
              <a:rPr kumimoji="0" sz="700" b="0" i="0" u="none" strike="noStrike" kern="1200" cap="none" spc="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П </a:t>
            </a:r>
            <a:r>
              <a:rPr kumimoji="0" sz="700" b="0" i="0" u="none" strike="noStrike" kern="1200" cap="none" spc="-1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. </a:t>
            </a:r>
            <a:r>
              <a:rPr kumimoji="0" sz="700" b="0" i="0" u="none" strike="noStrike" kern="1200" cap="none" spc="2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А</a:t>
            </a:r>
            <a:r>
              <a:rPr kumimoji="0" sz="700" b="0" i="0" u="none" strike="noStrike" kern="1200" cap="none" spc="-9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700" b="0" i="0" u="none" strike="noStrike" kern="1200" cap="none" spc="-1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. </a:t>
            </a:r>
            <a:r>
              <a:rPr kumimoji="0" sz="700" b="0" i="0" u="none" strike="noStrike" kern="1200" cap="none" spc="-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Столыпина</a:t>
            </a:r>
            <a:endParaRPr kumimoji="0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997815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4800" y="228600"/>
            <a:ext cx="8534147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b="1" spc="-5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ОСНОВНЫЕ ПОКАЗАТЕЛИ </a:t>
            </a:r>
            <a:r>
              <a:rPr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ИНДЕКСА </a:t>
            </a:r>
            <a:r>
              <a:rPr b="1" spc="-5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АДМИНИСТАТИВНОГО</a:t>
            </a:r>
            <a:r>
              <a:rPr b="1" spc="-15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b="1" spc="-5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ДАВЛЕНИЯ</a:t>
            </a:r>
            <a:endParaRPr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803196" y="864488"/>
            <a:ext cx="9931603" cy="3956050"/>
            <a:chOff x="279196" y="864488"/>
            <a:chExt cx="8297494" cy="3956050"/>
          </a:xfrm>
        </p:grpSpPr>
        <p:sp>
          <p:nvSpPr>
            <p:cNvPr id="4" name="object 4"/>
            <p:cNvSpPr/>
            <p:nvPr/>
          </p:nvSpPr>
          <p:spPr>
            <a:xfrm>
              <a:off x="279196" y="864488"/>
              <a:ext cx="835025" cy="3956050"/>
            </a:xfrm>
            <a:custGeom>
              <a:avLst/>
              <a:gdLst/>
              <a:ahLst/>
              <a:cxnLst/>
              <a:rect l="l" t="t" r="r" b="b"/>
              <a:pathLst>
                <a:path w="835025" h="3956050">
                  <a:moveTo>
                    <a:pt x="15265" y="0"/>
                  </a:moveTo>
                  <a:lnTo>
                    <a:pt x="49042" y="34354"/>
                  </a:lnTo>
                  <a:lnTo>
                    <a:pt x="82108" y="69141"/>
                  </a:lnTo>
                  <a:lnTo>
                    <a:pt x="114463" y="104352"/>
                  </a:lnTo>
                  <a:lnTo>
                    <a:pt x="146107" y="139976"/>
                  </a:lnTo>
                  <a:lnTo>
                    <a:pt x="177040" y="176006"/>
                  </a:lnTo>
                  <a:lnTo>
                    <a:pt x="207262" y="212431"/>
                  </a:lnTo>
                  <a:lnTo>
                    <a:pt x="236773" y="249243"/>
                  </a:lnTo>
                  <a:lnTo>
                    <a:pt x="265572" y="286433"/>
                  </a:lnTo>
                  <a:lnTo>
                    <a:pt x="293661" y="323990"/>
                  </a:lnTo>
                  <a:lnTo>
                    <a:pt x="321038" y="361906"/>
                  </a:lnTo>
                  <a:lnTo>
                    <a:pt x="347705" y="400172"/>
                  </a:lnTo>
                  <a:lnTo>
                    <a:pt x="373660" y="438779"/>
                  </a:lnTo>
                  <a:lnTo>
                    <a:pt x="398904" y="477717"/>
                  </a:lnTo>
                  <a:lnTo>
                    <a:pt x="423437" y="516977"/>
                  </a:lnTo>
                  <a:lnTo>
                    <a:pt x="447259" y="556550"/>
                  </a:lnTo>
                  <a:lnTo>
                    <a:pt x="470369" y="596427"/>
                  </a:lnTo>
                  <a:lnTo>
                    <a:pt x="492769" y="636598"/>
                  </a:lnTo>
                  <a:lnTo>
                    <a:pt x="514458" y="677055"/>
                  </a:lnTo>
                  <a:lnTo>
                    <a:pt x="535435" y="717787"/>
                  </a:lnTo>
                  <a:lnTo>
                    <a:pt x="555701" y="758787"/>
                  </a:lnTo>
                  <a:lnTo>
                    <a:pt x="575257" y="800044"/>
                  </a:lnTo>
                  <a:lnTo>
                    <a:pt x="594101" y="841550"/>
                  </a:lnTo>
                  <a:lnTo>
                    <a:pt x="612234" y="883295"/>
                  </a:lnTo>
                  <a:lnTo>
                    <a:pt x="629656" y="925270"/>
                  </a:lnTo>
                  <a:lnTo>
                    <a:pt x="646367" y="967466"/>
                  </a:lnTo>
                  <a:lnTo>
                    <a:pt x="662367" y="1009874"/>
                  </a:lnTo>
                  <a:lnTo>
                    <a:pt x="677655" y="1052484"/>
                  </a:lnTo>
                  <a:lnTo>
                    <a:pt x="692233" y="1095287"/>
                  </a:lnTo>
                  <a:lnTo>
                    <a:pt x="706099" y="1138275"/>
                  </a:lnTo>
                  <a:lnTo>
                    <a:pt x="719255" y="1181437"/>
                  </a:lnTo>
                  <a:lnTo>
                    <a:pt x="731699" y="1224765"/>
                  </a:lnTo>
                  <a:lnTo>
                    <a:pt x="743432" y="1268250"/>
                  </a:lnTo>
                  <a:lnTo>
                    <a:pt x="754454" y="1311881"/>
                  </a:lnTo>
                  <a:lnTo>
                    <a:pt x="764765" y="1355651"/>
                  </a:lnTo>
                  <a:lnTo>
                    <a:pt x="774365" y="1399550"/>
                  </a:lnTo>
                  <a:lnTo>
                    <a:pt x="783254" y="1443568"/>
                  </a:lnTo>
                  <a:lnTo>
                    <a:pt x="791431" y="1487697"/>
                  </a:lnTo>
                  <a:lnTo>
                    <a:pt x="798898" y="1531927"/>
                  </a:lnTo>
                  <a:lnTo>
                    <a:pt x="805653" y="1576249"/>
                  </a:lnTo>
                  <a:lnTo>
                    <a:pt x="811698" y="1620654"/>
                  </a:lnTo>
                  <a:lnTo>
                    <a:pt x="817031" y="1665132"/>
                  </a:lnTo>
                  <a:lnTo>
                    <a:pt x="821653" y="1709675"/>
                  </a:lnTo>
                  <a:lnTo>
                    <a:pt x="825564" y="1754274"/>
                  </a:lnTo>
                  <a:lnTo>
                    <a:pt x="828764" y="1798918"/>
                  </a:lnTo>
                  <a:lnTo>
                    <a:pt x="831253" y="1843599"/>
                  </a:lnTo>
                  <a:lnTo>
                    <a:pt x="833031" y="1888307"/>
                  </a:lnTo>
                  <a:lnTo>
                    <a:pt x="834097" y="1933034"/>
                  </a:lnTo>
                  <a:lnTo>
                    <a:pt x="834453" y="1977771"/>
                  </a:lnTo>
                  <a:lnTo>
                    <a:pt x="834097" y="2022507"/>
                  </a:lnTo>
                  <a:lnTo>
                    <a:pt x="833031" y="2067234"/>
                  </a:lnTo>
                  <a:lnTo>
                    <a:pt x="831253" y="2111942"/>
                  </a:lnTo>
                  <a:lnTo>
                    <a:pt x="828764" y="2156623"/>
                  </a:lnTo>
                  <a:lnTo>
                    <a:pt x="825564" y="2201267"/>
                  </a:lnTo>
                  <a:lnTo>
                    <a:pt x="821653" y="2245866"/>
                  </a:lnTo>
                  <a:lnTo>
                    <a:pt x="817031" y="2290409"/>
                  </a:lnTo>
                  <a:lnTo>
                    <a:pt x="811698" y="2334887"/>
                  </a:lnTo>
                  <a:lnTo>
                    <a:pt x="805653" y="2379292"/>
                  </a:lnTo>
                  <a:lnTo>
                    <a:pt x="798898" y="2423614"/>
                  </a:lnTo>
                  <a:lnTo>
                    <a:pt x="791431" y="2467844"/>
                  </a:lnTo>
                  <a:lnTo>
                    <a:pt x="783254" y="2511973"/>
                  </a:lnTo>
                  <a:lnTo>
                    <a:pt x="774365" y="2555991"/>
                  </a:lnTo>
                  <a:lnTo>
                    <a:pt x="764765" y="2599890"/>
                  </a:lnTo>
                  <a:lnTo>
                    <a:pt x="754454" y="2643660"/>
                  </a:lnTo>
                  <a:lnTo>
                    <a:pt x="743432" y="2687291"/>
                  </a:lnTo>
                  <a:lnTo>
                    <a:pt x="731699" y="2730776"/>
                  </a:lnTo>
                  <a:lnTo>
                    <a:pt x="719255" y="2774104"/>
                  </a:lnTo>
                  <a:lnTo>
                    <a:pt x="706099" y="2817266"/>
                  </a:lnTo>
                  <a:lnTo>
                    <a:pt x="692233" y="2860254"/>
                  </a:lnTo>
                  <a:lnTo>
                    <a:pt x="677655" y="2903057"/>
                  </a:lnTo>
                  <a:lnTo>
                    <a:pt x="662367" y="2945667"/>
                  </a:lnTo>
                  <a:lnTo>
                    <a:pt x="646367" y="2988075"/>
                  </a:lnTo>
                  <a:lnTo>
                    <a:pt x="629656" y="3030271"/>
                  </a:lnTo>
                  <a:lnTo>
                    <a:pt x="612234" y="3072246"/>
                  </a:lnTo>
                  <a:lnTo>
                    <a:pt x="594101" y="3113991"/>
                  </a:lnTo>
                  <a:lnTo>
                    <a:pt x="575257" y="3155497"/>
                  </a:lnTo>
                  <a:lnTo>
                    <a:pt x="555701" y="3196754"/>
                  </a:lnTo>
                  <a:lnTo>
                    <a:pt x="535435" y="3237754"/>
                  </a:lnTo>
                  <a:lnTo>
                    <a:pt x="514458" y="3278486"/>
                  </a:lnTo>
                  <a:lnTo>
                    <a:pt x="492769" y="3318943"/>
                  </a:lnTo>
                  <a:lnTo>
                    <a:pt x="470369" y="3359114"/>
                  </a:lnTo>
                  <a:lnTo>
                    <a:pt x="447259" y="3398991"/>
                  </a:lnTo>
                  <a:lnTo>
                    <a:pt x="423437" y="3438564"/>
                  </a:lnTo>
                  <a:lnTo>
                    <a:pt x="398904" y="3477824"/>
                  </a:lnTo>
                  <a:lnTo>
                    <a:pt x="373660" y="3516762"/>
                  </a:lnTo>
                  <a:lnTo>
                    <a:pt x="347705" y="3555369"/>
                  </a:lnTo>
                  <a:lnTo>
                    <a:pt x="321038" y="3593635"/>
                  </a:lnTo>
                  <a:lnTo>
                    <a:pt x="293661" y="3631551"/>
                  </a:lnTo>
                  <a:lnTo>
                    <a:pt x="265572" y="3669108"/>
                  </a:lnTo>
                  <a:lnTo>
                    <a:pt x="236773" y="3706298"/>
                  </a:lnTo>
                  <a:lnTo>
                    <a:pt x="207262" y="3743110"/>
                  </a:lnTo>
                  <a:lnTo>
                    <a:pt x="177040" y="3779535"/>
                  </a:lnTo>
                  <a:lnTo>
                    <a:pt x="146107" y="3815565"/>
                  </a:lnTo>
                  <a:lnTo>
                    <a:pt x="114463" y="3851189"/>
                  </a:lnTo>
                  <a:lnTo>
                    <a:pt x="82108" y="3886400"/>
                  </a:lnTo>
                  <a:lnTo>
                    <a:pt x="49042" y="3921187"/>
                  </a:lnTo>
                  <a:lnTo>
                    <a:pt x="15265" y="3955542"/>
                  </a:lnTo>
                  <a:lnTo>
                    <a:pt x="0" y="3940175"/>
                  </a:lnTo>
                  <a:lnTo>
                    <a:pt x="33863" y="3905726"/>
                  </a:lnTo>
                  <a:lnTo>
                    <a:pt x="67007" y="3870840"/>
                  </a:lnTo>
                  <a:lnTo>
                    <a:pt x="99430" y="3835525"/>
                  </a:lnTo>
                  <a:lnTo>
                    <a:pt x="131132" y="3799790"/>
                  </a:lnTo>
                  <a:lnTo>
                    <a:pt x="162114" y="3763646"/>
                  </a:lnTo>
                  <a:lnTo>
                    <a:pt x="192376" y="3727101"/>
                  </a:lnTo>
                  <a:lnTo>
                    <a:pt x="221917" y="3690165"/>
                  </a:lnTo>
                  <a:lnTo>
                    <a:pt x="250737" y="3652847"/>
                  </a:lnTo>
                  <a:lnTo>
                    <a:pt x="278837" y="3615157"/>
                  </a:lnTo>
                  <a:lnTo>
                    <a:pt x="306216" y="3577104"/>
                  </a:lnTo>
                  <a:lnTo>
                    <a:pt x="332875" y="3538698"/>
                  </a:lnTo>
                  <a:lnTo>
                    <a:pt x="358814" y="3499947"/>
                  </a:lnTo>
                  <a:lnTo>
                    <a:pt x="384031" y="3460862"/>
                  </a:lnTo>
                  <a:lnTo>
                    <a:pt x="408529" y="3421452"/>
                  </a:lnTo>
                  <a:lnTo>
                    <a:pt x="432306" y="3381727"/>
                  </a:lnTo>
                  <a:lnTo>
                    <a:pt x="455362" y="3341695"/>
                  </a:lnTo>
                  <a:lnTo>
                    <a:pt x="477698" y="3301366"/>
                  </a:lnTo>
                  <a:lnTo>
                    <a:pt x="499313" y="3260749"/>
                  </a:lnTo>
                  <a:lnTo>
                    <a:pt x="520208" y="3219855"/>
                  </a:lnTo>
                  <a:lnTo>
                    <a:pt x="540382" y="3178692"/>
                  </a:lnTo>
                  <a:lnTo>
                    <a:pt x="559836" y="3137270"/>
                  </a:lnTo>
                  <a:lnTo>
                    <a:pt x="578569" y="3095598"/>
                  </a:lnTo>
                  <a:lnTo>
                    <a:pt x="596582" y="3053686"/>
                  </a:lnTo>
                  <a:lnTo>
                    <a:pt x="613874" y="3011543"/>
                  </a:lnTo>
                  <a:lnTo>
                    <a:pt x="630446" y="2969178"/>
                  </a:lnTo>
                  <a:lnTo>
                    <a:pt x="646297" y="2926601"/>
                  </a:lnTo>
                  <a:lnTo>
                    <a:pt x="661428" y="2883822"/>
                  </a:lnTo>
                  <a:lnTo>
                    <a:pt x="675838" y="2840850"/>
                  </a:lnTo>
                  <a:lnTo>
                    <a:pt x="689528" y="2797693"/>
                  </a:lnTo>
                  <a:lnTo>
                    <a:pt x="702497" y="2754363"/>
                  </a:lnTo>
                  <a:lnTo>
                    <a:pt x="714745" y="2710867"/>
                  </a:lnTo>
                  <a:lnTo>
                    <a:pt x="726274" y="2667216"/>
                  </a:lnTo>
                  <a:lnTo>
                    <a:pt x="737081" y="2623419"/>
                  </a:lnTo>
                  <a:lnTo>
                    <a:pt x="747168" y="2579485"/>
                  </a:lnTo>
                  <a:lnTo>
                    <a:pt x="756535" y="2535424"/>
                  </a:lnTo>
                  <a:lnTo>
                    <a:pt x="765181" y="2491246"/>
                  </a:lnTo>
                  <a:lnTo>
                    <a:pt x="773107" y="2446958"/>
                  </a:lnTo>
                  <a:lnTo>
                    <a:pt x="780312" y="2402572"/>
                  </a:lnTo>
                  <a:lnTo>
                    <a:pt x="786796" y="2358097"/>
                  </a:lnTo>
                  <a:lnTo>
                    <a:pt x="792561" y="2313541"/>
                  </a:lnTo>
                  <a:lnTo>
                    <a:pt x="797604" y="2268914"/>
                  </a:lnTo>
                  <a:lnTo>
                    <a:pt x="801927" y="2224227"/>
                  </a:lnTo>
                  <a:lnTo>
                    <a:pt x="805530" y="2179487"/>
                  </a:lnTo>
                  <a:lnTo>
                    <a:pt x="808412" y="2134705"/>
                  </a:lnTo>
                  <a:lnTo>
                    <a:pt x="810573" y="2089890"/>
                  </a:lnTo>
                  <a:lnTo>
                    <a:pt x="812014" y="2045052"/>
                  </a:lnTo>
                  <a:lnTo>
                    <a:pt x="812735" y="2000199"/>
                  </a:lnTo>
                  <a:lnTo>
                    <a:pt x="812735" y="1955342"/>
                  </a:lnTo>
                  <a:lnTo>
                    <a:pt x="812014" y="1910489"/>
                  </a:lnTo>
                  <a:lnTo>
                    <a:pt x="810573" y="1865651"/>
                  </a:lnTo>
                  <a:lnTo>
                    <a:pt x="808412" y="1820836"/>
                  </a:lnTo>
                  <a:lnTo>
                    <a:pt x="805530" y="1776054"/>
                  </a:lnTo>
                  <a:lnTo>
                    <a:pt x="801927" y="1731314"/>
                  </a:lnTo>
                  <a:lnTo>
                    <a:pt x="797604" y="1686627"/>
                  </a:lnTo>
                  <a:lnTo>
                    <a:pt x="792561" y="1642000"/>
                  </a:lnTo>
                  <a:lnTo>
                    <a:pt x="786796" y="1597444"/>
                  </a:lnTo>
                  <a:lnTo>
                    <a:pt x="780312" y="1552969"/>
                  </a:lnTo>
                  <a:lnTo>
                    <a:pt x="773107" y="1508583"/>
                  </a:lnTo>
                  <a:lnTo>
                    <a:pt x="765181" y="1464295"/>
                  </a:lnTo>
                  <a:lnTo>
                    <a:pt x="756535" y="1420117"/>
                  </a:lnTo>
                  <a:lnTo>
                    <a:pt x="747168" y="1376056"/>
                  </a:lnTo>
                  <a:lnTo>
                    <a:pt x="737081" y="1332122"/>
                  </a:lnTo>
                  <a:lnTo>
                    <a:pt x="726274" y="1288325"/>
                  </a:lnTo>
                  <a:lnTo>
                    <a:pt x="714745" y="1244674"/>
                  </a:lnTo>
                  <a:lnTo>
                    <a:pt x="702497" y="1201178"/>
                  </a:lnTo>
                  <a:lnTo>
                    <a:pt x="689528" y="1157848"/>
                  </a:lnTo>
                  <a:lnTo>
                    <a:pt x="675838" y="1114691"/>
                  </a:lnTo>
                  <a:lnTo>
                    <a:pt x="661428" y="1071719"/>
                  </a:lnTo>
                  <a:lnTo>
                    <a:pt x="646297" y="1028940"/>
                  </a:lnTo>
                  <a:lnTo>
                    <a:pt x="630446" y="986363"/>
                  </a:lnTo>
                  <a:lnTo>
                    <a:pt x="613874" y="943998"/>
                  </a:lnTo>
                  <a:lnTo>
                    <a:pt x="596582" y="901855"/>
                  </a:lnTo>
                  <a:lnTo>
                    <a:pt x="578569" y="859943"/>
                  </a:lnTo>
                  <a:lnTo>
                    <a:pt x="559836" y="818271"/>
                  </a:lnTo>
                  <a:lnTo>
                    <a:pt x="540382" y="776849"/>
                  </a:lnTo>
                  <a:lnTo>
                    <a:pt x="520208" y="735686"/>
                  </a:lnTo>
                  <a:lnTo>
                    <a:pt x="499313" y="694792"/>
                  </a:lnTo>
                  <a:lnTo>
                    <a:pt x="477698" y="654175"/>
                  </a:lnTo>
                  <a:lnTo>
                    <a:pt x="455362" y="613846"/>
                  </a:lnTo>
                  <a:lnTo>
                    <a:pt x="432306" y="573814"/>
                  </a:lnTo>
                  <a:lnTo>
                    <a:pt x="408529" y="534089"/>
                  </a:lnTo>
                  <a:lnTo>
                    <a:pt x="384031" y="494679"/>
                  </a:lnTo>
                  <a:lnTo>
                    <a:pt x="358814" y="455594"/>
                  </a:lnTo>
                  <a:lnTo>
                    <a:pt x="332875" y="416843"/>
                  </a:lnTo>
                  <a:lnTo>
                    <a:pt x="306216" y="378437"/>
                  </a:lnTo>
                  <a:lnTo>
                    <a:pt x="278837" y="340384"/>
                  </a:lnTo>
                  <a:lnTo>
                    <a:pt x="250737" y="302694"/>
                  </a:lnTo>
                  <a:lnTo>
                    <a:pt x="221917" y="265376"/>
                  </a:lnTo>
                  <a:lnTo>
                    <a:pt x="192376" y="228440"/>
                  </a:lnTo>
                  <a:lnTo>
                    <a:pt x="162114" y="191895"/>
                  </a:lnTo>
                  <a:lnTo>
                    <a:pt x="131132" y="155751"/>
                  </a:lnTo>
                  <a:lnTo>
                    <a:pt x="99430" y="120016"/>
                  </a:lnTo>
                  <a:lnTo>
                    <a:pt x="67007" y="84701"/>
                  </a:lnTo>
                  <a:lnTo>
                    <a:pt x="33863" y="49815"/>
                  </a:lnTo>
                  <a:lnTo>
                    <a:pt x="0" y="15366"/>
                  </a:lnTo>
                  <a:lnTo>
                    <a:pt x="15265" y="0"/>
                  </a:lnTo>
                  <a:close/>
                </a:path>
              </a:pathLst>
            </a:custGeom>
            <a:ln w="25400">
              <a:solidFill>
                <a:srgbClr val="3C6695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5" name="object 5"/>
            <p:cNvSpPr/>
            <p:nvPr/>
          </p:nvSpPr>
          <p:spPr>
            <a:xfrm>
              <a:off x="678560" y="1027556"/>
              <a:ext cx="7898130" cy="736600"/>
            </a:xfrm>
            <a:custGeom>
              <a:avLst/>
              <a:gdLst/>
              <a:ahLst/>
              <a:cxnLst/>
              <a:rect l="l" t="t" r="r" b="b"/>
              <a:pathLst>
                <a:path w="7898130" h="736600">
                  <a:moveTo>
                    <a:pt x="7898130" y="0"/>
                  </a:moveTo>
                  <a:lnTo>
                    <a:pt x="0" y="0"/>
                  </a:lnTo>
                  <a:lnTo>
                    <a:pt x="0" y="736091"/>
                  </a:lnTo>
                  <a:lnTo>
                    <a:pt x="7898130" y="736091"/>
                  </a:lnTo>
                  <a:lnTo>
                    <a:pt x="7898130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6" name="object 6"/>
            <p:cNvSpPr/>
            <p:nvPr/>
          </p:nvSpPr>
          <p:spPr>
            <a:xfrm>
              <a:off x="678560" y="1027556"/>
              <a:ext cx="7898130" cy="736600"/>
            </a:xfrm>
            <a:custGeom>
              <a:avLst/>
              <a:gdLst/>
              <a:ahLst/>
              <a:cxnLst/>
              <a:rect l="l" t="t" r="r" b="b"/>
              <a:pathLst>
                <a:path w="7898130" h="736600">
                  <a:moveTo>
                    <a:pt x="0" y="736091"/>
                  </a:moveTo>
                  <a:lnTo>
                    <a:pt x="7898130" y="736091"/>
                  </a:lnTo>
                  <a:lnTo>
                    <a:pt x="7898130" y="0"/>
                  </a:lnTo>
                  <a:lnTo>
                    <a:pt x="0" y="0"/>
                  </a:lnTo>
                  <a:lnTo>
                    <a:pt x="0" y="736091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3048000" y="1219200"/>
            <a:ext cx="8229600" cy="37189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20"/>
              </a:lnSpc>
              <a:spcBef>
                <a:spcPts val="100"/>
              </a:spcBef>
            </a:pPr>
            <a:r>
              <a:rPr sz="1400" spc="-2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ДОЛЯ </a:t>
            </a:r>
            <a:r>
              <a:rPr sz="1400" spc="-5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ПРЕДУПРЕЖДЕНИЙ ОТ </a:t>
            </a:r>
            <a:r>
              <a:rPr sz="1400" spc="-1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ОБЩЕГО ЧИСЛА</a:t>
            </a:r>
            <a:r>
              <a:rPr sz="1400" spc="7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НАКАЗАНИЙ;</a:t>
            </a:r>
            <a:endParaRPr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2700">
              <a:lnSpc>
                <a:spcPts val="1420"/>
              </a:lnSpc>
            </a:pPr>
            <a:r>
              <a:rPr sz="1400" b="1" spc="-5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sz="1400" b="1" i="1" spc="-5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СНИЖЕНИЕ РЕПРЕССИВНОСТИ </a:t>
            </a:r>
            <a:r>
              <a:rPr sz="1400" b="1" i="1" spc="-1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КОНТРОЛЬНО-НАДЗОРНОЙ </a:t>
            </a:r>
            <a:r>
              <a:rPr sz="1400" b="1" i="1" spc="-5" dirty="0" smtClean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ДЕЯТЕЛЬНОСТИ</a:t>
            </a:r>
            <a:r>
              <a:rPr sz="1400" i="1" dirty="0" smtClean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1905000" y="990600"/>
            <a:ext cx="9829800" cy="1714500"/>
            <a:chOff x="250570" y="1029335"/>
            <a:chExt cx="8346440" cy="1714500"/>
          </a:xfrm>
        </p:grpSpPr>
        <p:sp>
          <p:nvSpPr>
            <p:cNvPr id="9" name="object 9"/>
            <p:cNvSpPr/>
            <p:nvPr/>
          </p:nvSpPr>
          <p:spPr>
            <a:xfrm>
              <a:off x="263270" y="1042035"/>
              <a:ext cx="798830" cy="798830"/>
            </a:xfrm>
            <a:custGeom>
              <a:avLst/>
              <a:gdLst/>
              <a:ahLst/>
              <a:cxnLst/>
              <a:rect l="l" t="t" r="r" b="b"/>
              <a:pathLst>
                <a:path w="798830" h="798830">
                  <a:moveTo>
                    <a:pt x="399288" y="0"/>
                  </a:moveTo>
                  <a:lnTo>
                    <a:pt x="352722" y="2686"/>
                  </a:lnTo>
                  <a:lnTo>
                    <a:pt x="307734" y="10548"/>
                  </a:lnTo>
                  <a:lnTo>
                    <a:pt x="264623" y="23283"/>
                  </a:lnTo>
                  <a:lnTo>
                    <a:pt x="223690" y="40592"/>
                  </a:lnTo>
                  <a:lnTo>
                    <a:pt x="185233" y="62176"/>
                  </a:lnTo>
                  <a:lnTo>
                    <a:pt x="149552" y="87734"/>
                  </a:lnTo>
                  <a:lnTo>
                    <a:pt x="116947" y="116966"/>
                  </a:lnTo>
                  <a:lnTo>
                    <a:pt x="87718" y="149574"/>
                  </a:lnTo>
                  <a:lnTo>
                    <a:pt x="62163" y="185255"/>
                  </a:lnTo>
                  <a:lnTo>
                    <a:pt x="40583" y="223712"/>
                  </a:lnTo>
                  <a:lnTo>
                    <a:pt x="23277" y="264643"/>
                  </a:lnTo>
                  <a:lnTo>
                    <a:pt x="10545" y="307750"/>
                  </a:lnTo>
                  <a:lnTo>
                    <a:pt x="2686" y="352731"/>
                  </a:lnTo>
                  <a:lnTo>
                    <a:pt x="0" y="399288"/>
                  </a:lnTo>
                  <a:lnTo>
                    <a:pt x="2686" y="445844"/>
                  </a:lnTo>
                  <a:lnTo>
                    <a:pt x="10545" y="490825"/>
                  </a:lnTo>
                  <a:lnTo>
                    <a:pt x="23277" y="533932"/>
                  </a:lnTo>
                  <a:lnTo>
                    <a:pt x="40583" y="574863"/>
                  </a:lnTo>
                  <a:lnTo>
                    <a:pt x="62163" y="613320"/>
                  </a:lnTo>
                  <a:lnTo>
                    <a:pt x="87718" y="649001"/>
                  </a:lnTo>
                  <a:lnTo>
                    <a:pt x="116947" y="681608"/>
                  </a:lnTo>
                  <a:lnTo>
                    <a:pt x="149552" y="710841"/>
                  </a:lnTo>
                  <a:lnTo>
                    <a:pt x="185233" y="736399"/>
                  </a:lnTo>
                  <a:lnTo>
                    <a:pt x="223690" y="757983"/>
                  </a:lnTo>
                  <a:lnTo>
                    <a:pt x="264623" y="775292"/>
                  </a:lnTo>
                  <a:lnTo>
                    <a:pt x="307734" y="788027"/>
                  </a:lnTo>
                  <a:lnTo>
                    <a:pt x="352722" y="795889"/>
                  </a:lnTo>
                  <a:lnTo>
                    <a:pt x="399288" y="798576"/>
                  </a:lnTo>
                  <a:lnTo>
                    <a:pt x="445853" y="795889"/>
                  </a:lnTo>
                  <a:lnTo>
                    <a:pt x="490841" y="788027"/>
                  </a:lnTo>
                  <a:lnTo>
                    <a:pt x="533952" y="775292"/>
                  </a:lnTo>
                  <a:lnTo>
                    <a:pt x="574885" y="757983"/>
                  </a:lnTo>
                  <a:lnTo>
                    <a:pt x="613342" y="736399"/>
                  </a:lnTo>
                  <a:lnTo>
                    <a:pt x="649023" y="710841"/>
                  </a:lnTo>
                  <a:lnTo>
                    <a:pt x="681628" y="681609"/>
                  </a:lnTo>
                  <a:lnTo>
                    <a:pt x="710857" y="649001"/>
                  </a:lnTo>
                  <a:lnTo>
                    <a:pt x="736412" y="613320"/>
                  </a:lnTo>
                  <a:lnTo>
                    <a:pt x="757992" y="574863"/>
                  </a:lnTo>
                  <a:lnTo>
                    <a:pt x="775298" y="533932"/>
                  </a:lnTo>
                  <a:lnTo>
                    <a:pt x="788030" y="490825"/>
                  </a:lnTo>
                  <a:lnTo>
                    <a:pt x="795889" y="445844"/>
                  </a:lnTo>
                  <a:lnTo>
                    <a:pt x="798576" y="399288"/>
                  </a:lnTo>
                  <a:lnTo>
                    <a:pt x="795889" y="352731"/>
                  </a:lnTo>
                  <a:lnTo>
                    <a:pt x="788030" y="307750"/>
                  </a:lnTo>
                  <a:lnTo>
                    <a:pt x="775298" y="264643"/>
                  </a:lnTo>
                  <a:lnTo>
                    <a:pt x="757992" y="223712"/>
                  </a:lnTo>
                  <a:lnTo>
                    <a:pt x="736412" y="185255"/>
                  </a:lnTo>
                  <a:lnTo>
                    <a:pt x="710857" y="149574"/>
                  </a:lnTo>
                  <a:lnTo>
                    <a:pt x="681628" y="116967"/>
                  </a:lnTo>
                  <a:lnTo>
                    <a:pt x="649023" y="87734"/>
                  </a:lnTo>
                  <a:lnTo>
                    <a:pt x="613342" y="62176"/>
                  </a:lnTo>
                  <a:lnTo>
                    <a:pt x="574885" y="40592"/>
                  </a:lnTo>
                  <a:lnTo>
                    <a:pt x="533952" y="23283"/>
                  </a:lnTo>
                  <a:lnTo>
                    <a:pt x="490841" y="10548"/>
                  </a:lnTo>
                  <a:lnTo>
                    <a:pt x="445853" y="2686"/>
                  </a:lnTo>
                  <a:lnTo>
                    <a:pt x="3992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263270" y="1042035"/>
              <a:ext cx="798830" cy="798830"/>
            </a:xfrm>
            <a:custGeom>
              <a:avLst/>
              <a:gdLst/>
              <a:ahLst/>
              <a:cxnLst/>
              <a:rect l="l" t="t" r="r" b="b"/>
              <a:pathLst>
                <a:path w="798830" h="798830">
                  <a:moveTo>
                    <a:pt x="0" y="399288"/>
                  </a:moveTo>
                  <a:lnTo>
                    <a:pt x="2686" y="352731"/>
                  </a:lnTo>
                  <a:lnTo>
                    <a:pt x="10545" y="307750"/>
                  </a:lnTo>
                  <a:lnTo>
                    <a:pt x="23277" y="264643"/>
                  </a:lnTo>
                  <a:lnTo>
                    <a:pt x="40583" y="223712"/>
                  </a:lnTo>
                  <a:lnTo>
                    <a:pt x="62163" y="185255"/>
                  </a:lnTo>
                  <a:lnTo>
                    <a:pt x="87718" y="149574"/>
                  </a:lnTo>
                  <a:lnTo>
                    <a:pt x="116947" y="116966"/>
                  </a:lnTo>
                  <a:lnTo>
                    <a:pt x="149552" y="87734"/>
                  </a:lnTo>
                  <a:lnTo>
                    <a:pt x="185233" y="62176"/>
                  </a:lnTo>
                  <a:lnTo>
                    <a:pt x="223690" y="40592"/>
                  </a:lnTo>
                  <a:lnTo>
                    <a:pt x="264623" y="23283"/>
                  </a:lnTo>
                  <a:lnTo>
                    <a:pt x="307734" y="10548"/>
                  </a:lnTo>
                  <a:lnTo>
                    <a:pt x="352722" y="2686"/>
                  </a:lnTo>
                  <a:lnTo>
                    <a:pt x="399288" y="0"/>
                  </a:lnTo>
                  <a:lnTo>
                    <a:pt x="445853" y="2686"/>
                  </a:lnTo>
                  <a:lnTo>
                    <a:pt x="490841" y="10548"/>
                  </a:lnTo>
                  <a:lnTo>
                    <a:pt x="533952" y="23283"/>
                  </a:lnTo>
                  <a:lnTo>
                    <a:pt x="574885" y="40592"/>
                  </a:lnTo>
                  <a:lnTo>
                    <a:pt x="613342" y="62176"/>
                  </a:lnTo>
                  <a:lnTo>
                    <a:pt x="649023" y="87734"/>
                  </a:lnTo>
                  <a:lnTo>
                    <a:pt x="681628" y="116967"/>
                  </a:lnTo>
                  <a:lnTo>
                    <a:pt x="710857" y="149574"/>
                  </a:lnTo>
                  <a:lnTo>
                    <a:pt x="736412" y="185255"/>
                  </a:lnTo>
                  <a:lnTo>
                    <a:pt x="757992" y="223712"/>
                  </a:lnTo>
                  <a:lnTo>
                    <a:pt x="775298" y="264643"/>
                  </a:lnTo>
                  <a:lnTo>
                    <a:pt x="788030" y="307750"/>
                  </a:lnTo>
                  <a:lnTo>
                    <a:pt x="795889" y="352731"/>
                  </a:lnTo>
                  <a:lnTo>
                    <a:pt x="798576" y="399288"/>
                  </a:lnTo>
                  <a:lnTo>
                    <a:pt x="795889" y="445844"/>
                  </a:lnTo>
                  <a:lnTo>
                    <a:pt x="788030" y="490825"/>
                  </a:lnTo>
                  <a:lnTo>
                    <a:pt x="775298" y="533932"/>
                  </a:lnTo>
                  <a:lnTo>
                    <a:pt x="757992" y="574863"/>
                  </a:lnTo>
                  <a:lnTo>
                    <a:pt x="736412" y="613320"/>
                  </a:lnTo>
                  <a:lnTo>
                    <a:pt x="710857" y="649001"/>
                  </a:lnTo>
                  <a:lnTo>
                    <a:pt x="681628" y="681609"/>
                  </a:lnTo>
                  <a:lnTo>
                    <a:pt x="649023" y="710841"/>
                  </a:lnTo>
                  <a:lnTo>
                    <a:pt x="613342" y="736399"/>
                  </a:lnTo>
                  <a:lnTo>
                    <a:pt x="574885" y="757983"/>
                  </a:lnTo>
                  <a:lnTo>
                    <a:pt x="533952" y="775292"/>
                  </a:lnTo>
                  <a:lnTo>
                    <a:pt x="490841" y="788027"/>
                  </a:lnTo>
                  <a:lnTo>
                    <a:pt x="445853" y="795889"/>
                  </a:lnTo>
                  <a:lnTo>
                    <a:pt x="399288" y="798576"/>
                  </a:lnTo>
                  <a:lnTo>
                    <a:pt x="352722" y="795889"/>
                  </a:lnTo>
                  <a:lnTo>
                    <a:pt x="307734" y="788027"/>
                  </a:lnTo>
                  <a:lnTo>
                    <a:pt x="264623" y="775292"/>
                  </a:lnTo>
                  <a:lnTo>
                    <a:pt x="223690" y="757983"/>
                  </a:lnTo>
                  <a:lnTo>
                    <a:pt x="185233" y="736399"/>
                  </a:lnTo>
                  <a:lnTo>
                    <a:pt x="149552" y="710841"/>
                  </a:lnTo>
                  <a:lnTo>
                    <a:pt x="116947" y="681608"/>
                  </a:lnTo>
                  <a:lnTo>
                    <a:pt x="87718" y="649001"/>
                  </a:lnTo>
                  <a:lnTo>
                    <a:pt x="62163" y="613320"/>
                  </a:lnTo>
                  <a:lnTo>
                    <a:pt x="40583" y="574863"/>
                  </a:lnTo>
                  <a:lnTo>
                    <a:pt x="23277" y="533932"/>
                  </a:lnTo>
                  <a:lnTo>
                    <a:pt x="10545" y="490825"/>
                  </a:lnTo>
                  <a:lnTo>
                    <a:pt x="2686" y="445844"/>
                  </a:lnTo>
                  <a:lnTo>
                    <a:pt x="0" y="399288"/>
                  </a:lnTo>
                  <a:close/>
                </a:path>
              </a:pathLst>
            </a:custGeom>
            <a:ln w="25400">
              <a:solidFill>
                <a:srgbClr val="4F81BC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1" name="object 11"/>
            <p:cNvSpPr/>
            <p:nvPr/>
          </p:nvSpPr>
          <p:spPr>
            <a:xfrm>
              <a:off x="1052702" y="1994535"/>
              <a:ext cx="7531734" cy="736600"/>
            </a:xfrm>
            <a:custGeom>
              <a:avLst/>
              <a:gdLst/>
              <a:ahLst/>
              <a:cxnLst/>
              <a:rect l="l" t="t" r="r" b="b"/>
              <a:pathLst>
                <a:path w="7531734" h="736600">
                  <a:moveTo>
                    <a:pt x="7531608" y="0"/>
                  </a:moveTo>
                  <a:lnTo>
                    <a:pt x="0" y="0"/>
                  </a:lnTo>
                  <a:lnTo>
                    <a:pt x="0" y="736091"/>
                  </a:lnTo>
                  <a:lnTo>
                    <a:pt x="7531608" y="736091"/>
                  </a:lnTo>
                  <a:lnTo>
                    <a:pt x="7531608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2" name="object 12"/>
            <p:cNvSpPr/>
            <p:nvPr/>
          </p:nvSpPr>
          <p:spPr>
            <a:xfrm>
              <a:off x="1052702" y="1994535"/>
              <a:ext cx="7531734" cy="736600"/>
            </a:xfrm>
            <a:custGeom>
              <a:avLst/>
              <a:gdLst/>
              <a:ahLst/>
              <a:cxnLst/>
              <a:rect l="l" t="t" r="r" b="b"/>
              <a:pathLst>
                <a:path w="7531734" h="736600">
                  <a:moveTo>
                    <a:pt x="0" y="736091"/>
                  </a:moveTo>
                  <a:lnTo>
                    <a:pt x="7531608" y="736091"/>
                  </a:lnTo>
                  <a:lnTo>
                    <a:pt x="7531608" y="0"/>
                  </a:lnTo>
                  <a:lnTo>
                    <a:pt x="0" y="0"/>
                  </a:lnTo>
                  <a:lnTo>
                    <a:pt x="0" y="736091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3352800" y="2057400"/>
            <a:ext cx="8229600" cy="589264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700" marR="5080">
              <a:lnSpc>
                <a:spcPts val="1380"/>
              </a:lnSpc>
              <a:spcBef>
                <a:spcPts val="195"/>
              </a:spcBef>
            </a:pPr>
            <a:r>
              <a:rPr sz="1400" spc="-2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ДОЛЯ </a:t>
            </a:r>
            <a:r>
              <a:rPr sz="1400" spc="-15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ОРГАНИЗАЦИЙ </a:t>
            </a:r>
            <a:r>
              <a:rPr sz="14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 </a:t>
            </a:r>
            <a:r>
              <a:rPr lang="ru-RU" sz="1400" spc="-5" dirty="0" smtClean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ИНДИВИДУАЛЬНЫХ ПРЕДПРИНИМАТЕЛЕЙ</a:t>
            </a:r>
            <a:r>
              <a:rPr sz="1400" spc="-5" dirty="0" smtClean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sz="1400" spc="-1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ПОДВЕРГНУТЫХ </a:t>
            </a:r>
            <a:r>
              <a:rPr sz="1400" spc="-15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КОНТРОЛЮ </a:t>
            </a:r>
            <a:endParaRPr lang="ru-RU" sz="1400" spc="-15" dirty="0" smtClean="0">
              <a:solidFill>
                <a:srgbClr val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2700" marR="5080">
              <a:lnSpc>
                <a:spcPts val="1380"/>
              </a:lnSpc>
              <a:spcBef>
                <a:spcPts val="195"/>
              </a:spcBef>
            </a:pPr>
            <a:r>
              <a:rPr sz="1400" dirty="0" smtClean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 </a:t>
            </a:r>
            <a:r>
              <a:rPr sz="1400" spc="-5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НАДЗОРУ ОТ </a:t>
            </a:r>
            <a:r>
              <a:rPr sz="1400" spc="-1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ОБЩЕГО ЧИСЛА  </a:t>
            </a:r>
            <a:r>
              <a:rPr sz="1400" spc="-15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ПОДКОНТРОЛЬНЫХ;</a:t>
            </a:r>
            <a:endParaRPr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2700">
              <a:lnSpc>
                <a:spcPts val="1360"/>
              </a:lnSpc>
            </a:pPr>
            <a:r>
              <a:rPr sz="1400" b="1" i="1" spc="-5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(ЭФФЕКТИВНОСТЬ ВНЕДРЕНИЯ </a:t>
            </a:r>
            <a:r>
              <a:rPr sz="1400" b="1" i="1" spc="-1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РИСК-ОРИЕНТИРОВАННОГО</a:t>
            </a:r>
            <a:r>
              <a:rPr sz="1400" b="1" i="1" spc="6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400" b="1" i="1" spc="-2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ПОДХОДА)</a:t>
            </a:r>
            <a:endParaRPr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2133600" y="1828800"/>
            <a:ext cx="9570085" cy="1935608"/>
            <a:chOff x="640715" y="1950592"/>
            <a:chExt cx="7956550" cy="1752600"/>
          </a:xfrm>
        </p:grpSpPr>
        <p:sp>
          <p:nvSpPr>
            <p:cNvPr id="15" name="object 15"/>
            <p:cNvSpPr/>
            <p:nvPr/>
          </p:nvSpPr>
          <p:spPr>
            <a:xfrm>
              <a:off x="653415" y="1963292"/>
              <a:ext cx="798830" cy="798830"/>
            </a:xfrm>
            <a:custGeom>
              <a:avLst/>
              <a:gdLst/>
              <a:ahLst/>
              <a:cxnLst/>
              <a:rect l="l" t="t" r="r" b="b"/>
              <a:pathLst>
                <a:path w="798830" h="798830">
                  <a:moveTo>
                    <a:pt x="399288" y="0"/>
                  </a:moveTo>
                  <a:lnTo>
                    <a:pt x="352722" y="2686"/>
                  </a:lnTo>
                  <a:lnTo>
                    <a:pt x="307734" y="10548"/>
                  </a:lnTo>
                  <a:lnTo>
                    <a:pt x="264623" y="23283"/>
                  </a:lnTo>
                  <a:lnTo>
                    <a:pt x="223690" y="40592"/>
                  </a:lnTo>
                  <a:lnTo>
                    <a:pt x="185233" y="62176"/>
                  </a:lnTo>
                  <a:lnTo>
                    <a:pt x="149552" y="87734"/>
                  </a:lnTo>
                  <a:lnTo>
                    <a:pt x="116947" y="116967"/>
                  </a:lnTo>
                  <a:lnTo>
                    <a:pt x="87718" y="149574"/>
                  </a:lnTo>
                  <a:lnTo>
                    <a:pt x="62163" y="185255"/>
                  </a:lnTo>
                  <a:lnTo>
                    <a:pt x="40583" y="223712"/>
                  </a:lnTo>
                  <a:lnTo>
                    <a:pt x="23277" y="264643"/>
                  </a:lnTo>
                  <a:lnTo>
                    <a:pt x="10545" y="307750"/>
                  </a:lnTo>
                  <a:lnTo>
                    <a:pt x="2686" y="352731"/>
                  </a:lnTo>
                  <a:lnTo>
                    <a:pt x="0" y="399288"/>
                  </a:lnTo>
                  <a:lnTo>
                    <a:pt x="2686" y="445844"/>
                  </a:lnTo>
                  <a:lnTo>
                    <a:pt x="10545" y="490825"/>
                  </a:lnTo>
                  <a:lnTo>
                    <a:pt x="23277" y="533932"/>
                  </a:lnTo>
                  <a:lnTo>
                    <a:pt x="40583" y="574863"/>
                  </a:lnTo>
                  <a:lnTo>
                    <a:pt x="62163" y="613320"/>
                  </a:lnTo>
                  <a:lnTo>
                    <a:pt x="87718" y="649001"/>
                  </a:lnTo>
                  <a:lnTo>
                    <a:pt x="116947" y="681609"/>
                  </a:lnTo>
                  <a:lnTo>
                    <a:pt x="149552" y="710841"/>
                  </a:lnTo>
                  <a:lnTo>
                    <a:pt x="185233" y="736399"/>
                  </a:lnTo>
                  <a:lnTo>
                    <a:pt x="223690" y="757983"/>
                  </a:lnTo>
                  <a:lnTo>
                    <a:pt x="264623" y="775292"/>
                  </a:lnTo>
                  <a:lnTo>
                    <a:pt x="307734" y="788027"/>
                  </a:lnTo>
                  <a:lnTo>
                    <a:pt x="352722" y="795889"/>
                  </a:lnTo>
                  <a:lnTo>
                    <a:pt x="399288" y="798576"/>
                  </a:lnTo>
                  <a:lnTo>
                    <a:pt x="445844" y="795889"/>
                  </a:lnTo>
                  <a:lnTo>
                    <a:pt x="490825" y="788027"/>
                  </a:lnTo>
                  <a:lnTo>
                    <a:pt x="533932" y="775292"/>
                  </a:lnTo>
                  <a:lnTo>
                    <a:pt x="574863" y="757983"/>
                  </a:lnTo>
                  <a:lnTo>
                    <a:pt x="613320" y="736399"/>
                  </a:lnTo>
                  <a:lnTo>
                    <a:pt x="649001" y="710841"/>
                  </a:lnTo>
                  <a:lnTo>
                    <a:pt x="681609" y="681609"/>
                  </a:lnTo>
                  <a:lnTo>
                    <a:pt x="710841" y="649001"/>
                  </a:lnTo>
                  <a:lnTo>
                    <a:pt x="736399" y="613320"/>
                  </a:lnTo>
                  <a:lnTo>
                    <a:pt x="757983" y="574863"/>
                  </a:lnTo>
                  <a:lnTo>
                    <a:pt x="775292" y="533932"/>
                  </a:lnTo>
                  <a:lnTo>
                    <a:pt x="788027" y="490825"/>
                  </a:lnTo>
                  <a:lnTo>
                    <a:pt x="795889" y="445844"/>
                  </a:lnTo>
                  <a:lnTo>
                    <a:pt x="798576" y="399288"/>
                  </a:lnTo>
                  <a:lnTo>
                    <a:pt x="795889" y="352731"/>
                  </a:lnTo>
                  <a:lnTo>
                    <a:pt x="788027" y="307750"/>
                  </a:lnTo>
                  <a:lnTo>
                    <a:pt x="775292" y="264643"/>
                  </a:lnTo>
                  <a:lnTo>
                    <a:pt x="757983" y="223712"/>
                  </a:lnTo>
                  <a:lnTo>
                    <a:pt x="736399" y="185255"/>
                  </a:lnTo>
                  <a:lnTo>
                    <a:pt x="710841" y="149574"/>
                  </a:lnTo>
                  <a:lnTo>
                    <a:pt x="681608" y="116967"/>
                  </a:lnTo>
                  <a:lnTo>
                    <a:pt x="649001" y="87734"/>
                  </a:lnTo>
                  <a:lnTo>
                    <a:pt x="613320" y="62176"/>
                  </a:lnTo>
                  <a:lnTo>
                    <a:pt x="574863" y="40592"/>
                  </a:lnTo>
                  <a:lnTo>
                    <a:pt x="533932" y="23283"/>
                  </a:lnTo>
                  <a:lnTo>
                    <a:pt x="490825" y="10548"/>
                  </a:lnTo>
                  <a:lnTo>
                    <a:pt x="445844" y="2686"/>
                  </a:lnTo>
                  <a:lnTo>
                    <a:pt x="3992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6" name="object 16"/>
            <p:cNvSpPr/>
            <p:nvPr/>
          </p:nvSpPr>
          <p:spPr>
            <a:xfrm>
              <a:off x="653415" y="1963292"/>
              <a:ext cx="798830" cy="798830"/>
            </a:xfrm>
            <a:custGeom>
              <a:avLst/>
              <a:gdLst/>
              <a:ahLst/>
              <a:cxnLst/>
              <a:rect l="l" t="t" r="r" b="b"/>
              <a:pathLst>
                <a:path w="798830" h="798830">
                  <a:moveTo>
                    <a:pt x="0" y="399288"/>
                  </a:moveTo>
                  <a:lnTo>
                    <a:pt x="2686" y="352731"/>
                  </a:lnTo>
                  <a:lnTo>
                    <a:pt x="10545" y="307750"/>
                  </a:lnTo>
                  <a:lnTo>
                    <a:pt x="23277" y="264643"/>
                  </a:lnTo>
                  <a:lnTo>
                    <a:pt x="40583" y="223712"/>
                  </a:lnTo>
                  <a:lnTo>
                    <a:pt x="62163" y="185255"/>
                  </a:lnTo>
                  <a:lnTo>
                    <a:pt x="87718" y="149574"/>
                  </a:lnTo>
                  <a:lnTo>
                    <a:pt x="116947" y="116967"/>
                  </a:lnTo>
                  <a:lnTo>
                    <a:pt x="149552" y="87734"/>
                  </a:lnTo>
                  <a:lnTo>
                    <a:pt x="185233" y="62176"/>
                  </a:lnTo>
                  <a:lnTo>
                    <a:pt x="223690" y="40592"/>
                  </a:lnTo>
                  <a:lnTo>
                    <a:pt x="264623" y="23283"/>
                  </a:lnTo>
                  <a:lnTo>
                    <a:pt x="307734" y="10548"/>
                  </a:lnTo>
                  <a:lnTo>
                    <a:pt x="352722" y="2686"/>
                  </a:lnTo>
                  <a:lnTo>
                    <a:pt x="399288" y="0"/>
                  </a:lnTo>
                  <a:lnTo>
                    <a:pt x="445844" y="2686"/>
                  </a:lnTo>
                  <a:lnTo>
                    <a:pt x="490825" y="10548"/>
                  </a:lnTo>
                  <a:lnTo>
                    <a:pt x="533932" y="23283"/>
                  </a:lnTo>
                  <a:lnTo>
                    <a:pt x="574863" y="40592"/>
                  </a:lnTo>
                  <a:lnTo>
                    <a:pt x="613320" y="62176"/>
                  </a:lnTo>
                  <a:lnTo>
                    <a:pt x="649001" y="87734"/>
                  </a:lnTo>
                  <a:lnTo>
                    <a:pt x="681608" y="116967"/>
                  </a:lnTo>
                  <a:lnTo>
                    <a:pt x="710841" y="149574"/>
                  </a:lnTo>
                  <a:lnTo>
                    <a:pt x="736399" y="185255"/>
                  </a:lnTo>
                  <a:lnTo>
                    <a:pt x="757983" y="223712"/>
                  </a:lnTo>
                  <a:lnTo>
                    <a:pt x="775292" y="264643"/>
                  </a:lnTo>
                  <a:lnTo>
                    <a:pt x="788027" y="307750"/>
                  </a:lnTo>
                  <a:lnTo>
                    <a:pt x="795889" y="352731"/>
                  </a:lnTo>
                  <a:lnTo>
                    <a:pt x="798576" y="399288"/>
                  </a:lnTo>
                  <a:lnTo>
                    <a:pt x="795889" y="445844"/>
                  </a:lnTo>
                  <a:lnTo>
                    <a:pt x="788027" y="490825"/>
                  </a:lnTo>
                  <a:lnTo>
                    <a:pt x="775292" y="533932"/>
                  </a:lnTo>
                  <a:lnTo>
                    <a:pt x="757983" y="574863"/>
                  </a:lnTo>
                  <a:lnTo>
                    <a:pt x="736399" y="613320"/>
                  </a:lnTo>
                  <a:lnTo>
                    <a:pt x="710841" y="649001"/>
                  </a:lnTo>
                  <a:lnTo>
                    <a:pt x="681609" y="681609"/>
                  </a:lnTo>
                  <a:lnTo>
                    <a:pt x="649001" y="710841"/>
                  </a:lnTo>
                  <a:lnTo>
                    <a:pt x="613320" y="736399"/>
                  </a:lnTo>
                  <a:lnTo>
                    <a:pt x="574863" y="757983"/>
                  </a:lnTo>
                  <a:lnTo>
                    <a:pt x="533932" y="775292"/>
                  </a:lnTo>
                  <a:lnTo>
                    <a:pt x="490825" y="788027"/>
                  </a:lnTo>
                  <a:lnTo>
                    <a:pt x="445844" y="795889"/>
                  </a:lnTo>
                  <a:lnTo>
                    <a:pt x="399288" y="798576"/>
                  </a:lnTo>
                  <a:lnTo>
                    <a:pt x="352722" y="795889"/>
                  </a:lnTo>
                  <a:lnTo>
                    <a:pt x="307734" y="788027"/>
                  </a:lnTo>
                  <a:lnTo>
                    <a:pt x="264623" y="775292"/>
                  </a:lnTo>
                  <a:lnTo>
                    <a:pt x="223690" y="757983"/>
                  </a:lnTo>
                  <a:lnTo>
                    <a:pt x="185233" y="736399"/>
                  </a:lnTo>
                  <a:lnTo>
                    <a:pt x="149552" y="710841"/>
                  </a:lnTo>
                  <a:lnTo>
                    <a:pt x="116947" y="681609"/>
                  </a:lnTo>
                  <a:lnTo>
                    <a:pt x="87718" y="649001"/>
                  </a:lnTo>
                  <a:lnTo>
                    <a:pt x="62163" y="613320"/>
                  </a:lnTo>
                  <a:lnTo>
                    <a:pt x="40583" y="574863"/>
                  </a:lnTo>
                  <a:lnTo>
                    <a:pt x="23277" y="533932"/>
                  </a:lnTo>
                  <a:lnTo>
                    <a:pt x="10545" y="490825"/>
                  </a:lnTo>
                  <a:lnTo>
                    <a:pt x="2686" y="445844"/>
                  </a:lnTo>
                  <a:lnTo>
                    <a:pt x="0" y="399288"/>
                  </a:lnTo>
                  <a:close/>
                </a:path>
              </a:pathLst>
            </a:custGeom>
            <a:ln w="25400">
              <a:solidFill>
                <a:srgbClr val="4F81BC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7" name="object 17"/>
            <p:cNvSpPr/>
            <p:nvPr/>
          </p:nvSpPr>
          <p:spPr>
            <a:xfrm>
              <a:off x="1052702" y="2953130"/>
              <a:ext cx="7531734" cy="737235"/>
            </a:xfrm>
            <a:custGeom>
              <a:avLst/>
              <a:gdLst/>
              <a:ahLst/>
              <a:cxnLst/>
              <a:rect l="l" t="t" r="r" b="b"/>
              <a:pathLst>
                <a:path w="7531734" h="737235">
                  <a:moveTo>
                    <a:pt x="7531608" y="0"/>
                  </a:moveTo>
                  <a:lnTo>
                    <a:pt x="0" y="0"/>
                  </a:lnTo>
                  <a:lnTo>
                    <a:pt x="0" y="736853"/>
                  </a:lnTo>
                  <a:lnTo>
                    <a:pt x="7531608" y="736853"/>
                  </a:lnTo>
                  <a:lnTo>
                    <a:pt x="7531608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8" name="object 18"/>
            <p:cNvSpPr/>
            <p:nvPr/>
          </p:nvSpPr>
          <p:spPr>
            <a:xfrm>
              <a:off x="1052702" y="2953130"/>
              <a:ext cx="7531734" cy="737235"/>
            </a:xfrm>
            <a:custGeom>
              <a:avLst/>
              <a:gdLst/>
              <a:ahLst/>
              <a:cxnLst/>
              <a:rect l="l" t="t" r="r" b="b"/>
              <a:pathLst>
                <a:path w="7531734" h="737235">
                  <a:moveTo>
                    <a:pt x="0" y="736853"/>
                  </a:moveTo>
                  <a:lnTo>
                    <a:pt x="7531608" y="736853"/>
                  </a:lnTo>
                  <a:lnTo>
                    <a:pt x="7531608" y="0"/>
                  </a:lnTo>
                  <a:lnTo>
                    <a:pt x="0" y="0"/>
                  </a:lnTo>
                  <a:lnTo>
                    <a:pt x="0" y="736853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3352800" y="3048000"/>
            <a:ext cx="8229600" cy="671787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12700" marR="5080" algn="just">
              <a:lnSpc>
                <a:spcPct val="96500"/>
              </a:lnSpc>
              <a:spcBef>
                <a:spcPts val="150"/>
              </a:spcBef>
            </a:pPr>
            <a:r>
              <a:rPr sz="1400" spc="-2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ДОЛЯ </a:t>
            </a:r>
            <a:r>
              <a:rPr sz="1400" spc="-3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ШТРАФОВ, </a:t>
            </a:r>
            <a:r>
              <a:rPr sz="1400" spc="-1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НАЛОЖЕННЫХ </a:t>
            </a:r>
            <a:r>
              <a:rPr sz="14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БЕЗ </a:t>
            </a:r>
            <a:r>
              <a:rPr sz="1400" spc="-5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ПРОВЕДЕНИЯ ПЛАНОВЫХ </a:t>
            </a:r>
            <a:r>
              <a:rPr sz="14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 </a:t>
            </a:r>
            <a:r>
              <a:rPr sz="1400" spc="-5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ВНЕПЛАНОВЫХ ПРОВЕРОК  </a:t>
            </a:r>
            <a:endParaRPr lang="ru-RU" sz="1400" spc="-5" dirty="0" smtClean="0">
              <a:solidFill>
                <a:srgbClr val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2700" marR="5080" algn="just">
              <a:lnSpc>
                <a:spcPct val="96500"/>
              </a:lnSpc>
              <a:spcBef>
                <a:spcPts val="150"/>
              </a:spcBef>
            </a:pPr>
            <a:r>
              <a:rPr sz="1400" b="1" spc="-15" dirty="0" smtClean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(«</a:t>
            </a:r>
            <a:r>
              <a:rPr sz="1400" b="1" spc="-15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ДОЛЯ </a:t>
            </a:r>
            <a:r>
              <a:rPr sz="1400" b="1" spc="-25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АДМИНИСТРАТИНЫХ </a:t>
            </a:r>
            <a:r>
              <a:rPr sz="14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 </a:t>
            </a:r>
            <a:r>
              <a:rPr sz="1400" b="1" spc="-55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ДР. </a:t>
            </a:r>
            <a:r>
              <a:rPr sz="1400" b="1" spc="-1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«НЕСТАНДАРТНЫХ» </a:t>
            </a:r>
            <a:r>
              <a:rPr sz="1400" b="1" spc="-5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ПРОВЕРОК»)</a:t>
            </a:r>
            <a:r>
              <a:rPr sz="1400" spc="-5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ОТ </a:t>
            </a:r>
            <a:r>
              <a:rPr sz="1400" spc="-1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ОБШЕГО ЧИСЛА  </a:t>
            </a:r>
            <a:r>
              <a:rPr sz="1400" spc="-35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ШТРАФОВ, </a:t>
            </a:r>
            <a:r>
              <a:rPr sz="1400" spc="-1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НАЛОЖЕННЫХ </a:t>
            </a:r>
            <a:r>
              <a:rPr sz="1400" spc="-25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ОРГАНОМ</a:t>
            </a:r>
            <a:r>
              <a:rPr sz="1400" spc="7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КНД;</a:t>
            </a:r>
            <a:endParaRPr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2072676" y="2908300"/>
            <a:ext cx="9662124" cy="1727073"/>
            <a:chOff x="653415" y="2921889"/>
            <a:chExt cx="7930896" cy="1727073"/>
          </a:xfrm>
        </p:grpSpPr>
        <p:sp>
          <p:nvSpPr>
            <p:cNvPr id="21" name="object 21"/>
            <p:cNvSpPr/>
            <p:nvPr/>
          </p:nvSpPr>
          <p:spPr>
            <a:xfrm>
              <a:off x="653415" y="2921889"/>
              <a:ext cx="798830" cy="799465"/>
            </a:xfrm>
            <a:custGeom>
              <a:avLst/>
              <a:gdLst/>
              <a:ahLst/>
              <a:cxnLst/>
              <a:rect l="l" t="t" r="r" b="b"/>
              <a:pathLst>
                <a:path w="798830" h="799464">
                  <a:moveTo>
                    <a:pt x="399288" y="0"/>
                  </a:moveTo>
                  <a:lnTo>
                    <a:pt x="352722" y="2688"/>
                  </a:lnTo>
                  <a:lnTo>
                    <a:pt x="307734" y="10555"/>
                  </a:lnTo>
                  <a:lnTo>
                    <a:pt x="264623" y="23300"/>
                  </a:lnTo>
                  <a:lnTo>
                    <a:pt x="223690" y="40623"/>
                  </a:lnTo>
                  <a:lnTo>
                    <a:pt x="185233" y="62224"/>
                  </a:lnTo>
                  <a:lnTo>
                    <a:pt x="149552" y="87804"/>
                  </a:lnTo>
                  <a:lnTo>
                    <a:pt x="116947" y="117062"/>
                  </a:lnTo>
                  <a:lnTo>
                    <a:pt x="87718" y="149698"/>
                  </a:lnTo>
                  <a:lnTo>
                    <a:pt x="62163" y="185413"/>
                  </a:lnTo>
                  <a:lnTo>
                    <a:pt x="40583" y="223906"/>
                  </a:lnTo>
                  <a:lnTo>
                    <a:pt x="23277" y="264879"/>
                  </a:lnTo>
                  <a:lnTo>
                    <a:pt x="10545" y="308030"/>
                  </a:lnTo>
                  <a:lnTo>
                    <a:pt x="2686" y="353060"/>
                  </a:lnTo>
                  <a:lnTo>
                    <a:pt x="0" y="399669"/>
                  </a:lnTo>
                  <a:lnTo>
                    <a:pt x="2686" y="446277"/>
                  </a:lnTo>
                  <a:lnTo>
                    <a:pt x="10545" y="491307"/>
                  </a:lnTo>
                  <a:lnTo>
                    <a:pt x="23277" y="534458"/>
                  </a:lnTo>
                  <a:lnTo>
                    <a:pt x="40583" y="575431"/>
                  </a:lnTo>
                  <a:lnTo>
                    <a:pt x="62163" y="613924"/>
                  </a:lnTo>
                  <a:lnTo>
                    <a:pt x="87718" y="649639"/>
                  </a:lnTo>
                  <a:lnTo>
                    <a:pt x="116947" y="682275"/>
                  </a:lnTo>
                  <a:lnTo>
                    <a:pt x="149552" y="711533"/>
                  </a:lnTo>
                  <a:lnTo>
                    <a:pt x="185233" y="737113"/>
                  </a:lnTo>
                  <a:lnTo>
                    <a:pt x="223690" y="758714"/>
                  </a:lnTo>
                  <a:lnTo>
                    <a:pt x="264623" y="776037"/>
                  </a:lnTo>
                  <a:lnTo>
                    <a:pt x="307734" y="788782"/>
                  </a:lnTo>
                  <a:lnTo>
                    <a:pt x="352722" y="796649"/>
                  </a:lnTo>
                  <a:lnTo>
                    <a:pt x="399288" y="799338"/>
                  </a:lnTo>
                  <a:lnTo>
                    <a:pt x="445844" y="796649"/>
                  </a:lnTo>
                  <a:lnTo>
                    <a:pt x="490825" y="788782"/>
                  </a:lnTo>
                  <a:lnTo>
                    <a:pt x="533932" y="776037"/>
                  </a:lnTo>
                  <a:lnTo>
                    <a:pt x="574863" y="758714"/>
                  </a:lnTo>
                  <a:lnTo>
                    <a:pt x="613320" y="737113"/>
                  </a:lnTo>
                  <a:lnTo>
                    <a:pt x="649001" y="711533"/>
                  </a:lnTo>
                  <a:lnTo>
                    <a:pt x="681609" y="682275"/>
                  </a:lnTo>
                  <a:lnTo>
                    <a:pt x="710841" y="649639"/>
                  </a:lnTo>
                  <a:lnTo>
                    <a:pt x="736399" y="613924"/>
                  </a:lnTo>
                  <a:lnTo>
                    <a:pt x="757983" y="575431"/>
                  </a:lnTo>
                  <a:lnTo>
                    <a:pt x="775292" y="534458"/>
                  </a:lnTo>
                  <a:lnTo>
                    <a:pt x="788027" y="491307"/>
                  </a:lnTo>
                  <a:lnTo>
                    <a:pt x="795889" y="446277"/>
                  </a:lnTo>
                  <a:lnTo>
                    <a:pt x="798576" y="399669"/>
                  </a:lnTo>
                  <a:lnTo>
                    <a:pt x="795889" y="353060"/>
                  </a:lnTo>
                  <a:lnTo>
                    <a:pt x="788027" y="308030"/>
                  </a:lnTo>
                  <a:lnTo>
                    <a:pt x="775292" y="264879"/>
                  </a:lnTo>
                  <a:lnTo>
                    <a:pt x="757983" y="223906"/>
                  </a:lnTo>
                  <a:lnTo>
                    <a:pt x="736399" y="185413"/>
                  </a:lnTo>
                  <a:lnTo>
                    <a:pt x="710841" y="149698"/>
                  </a:lnTo>
                  <a:lnTo>
                    <a:pt x="681608" y="117062"/>
                  </a:lnTo>
                  <a:lnTo>
                    <a:pt x="649001" y="87804"/>
                  </a:lnTo>
                  <a:lnTo>
                    <a:pt x="613320" y="62224"/>
                  </a:lnTo>
                  <a:lnTo>
                    <a:pt x="574863" y="40623"/>
                  </a:lnTo>
                  <a:lnTo>
                    <a:pt x="533932" y="23300"/>
                  </a:lnTo>
                  <a:lnTo>
                    <a:pt x="490825" y="10555"/>
                  </a:lnTo>
                  <a:lnTo>
                    <a:pt x="445844" y="2688"/>
                  </a:lnTo>
                  <a:lnTo>
                    <a:pt x="3992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2" name="object 22"/>
            <p:cNvSpPr/>
            <p:nvPr/>
          </p:nvSpPr>
          <p:spPr>
            <a:xfrm>
              <a:off x="653415" y="2921889"/>
              <a:ext cx="798830" cy="799465"/>
            </a:xfrm>
            <a:custGeom>
              <a:avLst/>
              <a:gdLst/>
              <a:ahLst/>
              <a:cxnLst/>
              <a:rect l="l" t="t" r="r" b="b"/>
              <a:pathLst>
                <a:path w="798830" h="799464">
                  <a:moveTo>
                    <a:pt x="0" y="399669"/>
                  </a:moveTo>
                  <a:lnTo>
                    <a:pt x="2686" y="353060"/>
                  </a:lnTo>
                  <a:lnTo>
                    <a:pt x="10545" y="308030"/>
                  </a:lnTo>
                  <a:lnTo>
                    <a:pt x="23277" y="264879"/>
                  </a:lnTo>
                  <a:lnTo>
                    <a:pt x="40583" y="223906"/>
                  </a:lnTo>
                  <a:lnTo>
                    <a:pt x="62163" y="185413"/>
                  </a:lnTo>
                  <a:lnTo>
                    <a:pt x="87718" y="149698"/>
                  </a:lnTo>
                  <a:lnTo>
                    <a:pt x="116947" y="117062"/>
                  </a:lnTo>
                  <a:lnTo>
                    <a:pt x="149552" y="87804"/>
                  </a:lnTo>
                  <a:lnTo>
                    <a:pt x="185233" y="62224"/>
                  </a:lnTo>
                  <a:lnTo>
                    <a:pt x="223690" y="40623"/>
                  </a:lnTo>
                  <a:lnTo>
                    <a:pt x="264623" y="23300"/>
                  </a:lnTo>
                  <a:lnTo>
                    <a:pt x="307734" y="10555"/>
                  </a:lnTo>
                  <a:lnTo>
                    <a:pt x="352722" y="2688"/>
                  </a:lnTo>
                  <a:lnTo>
                    <a:pt x="399288" y="0"/>
                  </a:lnTo>
                  <a:lnTo>
                    <a:pt x="445844" y="2688"/>
                  </a:lnTo>
                  <a:lnTo>
                    <a:pt x="490825" y="10555"/>
                  </a:lnTo>
                  <a:lnTo>
                    <a:pt x="533932" y="23300"/>
                  </a:lnTo>
                  <a:lnTo>
                    <a:pt x="574863" y="40623"/>
                  </a:lnTo>
                  <a:lnTo>
                    <a:pt x="613320" y="62224"/>
                  </a:lnTo>
                  <a:lnTo>
                    <a:pt x="649001" y="87804"/>
                  </a:lnTo>
                  <a:lnTo>
                    <a:pt x="681608" y="117062"/>
                  </a:lnTo>
                  <a:lnTo>
                    <a:pt x="710841" y="149698"/>
                  </a:lnTo>
                  <a:lnTo>
                    <a:pt x="736399" y="185413"/>
                  </a:lnTo>
                  <a:lnTo>
                    <a:pt x="757983" y="223906"/>
                  </a:lnTo>
                  <a:lnTo>
                    <a:pt x="775292" y="264879"/>
                  </a:lnTo>
                  <a:lnTo>
                    <a:pt x="788027" y="308030"/>
                  </a:lnTo>
                  <a:lnTo>
                    <a:pt x="795889" y="353060"/>
                  </a:lnTo>
                  <a:lnTo>
                    <a:pt x="798576" y="399669"/>
                  </a:lnTo>
                  <a:lnTo>
                    <a:pt x="795889" y="446277"/>
                  </a:lnTo>
                  <a:lnTo>
                    <a:pt x="788027" y="491307"/>
                  </a:lnTo>
                  <a:lnTo>
                    <a:pt x="775292" y="534458"/>
                  </a:lnTo>
                  <a:lnTo>
                    <a:pt x="757983" y="575431"/>
                  </a:lnTo>
                  <a:lnTo>
                    <a:pt x="736399" y="613924"/>
                  </a:lnTo>
                  <a:lnTo>
                    <a:pt x="710841" y="649639"/>
                  </a:lnTo>
                  <a:lnTo>
                    <a:pt x="681609" y="682275"/>
                  </a:lnTo>
                  <a:lnTo>
                    <a:pt x="649001" y="711533"/>
                  </a:lnTo>
                  <a:lnTo>
                    <a:pt x="613320" y="737113"/>
                  </a:lnTo>
                  <a:lnTo>
                    <a:pt x="574863" y="758714"/>
                  </a:lnTo>
                  <a:lnTo>
                    <a:pt x="533932" y="776037"/>
                  </a:lnTo>
                  <a:lnTo>
                    <a:pt x="490825" y="788782"/>
                  </a:lnTo>
                  <a:lnTo>
                    <a:pt x="445844" y="796649"/>
                  </a:lnTo>
                  <a:lnTo>
                    <a:pt x="399288" y="799338"/>
                  </a:lnTo>
                  <a:lnTo>
                    <a:pt x="352722" y="796649"/>
                  </a:lnTo>
                  <a:lnTo>
                    <a:pt x="307734" y="788782"/>
                  </a:lnTo>
                  <a:lnTo>
                    <a:pt x="264623" y="776037"/>
                  </a:lnTo>
                  <a:lnTo>
                    <a:pt x="223690" y="758714"/>
                  </a:lnTo>
                  <a:lnTo>
                    <a:pt x="185233" y="737113"/>
                  </a:lnTo>
                  <a:lnTo>
                    <a:pt x="149552" y="711533"/>
                  </a:lnTo>
                  <a:lnTo>
                    <a:pt x="116947" y="682275"/>
                  </a:lnTo>
                  <a:lnTo>
                    <a:pt x="87718" y="649639"/>
                  </a:lnTo>
                  <a:lnTo>
                    <a:pt x="62163" y="613924"/>
                  </a:lnTo>
                  <a:lnTo>
                    <a:pt x="40583" y="575431"/>
                  </a:lnTo>
                  <a:lnTo>
                    <a:pt x="23277" y="534458"/>
                  </a:lnTo>
                  <a:lnTo>
                    <a:pt x="10545" y="491307"/>
                  </a:lnTo>
                  <a:lnTo>
                    <a:pt x="2686" y="446277"/>
                  </a:lnTo>
                  <a:lnTo>
                    <a:pt x="0" y="399669"/>
                  </a:lnTo>
                  <a:close/>
                </a:path>
              </a:pathLst>
            </a:custGeom>
            <a:ln w="25400">
              <a:solidFill>
                <a:srgbClr val="4F81BC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3" name="object 23"/>
            <p:cNvSpPr/>
            <p:nvPr/>
          </p:nvSpPr>
          <p:spPr>
            <a:xfrm>
              <a:off x="686180" y="3911727"/>
              <a:ext cx="7898130" cy="737235"/>
            </a:xfrm>
            <a:custGeom>
              <a:avLst/>
              <a:gdLst/>
              <a:ahLst/>
              <a:cxnLst/>
              <a:rect l="l" t="t" r="r" b="b"/>
              <a:pathLst>
                <a:path w="7898130" h="737235">
                  <a:moveTo>
                    <a:pt x="7898130" y="0"/>
                  </a:moveTo>
                  <a:lnTo>
                    <a:pt x="0" y="0"/>
                  </a:lnTo>
                  <a:lnTo>
                    <a:pt x="0" y="736854"/>
                  </a:lnTo>
                  <a:lnTo>
                    <a:pt x="7898130" y="736854"/>
                  </a:lnTo>
                  <a:lnTo>
                    <a:pt x="7898130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4" name="object 24"/>
            <p:cNvSpPr/>
            <p:nvPr/>
          </p:nvSpPr>
          <p:spPr>
            <a:xfrm>
              <a:off x="686181" y="3911727"/>
              <a:ext cx="7898130" cy="737235"/>
            </a:xfrm>
            <a:custGeom>
              <a:avLst/>
              <a:gdLst/>
              <a:ahLst/>
              <a:cxnLst/>
              <a:rect l="l" t="t" r="r" b="b"/>
              <a:pathLst>
                <a:path w="7898130" h="737235">
                  <a:moveTo>
                    <a:pt x="0" y="736854"/>
                  </a:moveTo>
                  <a:lnTo>
                    <a:pt x="7898130" y="736854"/>
                  </a:lnTo>
                  <a:lnTo>
                    <a:pt x="7898130" y="0"/>
                  </a:lnTo>
                  <a:lnTo>
                    <a:pt x="0" y="0"/>
                  </a:lnTo>
                  <a:lnTo>
                    <a:pt x="0" y="736854"/>
                  </a:lnTo>
                  <a:close/>
                </a:path>
              </a:pathLst>
            </a:custGeom>
            <a:ln w="253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25" name="object 25"/>
          <p:cNvSpPr txBox="1"/>
          <p:nvPr/>
        </p:nvSpPr>
        <p:spPr>
          <a:xfrm>
            <a:off x="3048000" y="4038600"/>
            <a:ext cx="8382000" cy="410369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12700" marR="5080">
              <a:lnSpc>
                <a:spcPts val="1250"/>
              </a:lnSpc>
              <a:spcBef>
                <a:spcPts val="300"/>
              </a:spcBef>
            </a:pPr>
            <a:r>
              <a:rPr sz="1400" spc="-2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АДМИНИСТРАТИВНЫЙ </a:t>
            </a:r>
            <a:r>
              <a:rPr sz="1400" spc="-1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«НАЛОГ» </a:t>
            </a:r>
            <a:endParaRPr lang="ru-RU" sz="1400" spc="-10" dirty="0" smtClean="0">
              <a:solidFill>
                <a:srgbClr val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2700" marR="5080">
              <a:lnSpc>
                <a:spcPts val="1250"/>
              </a:lnSpc>
              <a:spcBef>
                <a:spcPts val="300"/>
              </a:spcBef>
            </a:pPr>
            <a:r>
              <a:rPr sz="1400" b="1" spc="-10" dirty="0" smtClean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sz="1400" b="1" i="1" spc="-1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ФИСКАЛЬНАЯ ОРИЕНТИРОВАННОСТЬ КОНТРОЛЬНО-НАДЗОРНОЙ  </a:t>
            </a:r>
            <a:r>
              <a:rPr sz="1400" b="1" i="1" spc="-5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ДЕЯТЕЛЬНОСТИ)</a:t>
            </a:r>
            <a:endParaRPr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26" name="object 26"/>
          <p:cNvGrpSpPr/>
          <p:nvPr/>
        </p:nvGrpSpPr>
        <p:grpSpPr>
          <a:xfrm>
            <a:off x="1798193" y="3867785"/>
            <a:ext cx="824230" cy="824865"/>
            <a:chOff x="274193" y="3867784"/>
            <a:chExt cx="824230" cy="824865"/>
          </a:xfrm>
        </p:grpSpPr>
        <p:sp>
          <p:nvSpPr>
            <p:cNvPr id="27" name="object 27"/>
            <p:cNvSpPr/>
            <p:nvPr/>
          </p:nvSpPr>
          <p:spPr>
            <a:xfrm>
              <a:off x="286893" y="3880484"/>
              <a:ext cx="798830" cy="799465"/>
            </a:xfrm>
            <a:custGeom>
              <a:avLst/>
              <a:gdLst/>
              <a:ahLst/>
              <a:cxnLst/>
              <a:rect l="l" t="t" r="r" b="b"/>
              <a:pathLst>
                <a:path w="798830" h="799464">
                  <a:moveTo>
                    <a:pt x="399288" y="0"/>
                  </a:moveTo>
                  <a:lnTo>
                    <a:pt x="352722" y="2688"/>
                  </a:lnTo>
                  <a:lnTo>
                    <a:pt x="307734" y="10555"/>
                  </a:lnTo>
                  <a:lnTo>
                    <a:pt x="264623" y="23300"/>
                  </a:lnTo>
                  <a:lnTo>
                    <a:pt x="223690" y="40623"/>
                  </a:lnTo>
                  <a:lnTo>
                    <a:pt x="185233" y="62224"/>
                  </a:lnTo>
                  <a:lnTo>
                    <a:pt x="149552" y="87804"/>
                  </a:lnTo>
                  <a:lnTo>
                    <a:pt x="116947" y="117062"/>
                  </a:lnTo>
                  <a:lnTo>
                    <a:pt x="87718" y="149698"/>
                  </a:lnTo>
                  <a:lnTo>
                    <a:pt x="62163" y="185413"/>
                  </a:lnTo>
                  <a:lnTo>
                    <a:pt x="40583" y="223906"/>
                  </a:lnTo>
                  <a:lnTo>
                    <a:pt x="23277" y="264879"/>
                  </a:lnTo>
                  <a:lnTo>
                    <a:pt x="10545" y="308030"/>
                  </a:lnTo>
                  <a:lnTo>
                    <a:pt x="2686" y="353060"/>
                  </a:lnTo>
                  <a:lnTo>
                    <a:pt x="0" y="399669"/>
                  </a:lnTo>
                  <a:lnTo>
                    <a:pt x="2686" y="446277"/>
                  </a:lnTo>
                  <a:lnTo>
                    <a:pt x="10545" y="491307"/>
                  </a:lnTo>
                  <a:lnTo>
                    <a:pt x="23277" y="534458"/>
                  </a:lnTo>
                  <a:lnTo>
                    <a:pt x="40583" y="575431"/>
                  </a:lnTo>
                  <a:lnTo>
                    <a:pt x="62163" y="613924"/>
                  </a:lnTo>
                  <a:lnTo>
                    <a:pt x="87718" y="649639"/>
                  </a:lnTo>
                  <a:lnTo>
                    <a:pt x="116947" y="682275"/>
                  </a:lnTo>
                  <a:lnTo>
                    <a:pt x="149552" y="711533"/>
                  </a:lnTo>
                  <a:lnTo>
                    <a:pt x="185233" y="737113"/>
                  </a:lnTo>
                  <a:lnTo>
                    <a:pt x="223690" y="758714"/>
                  </a:lnTo>
                  <a:lnTo>
                    <a:pt x="264623" y="776037"/>
                  </a:lnTo>
                  <a:lnTo>
                    <a:pt x="307734" y="788782"/>
                  </a:lnTo>
                  <a:lnTo>
                    <a:pt x="352722" y="796649"/>
                  </a:lnTo>
                  <a:lnTo>
                    <a:pt x="399288" y="799338"/>
                  </a:lnTo>
                  <a:lnTo>
                    <a:pt x="445853" y="796649"/>
                  </a:lnTo>
                  <a:lnTo>
                    <a:pt x="490841" y="788782"/>
                  </a:lnTo>
                  <a:lnTo>
                    <a:pt x="533952" y="776037"/>
                  </a:lnTo>
                  <a:lnTo>
                    <a:pt x="574885" y="758714"/>
                  </a:lnTo>
                  <a:lnTo>
                    <a:pt x="613342" y="737113"/>
                  </a:lnTo>
                  <a:lnTo>
                    <a:pt x="649023" y="711533"/>
                  </a:lnTo>
                  <a:lnTo>
                    <a:pt x="681628" y="682275"/>
                  </a:lnTo>
                  <a:lnTo>
                    <a:pt x="710857" y="649639"/>
                  </a:lnTo>
                  <a:lnTo>
                    <a:pt x="736412" y="613924"/>
                  </a:lnTo>
                  <a:lnTo>
                    <a:pt x="757992" y="575431"/>
                  </a:lnTo>
                  <a:lnTo>
                    <a:pt x="775298" y="534458"/>
                  </a:lnTo>
                  <a:lnTo>
                    <a:pt x="788030" y="491307"/>
                  </a:lnTo>
                  <a:lnTo>
                    <a:pt x="795889" y="446277"/>
                  </a:lnTo>
                  <a:lnTo>
                    <a:pt x="798576" y="399669"/>
                  </a:lnTo>
                  <a:lnTo>
                    <a:pt x="795889" y="353060"/>
                  </a:lnTo>
                  <a:lnTo>
                    <a:pt x="788030" y="308030"/>
                  </a:lnTo>
                  <a:lnTo>
                    <a:pt x="775298" y="264879"/>
                  </a:lnTo>
                  <a:lnTo>
                    <a:pt x="757992" y="223906"/>
                  </a:lnTo>
                  <a:lnTo>
                    <a:pt x="736412" y="185413"/>
                  </a:lnTo>
                  <a:lnTo>
                    <a:pt x="710857" y="149698"/>
                  </a:lnTo>
                  <a:lnTo>
                    <a:pt x="681628" y="117062"/>
                  </a:lnTo>
                  <a:lnTo>
                    <a:pt x="649023" y="87804"/>
                  </a:lnTo>
                  <a:lnTo>
                    <a:pt x="613342" y="62224"/>
                  </a:lnTo>
                  <a:lnTo>
                    <a:pt x="574885" y="40623"/>
                  </a:lnTo>
                  <a:lnTo>
                    <a:pt x="533952" y="23300"/>
                  </a:lnTo>
                  <a:lnTo>
                    <a:pt x="490841" y="10555"/>
                  </a:lnTo>
                  <a:lnTo>
                    <a:pt x="445853" y="2688"/>
                  </a:lnTo>
                  <a:lnTo>
                    <a:pt x="3992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8" name="object 28"/>
            <p:cNvSpPr/>
            <p:nvPr/>
          </p:nvSpPr>
          <p:spPr>
            <a:xfrm>
              <a:off x="286893" y="3880484"/>
              <a:ext cx="798830" cy="799465"/>
            </a:xfrm>
            <a:custGeom>
              <a:avLst/>
              <a:gdLst/>
              <a:ahLst/>
              <a:cxnLst/>
              <a:rect l="l" t="t" r="r" b="b"/>
              <a:pathLst>
                <a:path w="798830" h="799464">
                  <a:moveTo>
                    <a:pt x="0" y="399669"/>
                  </a:moveTo>
                  <a:lnTo>
                    <a:pt x="2686" y="353060"/>
                  </a:lnTo>
                  <a:lnTo>
                    <a:pt x="10545" y="308030"/>
                  </a:lnTo>
                  <a:lnTo>
                    <a:pt x="23277" y="264879"/>
                  </a:lnTo>
                  <a:lnTo>
                    <a:pt x="40583" y="223906"/>
                  </a:lnTo>
                  <a:lnTo>
                    <a:pt x="62163" y="185413"/>
                  </a:lnTo>
                  <a:lnTo>
                    <a:pt x="87718" y="149698"/>
                  </a:lnTo>
                  <a:lnTo>
                    <a:pt x="116947" y="117062"/>
                  </a:lnTo>
                  <a:lnTo>
                    <a:pt x="149552" y="87804"/>
                  </a:lnTo>
                  <a:lnTo>
                    <a:pt x="185233" y="62224"/>
                  </a:lnTo>
                  <a:lnTo>
                    <a:pt x="223690" y="40623"/>
                  </a:lnTo>
                  <a:lnTo>
                    <a:pt x="264623" y="23300"/>
                  </a:lnTo>
                  <a:lnTo>
                    <a:pt x="307734" y="10555"/>
                  </a:lnTo>
                  <a:lnTo>
                    <a:pt x="352722" y="2688"/>
                  </a:lnTo>
                  <a:lnTo>
                    <a:pt x="399288" y="0"/>
                  </a:lnTo>
                  <a:lnTo>
                    <a:pt x="445853" y="2688"/>
                  </a:lnTo>
                  <a:lnTo>
                    <a:pt x="490841" y="10555"/>
                  </a:lnTo>
                  <a:lnTo>
                    <a:pt x="533952" y="23300"/>
                  </a:lnTo>
                  <a:lnTo>
                    <a:pt x="574885" y="40623"/>
                  </a:lnTo>
                  <a:lnTo>
                    <a:pt x="613342" y="62224"/>
                  </a:lnTo>
                  <a:lnTo>
                    <a:pt x="649023" y="87804"/>
                  </a:lnTo>
                  <a:lnTo>
                    <a:pt x="681628" y="117062"/>
                  </a:lnTo>
                  <a:lnTo>
                    <a:pt x="710857" y="149698"/>
                  </a:lnTo>
                  <a:lnTo>
                    <a:pt x="736412" y="185413"/>
                  </a:lnTo>
                  <a:lnTo>
                    <a:pt x="757992" y="223906"/>
                  </a:lnTo>
                  <a:lnTo>
                    <a:pt x="775298" y="264879"/>
                  </a:lnTo>
                  <a:lnTo>
                    <a:pt x="788030" y="308030"/>
                  </a:lnTo>
                  <a:lnTo>
                    <a:pt x="795889" y="353060"/>
                  </a:lnTo>
                  <a:lnTo>
                    <a:pt x="798576" y="399669"/>
                  </a:lnTo>
                  <a:lnTo>
                    <a:pt x="795889" y="446277"/>
                  </a:lnTo>
                  <a:lnTo>
                    <a:pt x="788030" y="491307"/>
                  </a:lnTo>
                  <a:lnTo>
                    <a:pt x="775298" y="534458"/>
                  </a:lnTo>
                  <a:lnTo>
                    <a:pt x="757992" y="575431"/>
                  </a:lnTo>
                  <a:lnTo>
                    <a:pt x="736412" y="613924"/>
                  </a:lnTo>
                  <a:lnTo>
                    <a:pt x="710857" y="649639"/>
                  </a:lnTo>
                  <a:lnTo>
                    <a:pt x="681628" y="682275"/>
                  </a:lnTo>
                  <a:lnTo>
                    <a:pt x="649023" y="711533"/>
                  </a:lnTo>
                  <a:lnTo>
                    <a:pt x="613342" y="737113"/>
                  </a:lnTo>
                  <a:lnTo>
                    <a:pt x="574885" y="758714"/>
                  </a:lnTo>
                  <a:lnTo>
                    <a:pt x="533952" y="776037"/>
                  </a:lnTo>
                  <a:lnTo>
                    <a:pt x="490841" y="788782"/>
                  </a:lnTo>
                  <a:lnTo>
                    <a:pt x="445853" y="796649"/>
                  </a:lnTo>
                  <a:lnTo>
                    <a:pt x="399288" y="799338"/>
                  </a:lnTo>
                  <a:lnTo>
                    <a:pt x="352722" y="796649"/>
                  </a:lnTo>
                  <a:lnTo>
                    <a:pt x="307734" y="788782"/>
                  </a:lnTo>
                  <a:lnTo>
                    <a:pt x="264623" y="776037"/>
                  </a:lnTo>
                  <a:lnTo>
                    <a:pt x="223690" y="758714"/>
                  </a:lnTo>
                  <a:lnTo>
                    <a:pt x="185233" y="737113"/>
                  </a:lnTo>
                  <a:lnTo>
                    <a:pt x="149552" y="711533"/>
                  </a:lnTo>
                  <a:lnTo>
                    <a:pt x="116947" y="682275"/>
                  </a:lnTo>
                  <a:lnTo>
                    <a:pt x="87718" y="649639"/>
                  </a:lnTo>
                  <a:lnTo>
                    <a:pt x="62163" y="613924"/>
                  </a:lnTo>
                  <a:lnTo>
                    <a:pt x="40583" y="575431"/>
                  </a:lnTo>
                  <a:lnTo>
                    <a:pt x="23277" y="534458"/>
                  </a:lnTo>
                  <a:lnTo>
                    <a:pt x="10545" y="491307"/>
                  </a:lnTo>
                  <a:lnTo>
                    <a:pt x="2686" y="446277"/>
                  </a:lnTo>
                  <a:lnTo>
                    <a:pt x="0" y="399669"/>
                  </a:lnTo>
                  <a:close/>
                </a:path>
              </a:pathLst>
            </a:custGeom>
            <a:ln w="25400">
              <a:solidFill>
                <a:srgbClr val="4F81BC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29" name="object 29"/>
          <p:cNvSpPr txBox="1"/>
          <p:nvPr/>
        </p:nvSpPr>
        <p:spPr>
          <a:xfrm>
            <a:off x="2133600" y="1219200"/>
            <a:ext cx="2794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b="1" spc="-5" dirty="0">
                <a:solidFill>
                  <a:srgbClr val="006FC0"/>
                </a:solidFill>
                <a:latin typeface="Times New Roman"/>
                <a:cs typeface="Times New Roman"/>
              </a:rPr>
              <a:t>P</a:t>
            </a:r>
            <a:r>
              <a:rPr b="1" dirty="0">
                <a:solidFill>
                  <a:srgbClr val="006FC0"/>
                </a:solidFill>
                <a:latin typeface="Times New Roman"/>
                <a:cs typeface="Times New Roman"/>
              </a:rPr>
              <a:t>1</a:t>
            </a:r>
            <a:endParaRPr dirty="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>
            <a:spLocks noGrp="1"/>
          </p:cNvSpPr>
          <p:nvPr>
            <p:ph type="sldNum" sz="quarter" idx="7"/>
          </p:nvPr>
        </p:nvSpPr>
        <p:spPr>
          <a:xfrm>
            <a:off x="10210800" y="6553200"/>
            <a:ext cx="205740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2235">
              <a:lnSpc>
                <a:spcPts val="1050"/>
              </a:lnSpc>
            </a:pPr>
            <a:fld id="{81D60167-4931-47E6-BA6A-407CBD079E47}" type="slidenum">
              <a:rPr sz="16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marL="102235">
                <a:lnSpc>
                  <a:spcPts val="1050"/>
                </a:lnSpc>
              </a:pPr>
              <a:t>3</a:t>
            </a:fld>
            <a:endParaRPr sz="16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424175" y="2174494"/>
            <a:ext cx="2794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b="1" spc="-5" dirty="0">
                <a:solidFill>
                  <a:srgbClr val="00AF50"/>
                </a:solidFill>
                <a:latin typeface="Times New Roman"/>
                <a:cs typeface="Times New Roman"/>
              </a:rPr>
              <a:t>P</a:t>
            </a:r>
            <a:r>
              <a:rPr b="1" dirty="0">
                <a:solidFill>
                  <a:srgbClr val="00AF50"/>
                </a:solidFill>
                <a:latin typeface="Times New Roman"/>
                <a:cs typeface="Times New Roman"/>
              </a:rPr>
              <a:t>2</a:t>
            </a:r>
            <a:endParaRPr dirty="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411475" y="3115309"/>
            <a:ext cx="2794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b="1" spc="-5" dirty="0">
                <a:solidFill>
                  <a:srgbClr val="943735"/>
                </a:solidFill>
                <a:latin typeface="Times New Roman"/>
                <a:cs typeface="Times New Roman"/>
              </a:rPr>
              <a:t>P</a:t>
            </a:r>
            <a:r>
              <a:rPr b="1" dirty="0">
                <a:solidFill>
                  <a:srgbClr val="943735"/>
                </a:solidFill>
                <a:latin typeface="Times New Roman"/>
                <a:cs typeface="Times New Roman"/>
              </a:rPr>
              <a:t>3</a:t>
            </a:r>
            <a:endParaRPr dirty="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068576" y="4090417"/>
            <a:ext cx="251460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600" b="1" spc="-5" dirty="0">
                <a:solidFill>
                  <a:srgbClr val="E36C09"/>
                </a:solidFill>
                <a:latin typeface="Times New Roman"/>
                <a:cs typeface="Times New Roman"/>
              </a:rPr>
              <a:t>P5</a:t>
            </a:r>
            <a:endParaRPr sz="1600" dirty="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81000" y="5257800"/>
            <a:ext cx="11277600" cy="936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</a:pPr>
            <a:r>
              <a:rPr sz="2000" dirty="0">
                <a:latin typeface="Times New Roman"/>
                <a:cs typeface="Times New Roman"/>
              </a:rPr>
              <a:t>В </a:t>
            </a:r>
            <a:r>
              <a:rPr sz="2000" spc="-10" dirty="0">
                <a:latin typeface="Times New Roman"/>
                <a:cs typeface="Times New Roman"/>
              </a:rPr>
              <a:t>индекс включены </a:t>
            </a:r>
            <a:r>
              <a:rPr sz="2000" b="1" dirty="0">
                <a:solidFill>
                  <a:schemeClr val="tx2">
                    <a:lumMod val="50000"/>
                  </a:schemeClr>
                </a:solidFill>
                <a:latin typeface="Times New Roman"/>
                <a:cs typeface="Times New Roman"/>
              </a:rPr>
              <a:t>Роспотребнадзор, </a:t>
            </a:r>
            <a:r>
              <a:rPr sz="2000" b="1" spc="-5" dirty="0">
                <a:solidFill>
                  <a:schemeClr val="tx2">
                    <a:lumMod val="50000"/>
                  </a:schemeClr>
                </a:solidFill>
                <a:latin typeface="Times New Roman"/>
                <a:cs typeface="Times New Roman"/>
              </a:rPr>
              <a:t>Ростехнадзор, Россельхознадзор, Росприроднадзор,  </a:t>
            </a:r>
            <a:r>
              <a:rPr sz="2000" b="1" spc="-15" dirty="0">
                <a:solidFill>
                  <a:schemeClr val="tx2">
                    <a:lumMod val="50000"/>
                  </a:schemeClr>
                </a:solidFill>
                <a:latin typeface="Times New Roman"/>
                <a:cs typeface="Times New Roman"/>
              </a:rPr>
              <a:t>Роструд, </a:t>
            </a:r>
            <a:r>
              <a:rPr sz="2000" b="1" spc="-5" dirty="0">
                <a:solidFill>
                  <a:schemeClr val="tx2">
                    <a:lumMod val="50000"/>
                  </a:schemeClr>
                </a:solidFill>
                <a:latin typeface="Times New Roman"/>
                <a:cs typeface="Times New Roman"/>
              </a:rPr>
              <a:t>МЧС </a:t>
            </a:r>
            <a:r>
              <a:rPr sz="2000" b="1" dirty="0">
                <a:solidFill>
                  <a:schemeClr val="tx2">
                    <a:lumMod val="50000"/>
                  </a:schemeClr>
                </a:solidFill>
                <a:latin typeface="Times New Roman"/>
                <a:cs typeface="Times New Roman"/>
              </a:rPr>
              <a:t>России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/>
                <a:cs typeface="Times New Roman"/>
              </a:rPr>
              <a:t>, Росздравнадзор, Ространснадзор</a:t>
            </a:r>
            <a:r>
              <a:rPr sz="2000" b="1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– </a:t>
            </a:r>
            <a:r>
              <a:rPr sz="2000" dirty="0" smtClean="0">
                <a:latin typeface="Times New Roman"/>
                <a:cs typeface="Times New Roman"/>
              </a:rPr>
              <a:t>в общей сложности </a:t>
            </a:r>
            <a:r>
              <a:rPr sz="2000" spc="-10" dirty="0" smtClean="0">
                <a:latin typeface="Times New Roman"/>
                <a:cs typeface="Times New Roman"/>
              </a:rPr>
              <a:t>порядка </a:t>
            </a:r>
            <a:r>
              <a:rPr lang="ru-RU" sz="2000" b="1" dirty="0">
                <a:latin typeface="Times New Roman"/>
                <a:cs typeface="Times New Roman"/>
              </a:rPr>
              <a:t>60</a:t>
            </a:r>
            <a:r>
              <a:rPr sz="2000" b="1" dirty="0">
                <a:latin typeface="Times New Roman"/>
                <a:cs typeface="Times New Roman"/>
              </a:rPr>
              <a:t>%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контрольных  </a:t>
            </a:r>
            <a:r>
              <a:rPr sz="2000" b="1" dirty="0">
                <a:latin typeface="Times New Roman"/>
                <a:cs typeface="Times New Roman"/>
              </a:rPr>
              <a:t>и </a:t>
            </a:r>
            <a:r>
              <a:rPr sz="2000" b="1" spc="-5" dirty="0">
                <a:latin typeface="Times New Roman"/>
                <a:cs typeface="Times New Roman"/>
              </a:rPr>
              <a:t>надзорных </a:t>
            </a:r>
            <a:r>
              <a:rPr sz="2000" b="1" dirty="0">
                <a:latin typeface="Times New Roman"/>
                <a:cs typeface="Times New Roman"/>
              </a:rPr>
              <a:t>мероприятий </a:t>
            </a:r>
            <a:r>
              <a:rPr sz="2000" dirty="0">
                <a:latin typeface="Times New Roman"/>
                <a:cs typeface="Times New Roman"/>
              </a:rPr>
              <a:t>в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5" dirty="0" smtClean="0">
                <a:latin typeface="Times New Roman"/>
                <a:cs typeface="Times New Roman"/>
              </a:rPr>
              <a:t>России</a:t>
            </a:r>
            <a:endParaRPr sz="20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Номер слайда 3"/>
          <p:cNvSpPr>
            <a:spLocks noGrp="1"/>
          </p:cNvSpPr>
          <p:nvPr>
            <p:ph type="sldNum" sz="quarter" idx="16"/>
          </p:nvPr>
        </p:nvSpPr>
        <p:spPr>
          <a:xfrm>
            <a:off x="11125200" y="6477000"/>
            <a:ext cx="798026" cy="246221"/>
          </a:xfrm>
        </p:spPr>
        <p:txBody>
          <a:bodyPr/>
          <a:lstStyle/>
          <a:p>
            <a:pPr algn="r"/>
            <a:fld id="{72B23512-3D98-4B86-A22F-074DEC6D4A99}" type="slidenum">
              <a:rPr lang="ru-RU" sz="1600" b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algn="r"/>
              <a:t>4</a:t>
            </a:fld>
            <a:endParaRPr lang="ru-RU" sz="16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9" name="Rectangle 15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33403" y="152400"/>
            <a:ext cx="8820472" cy="459016"/>
          </a:xfrm>
        </p:spPr>
        <p:txBody>
          <a:bodyPr vert="horz" wrap="square" lIns="91440" tIns="45720" rIns="91440" bIns="45720" rtlCol="0" anchor="ctr">
            <a:noAutofit/>
          </a:bodyPr>
          <a:lstStyle/>
          <a:p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ТРИ УРОВНЯ ИНДЕКСА «АДМИНИСТРАТИВНОЕ ДАВЛЕНИЕ»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04800" y="1066800"/>
            <a:ext cx="11734800" cy="47043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US" b="1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I.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СУБЪЕКТЕ ФЕДЕРАЦИИ РАСЧИТЫВАЕТСЯ ОТДЕЛЬНО ПО КАЖДОМУ ПАРАМЕТРУ ПО КАЖДОМУ ИЗ 8 НАПРАВЛЕНИЙ:</a:t>
            </a:r>
          </a:p>
          <a:p>
            <a:pPr>
              <a:lnSpc>
                <a:spcPct val="115000"/>
              </a:lnSpc>
            </a:pPr>
            <a:r>
              <a:rPr lang="ru-RU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lang="ru-RU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ДОЛЯ ПРЕДУПРЕЖДЕНИЙ ОТ ОБЩЕГО ЧИСЛА НАКАЗАНИЙ</a:t>
            </a:r>
          </a:p>
          <a:p>
            <a:pPr>
              <a:lnSpc>
                <a:spcPct val="115000"/>
              </a:lnSpc>
            </a:pPr>
            <a:r>
              <a:rPr lang="ru-RU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en-US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lang="ru-RU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2)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ДОЛЯ ХОЗЯЙСТВУЮЩИЙ СУБЪЕКТОВ, ПОДВЕРГНУТЫХ КОНТРОЛЮ И НАДЗОРУ</a:t>
            </a:r>
          </a:p>
          <a:p>
            <a:pPr>
              <a:lnSpc>
                <a:spcPct val="115000"/>
              </a:lnSpc>
            </a:pPr>
            <a:r>
              <a:rPr lang="ru-RU" b="1" dirty="0">
                <a:solidFill>
                  <a:srgbClr val="94363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en-US" b="1" dirty="0">
                <a:solidFill>
                  <a:srgbClr val="94363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lang="ru-RU" b="1" dirty="0">
                <a:solidFill>
                  <a:srgbClr val="94363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3)</a:t>
            </a:r>
            <a:r>
              <a:rPr lang="ru-RU" dirty="0">
                <a:solidFill>
                  <a:srgbClr val="94363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ДОЛЯ ШТРАФОВ, НАЛОЖЕННЫХ БЕЗ ПРОВЕДЕНИЯ ПРОВЕРОК («ДОЛЯ АДМИНИСТРАТИВНЫХ РАССЛЕДОВАНИЙ») ОТ ОБШЕГО ЧИСЛА ШТРАФОВ, НАЛОЖЕННЫХ ФОИВ;</a:t>
            </a:r>
          </a:p>
          <a:p>
            <a:pPr>
              <a:lnSpc>
                <a:spcPct val="115000"/>
              </a:lnSpc>
            </a:pPr>
            <a:r>
              <a:rPr lang="ru-RU" b="1" dirty="0">
                <a:solidFill>
                  <a:srgbClr val="E36C0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en-US" b="1" dirty="0">
                <a:solidFill>
                  <a:srgbClr val="E36C0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lang="ru-RU" b="1" dirty="0">
                <a:solidFill>
                  <a:srgbClr val="E36C0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5)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АДМИНИСТРАТИВНЫЙ «НАЛОГ» </a:t>
            </a:r>
          </a:p>
          <a:p>
            <a:pPr>
              <a:lnSpc>
                <a:spcPct val="115000"/>
              </a:lnSpc>
            </a:pPr>
            <a:endParaRPr lang="ru-RU" dirty="0">
              <a:solidFill>
                <a:schemeClr val="tx2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lvl="1">
              <a:lnSpc>
                <a:spcPct val="115000"/>
              </a:lnSpc>
            </a:pPr>
            <a:r>
              <a:rPr lang="en-US" b="1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II.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РАМКАХ СУБЪЕКТА ПО КАЖДОМУ ОПРЕДЕЛЯЕТСЯ ОБЩИЙ ИНДЕКС АДМИНИСТРАТИВНОГО ДАВЛЕНИЯ.</a:t>
            </a:r>
          </a:p>
          <a:p>
            <a:pPr marL="0" lvl="1">
              <a:lnSpc>
                <a:spcPct val="115000"/>
              </a:lnSpc>
            </a:pPr>
            <a:endParaRPr lang="ru-RU" b="1" dirty="0">
              <a:solidFill>
                <a:schemeClr val="tx2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b="1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III.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СООТВЕТСТВИИ СО ЗНАЧЕНИЕМ ИНДЕКСА СУБЪЕКТА, ОПРЕДЕЛЯЕТСЯ ГРУППА, </a:t>
            </a:r>
          </a:p>
          <a:p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 КОТОРОЙ  ОТНОСИТСЯ СУБЪЕКТ ФЕДЕРАЦИИ ПО УРОВНЮ АДМИНИСТРАТИВНОГО ДАВЛЕНИЯ. </a:t>
            </a:r>
          </a:p>
          <a:p>
            <a:endParaRPr lang="ru-RU" b="1" dirty="0">
              <a:solidFill>
                <a:schemeClr val="tx2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99731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2400" y="228600"/>
            <a:ext cx="8873237" cy="2744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7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КЛЮЧЕВЫЕ </a:t>
            </a:r>
            <a:r>
              <a:rPr sz="1700" spc="-2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ПОКАЗАТЕЛИ </a:t>
            </a:r>
            <a:r>
              <a:rPr sz="1700" spc="-1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ИНДЕКСА </a:t>
            </a:r>
            <a:r>
              <a:rPr sz="17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 </a:t>
            </a:r>
            <a:r>
              <a:rPr sz="1700" spc="-25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ОРГАНАМ </a:t>
            </a:r>
            <a:r>
              <a:rPr sz="1700" spc="-15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КОНТРОЛЯ </a:t>
            </a:r>
            <a:r>
              <a:rPr sz="17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</a:t>
            </a:r>
            <a:r>
              <a:rPr sz="1700" spc="5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700" spc="-15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НАДЗОРА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xfrm>
            <a:off x="11582400" y="6477000"/>
            <a:ext cx="205740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50"/>
              </a:lnSpc>
            </a:pPr>
            <a:fld id="{81D60167-4931-47E6-BA6A-407CBD079E47}" type="slidenum">
              <a:rPr sz="16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marL="38100">
                <a:lnSpc>
                  <a:spcPts val="1050"/>
                </a:lnSpc>
              </a:pPr>
              <a:t>5</a:t>
            </a:fld>
            <a:endParaRPr sz="16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981200" y="457200"/>
            <a:ext cx="7592059" cy="51744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spcBef>
                <a:spcPts val="95"/>
              </a:spcBef>
            </a:pPr>
            <a:endParaRPr lang="ru-RU" sz="1400" b="1" spc="-10" dirty="0">
              <a:solidFill>
                <a:schemeClr val="tx2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2700" algn="ctr">
              <a:spcBef>
                <a:spcPts val="95"/>
              </a:spcBef>
            </a:pPr>
            <a:r>
              <a:rPr b="1" spc="-10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РОССИЙСК</a:t>
            </a:r>
            <a:r>
              <a:rPr lang="ru-RU" b="1" spc="-10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АЯ</a:t>
            </a:r>
            <a:r>
              <a:rPr b="1" spc="-10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b="1" spc="-25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ФЕДЕРАЦИ</a:t>
            </a:r>
            <a:r>
              <a:rPr lang="ru-RU" b="1" spc="-25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Я </a:t>
            </a:r>
            <a:r>
              <a:rPr spc="-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(по данным за 20</a:t>
            </a:r>
            <a:r>
              <a:rPr lang="ru-RU" spc="-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</a:t>
            </a:r>
            <a:r>
              <a:rPr spc="28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pc="-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год)</a:t>
            </a:r>
            <a:endParaRPr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57200" y="6324600"/>
            <a:ext cx="6553200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ru-RU" sz="1600" b="1" dirty="0">
                <a:solidFill>
                  <a:schemeClr val="tx2">
                    <a:lumMod val="50000"/>
                  </a:schemeClr>
                </a:solidFill>
                <a:latin typeface="Times New Roman"/>
                <a:cs typeface="Times New Roman"/>
              </a:rPr>
              <a:t>* </a:t>
            </a:r>
            <a:r>
              <a:rPr sz="1600" b="1" dirty="0">
                <a:solidFill>
                  <a:schemeClr val="tx2">
                    <a:lumMod val="50000"/>
                  </a:schemeClr>
                </a:solidFill>
                <a:latin typeface="Times New Roman"/>
                <a:cs typeface="Times New Roman"/>
              </a:rPr>
              <a:t>В </a:t>
            </a:r>
            <a:r>
              <a:rPr sz="1600" b="1" spc="-15" dirty="0">
                <a:solidFill>
                  <a:schemeClr val="tx2">
                    <a:lumMod val="50000"/>
                  </a:schemeClr>
                </a:solidFill>
                <a:latin typeface="Times New Roman"/>
                <a:cs typeface="Times New Roman"/>
              </a:rPr>
              <a:t>скобках </a:t>
            </a:r>
            <a:r>
              <a:rPr sz="1600" b="1" spc="-5" dirty="0">
                <a:solidFill>
                  <a:schemeClr val="tx2">
                    <a:lumMod val="50000"/>
                  </a:schemeClr>
                </a:solidFill>
                <a:latin typeface="Times New Roman"/>
                <a:cs typeface="Times New Roman"/>
              </a:rPr>
              <a:t>указано изменение </a:t>
            </a:r>
            <a:r>
              <a:rPr sz="1600" b="1" spc="-10" dirty="0">
                <a:solidFill>
                  <a:schemeClr val="tx2">
                    <a:lumMod val="50000"/>
                  </a:schemeClr>
                </a:solidFill>
                <a:latin typeface="Times New Roman"/>
                <a:cs typeface="Times New Roman"/>
              </a:rPr>
              <a:t>показателей </a:t>
            </a:r>
            <a:r>
              <a:rPr sz="1600" b="1" spc="-5" dirty="0">
                <a:solidFill>
                  <a:schemeClr val="tx2">
                    <a:lumMod val="50000"/>
                  </a:schemeClr>
                </a:solidFill>
                <a:latin typeface="Times New Roman"/>
                <a:cs typeface="Times New Roman"/>
              </a:rPr>
              <a:t>по </a:t>
            </a:r>
            <a:r>
              <a:rPr sz="1600" b="1" dirty="0">
                <a:solidFill>
                  <a:schemeClr val="tx2">
                    <a:lumMod val="50000"/>
                  </a:schemeClr>
                </a:solidFill>
                <a:latin typeface="Times New Roman"/>
                <a:cs typeface="Times New Roman"/>
              </a:rPr>
              <a:t>сравнению с 2018</a:t>
            </a:r>
            <a:r>
              <a:rPr sz="1600" b="1" spc="50" dirty="0">
                <a:solidFill>
                  <a:schemeClr val="tx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600" b="1" spc="-20" dirty="0" smtClean="0">
                <a:solidFill>
                  <a:schemeClr val="tx2">
                    <a:lumMod val="50000"/>
                  </a:schemeClr>
                </a:solidFill>
                <a:latin typeface="Times New Roman"/>
                <a:cs typeface="Times New Roman"/>
              </a:rPr>
              <a:t>годом</a:t>
            </a:r>
            <a:endParaRPr sz="1600" b="1" dirty="0">
              <a:solidFill>
                <a:schemeClr val="tx2">
                  <a:lumMod val="50000"/>
                </a:schemeClr>
              </a:solidFill>
              <a:latin typeface="Times New Roman"/>
              <a:cs typeface="Times New Roman"/>
            </a:endParaRPr>
          </a:p>
        </p:txBody>
      </p:sp>
      <p:graphicFrame>
        <p:nvGraphicFramePr>
          <p:cNvPr id="7" name="object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5017346"/>
              </p:ext>
            </p:extLst>
          </p:nvPr>
        </p:nvGraphicFramePr>
        <p:xfrm>
          <a:off x="457199" y="990601"/>
          <a:ext cx="11353802" cy="51130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596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6680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4879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7445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1215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33224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859675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99059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0010" marR="72390" indent="635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1000" b="1" spc="5" dirty="0">
                          <a:latin typeface="Arial"/>
                          <a:cs typeface="Arial"/>
                        </a:rPr>
                        <a:t>(</a:t>
                      </a:r>
                      <a:r>
                        <a:rPr sz="1000" b="1" spc="10" dirty="0">
                          <a:solidFill>
                            <a:srgbClr val="0068AC"/>
                          </a:solidFill>
                          <a:latin typeface="Trebuchet MS"/>
                          <a:cs typeface="Trebuchet MS"/>
                        </a:rPr>
                        <a:t>P</a:t>
                      </a:r>
                      <a:r>
                        <a:rPr sz="1000" b="1" spc="5" dirty="0">
                          <a:solidFill>
                            <a:srgbClr val="0068AC"/>
                          </a:solidFill>
                          <a:latin typeface="Trebuchet MS"/>
                          <a:cs typeface="Trebuchet MS"/>
                        </a:rPr>
                        <a:t>1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)</a:t>
                      </a:r>
                      <a:r>
                        <a:rPr sz="10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—</a:t>
                      </a:r>
                      <a:r>
                        <a:rPr sz="10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доля</a:t>
                      </a:r>
                      <a:r>
                        <a:rPr sz="10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предупреждений  от</a:t>
                      </a:r>
                      <a:r>
                        <a:rPr sz="10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общего</a:t>
                      </a:r>
                      <a:r>
                        <a:rPr sz="10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числа</a:t>
                      </a:r>
                      <a:r>
                        <a:rPr sz="10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наказаний,</a:t>
                      </a:r>
                      <a:r>
                        <a:rPr sz="10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%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69" marR="57150" indent="-635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1000" b="1" dirty="0">
                          <a:latin typeface="Arial"/>
                          <a:cs typeface="Arial"/>
                        </a:rPr>
                        <a:t>(</a:t>
                      </a:r>
                      <a:r>
                        <a:rPr sz="1000" b="1" spc="10" dirty="0">
                          <a:solidFill>
                            <a:srgbClr val="41AD49"/>
                          </a:solidFill>
                          <a:latin typeface="Trebuchet MS"/>
                          <a:cs typeface="Trebuchet MS"/>
                        </a:rPr>
                        <a:t>P</a:t>
                      </a:r>
                      <a:r>
                        <a:rPr sz="1000" b="1" spc="5" dirty="0">
                          <a:solidFill>
                            <a:srgbClr val="41AD49"/>
                          </a:solidFill>
                          <a:latin typeface="Trebuchet MS"/>
                          <a:cs typeface="Trebuchet MS"/>
                        </a:rPr>
                        <a:t>2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)</a:t>
                      </a:r>
                      <a:r>
                        <a:rPr sz="10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—</a:t>
                      </a:r>
                      <a:r>
                        <a:rPr sz="10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доля</a:t>
                      </a:r>
                      <a:r>
                        <a:rPr sz="10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организаций</a:t>
                      </a:r>
                      <a:r>
                        <a:rPr sz="10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0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ru-RU" sz="1000" b="1" dirty="0" smtClean="0">
                          <a:latin typeface="Arial"/>
                          <a:cs typeface="Arial"/>
                        </a:rPr>
                        <a:t>ИП</a:t>
                      </a:r>
                      <a:r>
                        <a:rPr sz="1000" b="1" dirty="0" smtClean="0">
                          <a:latin typeface="Arial"/>
                          <a:cs typeface="Arial"/>
                        </a:rPr>
                        <a:t>, 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подвергнутых</a:t>
                      </a:r>
                      <a:r>
                        <a:rPr sz="10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контролю</a:t>
                      </a:r>
                      <a:r>
                        <a:rPr sz="10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0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надзору,</a:t>
                      </a:r>
                      <a:r>
                        <a:rPr sz="10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от  общего</a:t>
                      </a:r>
                      <a:r>
                        <a:rPr sz="10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числа</a:t>
                      </a:r>
                      <a:r>
                        <a:rPr sz="10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подконтрольных,</a:t>
                      </a:r>
                      <a:r>
                        <a:rPr sz="10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%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6200" marR="68580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1000" b="1" spc="5" dirty="0">
                          <a:latin typeface="Arial"/>
                          <a:cs typeface="Arial"/>
                        </a:rPr>
                        <a:t>(</a:t>
                      </a:r>
                      <a:r>
                        <a:rPr sz="1000" b="1" spc="10" dirty="0">
                          <a:solidFill>
                            <a:srgbClr val="AB3224"/>
                          </a:solidFill>
                          <a:latin typeface="Trebuchet MS"/>
                          <a:cs typeface="Trebuchet MS"/>
                        </a:rPr>
                        <a:t>P</a:t>
                      </a:r>
                      <a:r>
                        <a:rPr sz="1000" b="1" spc="5" dirty="0">
                          <a:solidFill>
                            <a:srgbClr val="AB3224"/>
                          </a:solidFill>
                          <a:latin typeface="Trebuchet MS"/>
                          <a:cs typeface="Trebuchet MS"/>
                        </a:rPr>
                        <a:t>3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)</a:t>
                      </a:r>
                      <a:r>
                        <a:rPr sz="10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—</a:t>
                      </a:r>
                      <a:r>
                        <a:rPr sz="10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доля</a:t>
                      </a:r>
                      <a:r>
                        <a:rPr sz="10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штрафов,</a:t>
                      </a:r>
                      <a:r>
                        <a:rPr sz="10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н</a:t>
                      </a:r>
                      <a:r>
                        <a:rPr sz="1000" b="1" spc="40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ложенных  без</a:t>
                      </a:r>
                      <a:r>
                        <a:rPr sz="10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проведения</a:t>
                      </a:r>
                      <a:r>
                        <a:rPr sz="10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плановых</a:t>
                      </a:r>
                      <a:r>
                        <a:rPr sz="10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или  внеплановых</a:t>
                      </a:r>
                      <a:r>
                        <a:rPr sz="10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проверок,</a:t>
                      </a:r>
                      <a:r>
                        <a:rPr sz="10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%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1000" b="1" spc="5" dirty="0">
                          <a:latin typeface="Arial"/>
                          <a:cs typeface="Arial"/>
                        </a:rPr>
                        <a:t>(</a:t>
                      </a:r>
                      <a:r>
                        <a:rPr sz="1000" b="1" spc="10" dirty="0">
                          <a:solidFill>
                            <a:srgbClr val="F79548"/>
                          </a:solidFill>
                          <a:latin typeface="Trebuchet MS"/>
                          <a:cs typeface="Trebuchet MS"/>
                        </a:rPr>
                        <a:t>P</a:t>
                      </a:r>
                      <a:r>
                        <a:rPr sz="1000" b="1" spc="5" dirty="0">
                          <a:solidFill>
                            <a:srgbClr val="F79548"/>
                          </a:solidFill>
                          <a:latin typeface="Trebuchet MS"/>
                          <a:cs typeface="Trebuchet MS"/>
                        </a:rPr>
                        <a:t>5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)</a:t>
                      </a:r>
                      <a:r>
                        <a:rPr sz="10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—</a:t>
                      </a:r>
                      <a:r>
                        <a:rPr sz="10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 smtClean="0">
                          <a:latin typeface="Arial"/>
                          <a:cs typeface="Arial"/>
                        </a:rPr>
                        <a:t>административный</a:t>
                      </a:r>
                      <a:r>
                        <a:rPr lang="ru-RU" sz="1000" b="1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 smtClean="0">
                          <a:latin typeface="Arial"/>
                          <a:cs typeface="Arial"/>
                        </a:rPr>
                        <a:t>«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н</a:t>
                      </a:r>
                      <a:r>
                        <a:rPr sz="1000" b="1" spc="45" dirty="0">
                          <a:latin typeface="Arial"/>
                          <a:cs typeface="Arial"/>
                        </a:rPr>
                        <a:t>а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лог»,</a:t>
                      </a:r>
                      <a:r>
                        <a:rPr sz="10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размер</a:t>
                      </a:r>
                      <a:r>
                        <a:rPr sz="10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штафов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i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Количество случаев причинения субъектами, относящимися к поднадзорной сфере, вреда</a:t>
                      </a:r>
                    </a:p>
                  </a:txBody>
                  <a:tcPr marL="0" marR="0" marT="787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1285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Общее количество проверок в отношении юридических лиц и 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ИП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Arial"/>
                      </a:endParaRPr>
                    </a:p>
                    <a:p>
                      <a:pPr marL="121285">
                        <a:lnSpc>
                          <a:spcPct val="100000"/>
                        </a:lnSpc>
                      </a:pP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787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61953"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</a:pPr>
                      <a:r>
                        <a:rPr sz="1200" b="1" spc="-3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РОСТЕХНАДЗОР</a:t>
                      </a:r>
                      <a:endParaRPr sz="12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1270" marB="0" anchor="ctr">
                    <a:lnL w="3175">
                      <a:solidFill>
                        <a:srgbClr val="000000"/>
                      </a:solidFill>
                      <a:prstDash val="soli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ru-RU" sz="1400" spc="-6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</a:t>
                      </a:r>
                      <a:r>
                        <a:rPr sz="1400" spc="-6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</a:t>
                      </a:r>
                      <a:r>
                        <a:rPr lang="ru-RU" sz="1400" spc="-6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</a:t>
                      </a:r>
                      <a:endParaRPr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spc="-35" dirty="0">
                          <a:solidFill>
                            <a:srgbClr val="41AD4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(+</a:t>
                      </a:r>
                      <a:r>
                        <a:rPr lang="ru-RU" sz="1400" spc="-35" dirty="0">
                          <a:solidFill>
                            <a:srgbClr val="41AD4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</a:t>
                      </a:r>
                      <a:r>
                        <a:rPr sz="1400" spc="-35" dirty="0">
                          <a:solidFill>
                            <a:srgbClr val="41AD4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</a:t>
                      </a:r>
                      <a:r>
                        <a:rPr lang="ru-RU" sz="1400" spc="-35" dirty="0">
                          <a:solidFill>
                            <a:srgbClr val="41AD4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  <a:r>
                        <a:rPr sz="1400" spc="-35" dirty="0">
                          <a:solidFill>
                            <a:srgbClr val="41AD4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  <a:endParaRPr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78740" marB="0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ru-RU" sz="1400" spc="-6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  <a:r>
                        <a:rPr sz="1400" spc="-6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</a:t>
                      </a:r>
                      <a:r>
                        <a:rPr lang="ru-RU" sz="1400" spc="-6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</a:t>
                      </a:r>
                      <a:endParaRPr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spc="-40" dirty="0">
                          <a:solidFill>
                            <a:srgbClr val="41AD4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</a:t>
                      </a:r>
                      <a:r>
                        <a:rPr lang="en-US" sz="1400" spc="-40" dirty="0">
                          <a:solidFill>
                            <a:srgbClr val="41AD4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r>
                        <a:rPr lang="ru-RU" sz="1400" spc="-40" dirty="0">
                          <a:solidFill>
                            <a:srgbClr val="41AD4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  <a:r>
                        <a:rPr sz="1400" spc="-40" dirty="0">
                          <a:solidFill>
                            <a:srgbClr val="41AD4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</a:t>
                      </a:r>
                      <a:r>
                        <a:rPr lang="ru-RU" sz="1400" spc="-40" dirty="0">
                          <a:solidFill>
                            <a:srgbClr val="41AD4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  <a:r>
                        <a:rPr sz="1400" spc="-40" dirty="0">
                          <a:solidFill>
                            <a:srgbClr val="41AD4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  <a:endParaRPr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78740" marB="0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ru-RU" sz="1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16</a:t>
                      </a:r>
                      <a:endParaRPr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spc="-35" dirty="0">
                          <a:solidFill>
                            <a:srgbClr val="AB3224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</a:t>
                      </a:r>
                      <a:r>
                        <a:rPr lang="ru-RU" sz="1400" spc="-35" dirty="0" smtClean="0">
                          <a:solidFill>
                            <a:srgbClr val="AB3224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+1</a:t>
                      </a:r>
                      <a:r>
                        <a:rPr sz="1400" spc="-35" dirty="0" smtClean="0">
                          <a:solidFill>
                            <a:srgbClr val="AB3224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  <a:endParaRPr sz="1400" spc="-35" dirty="0">
                        <a:solidFill>
                          <a:srgbClr val="AB3224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78740" marB="0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ru-RU" sz="1400" spc="-6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2,1</a:t>
                      </a:r>
                      <a:r>
                        <a:rPr lang="ru-RU" sz="1400" spc="-6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400" spc="-6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млрд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ru-RU" sz="1400" spc="-35" dirty="0" smtClean="0">
                          <a:solidFill>
                            <a:srgbClr val="41AD4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(-2,4 млрд)</a:t>
                      </a:r>
                      <a:endParaRPr sz="1400" spc="-35" dirty="0">
                        <a:solidFill>
                          <a:srgbClr val="41AD49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78740" marB="0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ru-RU" sz="1400" spc="-6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368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ru-RU" sz="1400" spc="-35" dirty="0" smtClean="0">
                          <a:solidFill>
                            <a:srgbClr val="AB3224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(+35)</a:t>
                      </a:r>
                      <a:endParaRPr sz="1400" spc="-35" dirty="0">
                        <a:solidFill>
                          <a:srgbClr val="AB3224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78740" marB="0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ru-RU" sz="1400" spc="-6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55 248</a:t>
                      </a:r>
                      <a:endParaRPr lang="ru-RU" sz="1400" spc="-6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ru-RU" sz="1400" spc="-35" dirty="0">
                          <a:solidFill>
                            <a:srgbClr val="41AD4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(-</a:t>
                      </a:r>
                      <a:r>
                        <a:rPr lang="ru-RU" sz="1400" spc="-35" dirty="0" smtClean="0">
                          <a:solidFill>
                            <a:srgbClr val="41AD4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49 139</a:t>
                      </a:r>
                      <a:r>
                        <a:rPr lang="ru-RU" sz="1400" spc="-35" dirty="0">
                          <a:solidFill>
                            <a:srgbClr val="41AD4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  <a:endParaRPr sz="1400" spc="-35" dirty="0">
                        <a:solidFill>
                          <a:srgbClr val="41AD49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78740" marB="0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92720220"/>
                  </a:ext>
                </a:extLst>
              </a:tr>
              <a:tr h="403750"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</a:pPr>
                      <a:r>
                        <a:rPr sz="1200" b="1" spc="-4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РОСПОТРЕБНАДЗОР</a:t>
                      </a:r>
                      <a:endParaRPr sz="12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1270" marB="0" anchor="ctr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1400" spc="-6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  <a:r>
                        <a:rPr lang="ru-RU" sz="1400" spc="-6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  <a:r>
                        <a:rPr sz="1400" spc="-6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</a:t>
                      </a:r>
                      <a:r>
                        <a:rPr lang="ru-RU" sz="1400" spc="-6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</a:t>
                      </a:r>
                      <a:endParaRPr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spc="-35" dirty="0">
                          <a:solidFill>
                            <a:srgbClr val="AB3224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</a:t>
                      </a:r>
                      <a:r>
                        <a:rPr lang="ru-RU" sz="1400" spc="-35" dirty="0">
                          <a:solidFill>
                            <a:srgbClr val="AB3224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-1</a:t>
                      </a:r>
                      <a:r>
                        <a:rPr sz="1400" spc="-35" dirty="0">
                          <a:solidFill>
                            <a:srgbClr val="AB3224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</a:t>
                      </a:r>
                      <a:r>
                        <a:rPr lang="ru-RU" sz="1400" spc="-35" dirty="0">
                          <a:solidFill>
                            <a:srgbClr val="AB3224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  <a:r>
                        <a:rPr sz="1400" spc="-35" dirty="0">
                          <a:solidFill>
                            <a:srgbClr val="AB3224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</a:p>
                  </a:txBody>
                  <a:tcPr marL="0" marR="0" marT="787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ru-RU" sz="1400" spc="-6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</a:t>
                      </a:r>
                      <a:r>
                        <a:rPr sz="1400" spc="-6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</a:t>
                      </a:r>
                      <a:r>
                        <a:rPr lang="ru-RU" sz="1400" spc="-6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  <a:endParaRPr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sz="1400" spc="-35" dirty="0">
                          <a:solidFill>
                            <a:srgbClr val="41AD4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</a:t>
                      </a:r>
                      <a:r>
                        <a:rPr lang="ru-RU" sz="1400" spc="-35" dirty="0">
                          <a:solidFill>
                            <a:srgbClr val="41AD4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-14,6</a:t>
                      </a:r>
                      <a:r>
                        <a:rPr sz="1400" spc="-35" dirty="0">
                          <a:solidFill>
                            <a:srgbClr val="41AD4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</a:p>
                  </a:txBody>
                  <a:tcPr marL="0" marR="0" marT="787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ru-RU" sz="1400" spc="-6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38</a:t>
                      </a:r>
                      <a:endParaRPr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sz="1400" spc="-35" dirty="0">
                          <a:solidFill>
                            <a:srgbClr val="AB3224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</a:t>
                      </a:r>
                      <a:r>
                        <a:rPr lang="ru-RU" sz="1400" spc="-35" dirty="0">
                          <a:solidFill>
                            <a:srgbClr val="AB3224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+</a:t>
                      </a:r>
                      <a:r>
                        <a:rPr lang="ru-RU" sz="1400" spc="-35" dirty="0" smtClean="0">
                          <a:solidFill>
                            <a:srgbClr val="AB3224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23</a:t>
                      </a:r>
                      <a:r>
                        <a:rPr sz="1400" spc="-35" dirty="0" smtClean="0">
                          <a:solidFill>
                            <a:srgbClr val="AB3224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  <a:endParaRPr sz="1400" spc="-35" dirty="0">
                        <a:solidFill>
                          <a:srgbClr val="AB3224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787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ru-RU" sz="1400" spc="-6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1,8 млрд</a:t>
                      </a:r>
                      <a:endParaRPr lang="ru-RU" sz="1400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ru-RU" sz="1400" spc="-35" dirty="0" smtClean="0">
                          <a:solidFill>
                            <a:srgbClr val="41AD4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(-1,2 млрд)</a:t>
                      </a:r>
                      <a:endParaRPr sz="1400" spc="-35" dirty="0">
                        <a:solidFill>
                          <a:srgbClr val="AB3224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78740" marB="0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ru-RU" sz="1400" spc="-6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1 251</a:t>
                      </a:r>
                      <a:endParaRPr lang="ru-RU" sz="1400" spc="-6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ru-RU" sz="1400" spc="-35" dirty="0">
                          <a:solidFill>
                            <a:srgbClr val="41AD4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(-</a:t>
                      </a:r>
                      <a:r>
                        <a:rPr lang="ru-RU" sz="1400" spc="-35" dirty="0" smtClean="0">
                          <a:solidFill>
                            <a:srgbClr val="41AD4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3 791</a:t>
                      </a:r>
                      <a:r>
                        <a:rPr lang="ru-RU" sz="1400" spc="-35" dirty="0">
                          <a:solidFill>
                            <a:srgbClr val="41AD4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  <a:endParaRPr sz="1400" spc="-35" dirty="0">
                        <a:solidFill>
                          <a:srgbClr val="41AD49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78740" marB="0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ru-RU" sz="1400" spc="-6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76 588</a:t>
                      </a:r>
                    </a:p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ru-RU" sz="1400" spc="-35" dirty="0" smtClean="0">
                          <a:solidFill>
                            <a:srgbClr val="41AD4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(-193 300)</a:t>
                      </a:r>
                      <a:endParaRPr sz="1400" spc="-35" dirty="0">
                        <a:solidFill>
                          <a:srgbClr val="41AD49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78740" marB="0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85387"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</a:pPr>
                      <a:r>
                        <a:rPr sz="1200" b="1" spc="-25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РОСПРИРОДНАДЗОР</a:t>
                      </a:r>
                      <a:endParaRPr sz="12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1270" marB="0" anchor="ctr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ru-RU" sz="1400" spc="-6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18</a:t>
                      </a:r>
                      <a:r>
                        <a:rPr sz="1400" spc="-6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</a:t>
                      </a:r>
                      <a:r>
                        <a:rPr lang="ru-RU" sz="1400" spc="-6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  <a:endParaRPr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400" spc="-35" dirty="0">
                          <a:solidFill>
                            <a:srgbClr val="AB3224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</a:t>
                      </a:r>
                      <a:r>
                        <a:rPr lang="ru-RU" sz="1400" spc="-35" dirty="0">
                          <a:solidFill>
                            <a:srgbClr val="AB3224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-5</a:t>
                      </a:r>
                      <a:r>
                        <a:rPr sz="1400" spc="-35" dirty="0">
                          <a:solidFill>
                            <a:srgbClr val="AB3224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</a:t>
                      </a:r>
                      <a:r>
                        <a:rPr lang="ru-RU" sz="1400" spc="-35" dirty="0">
                          <a:solidFill>
                            <a:srgbClr val="AB3224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  <a:r>
                        <a:rPr sz="1400" spc="-35" dirty="0">
                          <a:solidFill>
                            <a:srgbClr val="AB3224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</a:p>
                  </a:txBody>
                  <a:tcPr marL="0" marR="0" marT="787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1400" spc="-6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  <a:r>
                        <a:rPr lang="ru-RU" sz="1400" spc="-6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  <a:r>
                        <a:rPr sz="1400" spc="-6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</a:t>
                      </a:r>
                      <a:r>
                        <a:rPr lang="ru-RU" sz="1400" spc="-6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</a:t>
                      </a:r>
                      <a:endParaRPr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spc="-35" dirty="0">
                          <a:solidFill>
                            <a:srgbClr val="41AD4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</a:t>
                      </a:r>
                      <a:r>
                        <a:rPr lang="en-US" sz="1400" spc="-35" dirty="0">
                          <a:solidFill>
                            <a:srgbClr val="41AD4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r>
                        <a:rPr lang="ru-RU" sz="1400" spc="-35" dirty="0">
                          <a:solidFill>
                            <a:srgbClr val="41AD4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  <a:r>
                        <a:rPr sz="1400" spc="-35" dirty="0">
                          <a:solidFill>
                            <a:srgbClr val="41AD4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</a:t>
                      </a:r>
                      <a:r>
                        <a:rPr lang="ru-RU" sz="1400" spc="-35" dirty="0">
                          <a:solidFill>
                            <a:srgbClr val="41AD4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</a:t>
                      </a:r>
                      <a:r>
                        <a:rPr sz="1400" spc="-35" dirty="0">
                          <a:solidFill>
                            <a:srgbClr val="41AD4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  <a:endParaRPr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787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ru-RU" sz="1400" spc="-6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63</a:t>
                      </a:r>
                      <a:endParaRPr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spc="-35" dirty="0">
                          <a:solidFill>
                            <a:srgbClr val="AB3224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</a:t>
                      </a:r>
                      <a:r>
                        <a:rPr lang="ru-RU" sz="1400" spc="-35" dirty="0">
                          <a:solidFill>
                            <a:srgbClr val="AB3224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+</a:t>
                      </a:r>
                      <a:r>
                        <a:rPr lang="ru-RU" sz="1400" spc="-35" dirty="0" smtClean="0">
                          <a:solidFill>
                            <a:srgbClr val="AB3224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27</a:t>
                      </a:r>
                      <a:r>
                        <a:rPr sz="1400" spc="-35" dirty="0" smtClean="0">
                          <a:solidFill>
                            <a:srgbClr val="AB3224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  <a:endParaRPr sz="1400" spc="-35" dirty="0">
                        <a:solidFill>
                          <a:srgbClr val="AB3224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787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ru-RU" sz="1400" spc="-6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1,2 млрд</a:t>
                      </a:r>
                      <a:endParaRPr lang="ru-RU" sz="1400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ru-RU" sz="1400" spc="-35" dirty="0" smtClean="0">
                          <a:solidFill>
                            <a:srgbClr val="AB3224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(+0,3 млрд)</a:t>
                      </a:r>
                      <a:endParaRPr sz="1400" spc="-35" dirty="0">
                        <a:solidFill>
                          <a:srgbClr val="41AD49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78740" marB="0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ru-RU" sz="1400" spc="-6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299</a:t>
                      </a:r>
                      <a:endParaRPr lang="ru-RU" sz="1400" spc="-6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ru-RU" sz="1400" spc="-35" dirty="0" smtClean="0">
                          <a:solidFill>
                            <a:srgbClr val="AB3224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(+132</a:t>
                      </a:r>
                      <a:r>
                        <a:rPr lang="ru-RU" sz="1400" spc="-35" dirty="0">
                          <a:solidFill>
                            <a:srgbClr val="AB3224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  <a:endParaRPr sz="1400" spc="-35" dirty="0">
                        <a:solidFill>
                          <a:srgbClr val="AB3224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78740" marB="0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ru-RU" sz="1400" spc="-6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4 265</a:t>
                      </a:r>
                      <a:endParaRPr lang="ru-RU" sz="1400" spc="-6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ru-RU" sz="1400" spc="-35" dirty="0">
                          <a:solidFill>
                            <a:srgbClr val="41AD4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(-</a:t>
                      </a:r>
                      <a:r>
                        <a:rPr lang="ru-RU" sz="1400" spc="-35" dirty="0" smtClean="0">
                          <a:solidFill>
                            <a:srgbClr val="41AD4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7 192</a:t>
                      </a:r>
                      <a:r>
                        <a:rPr lang="ru-RU" sz="1400" spc="-35" dirty="0">
                          <a:solidFill>
                            <a:srgbClr val="41AD4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  <a:endParaRPr sz="1400" spc="-35" dirty="0">
                        <a:solidFill>
                          <a:srgbClr val="41AD49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78740" marB="0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85387"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</a:pPr>
                      <a:r>
                        <a:rPr sz="1200" b="1" spc="-3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РОССЕЛЬХОЗНАДЗОР</a:t>
                      </a:r>
                      <a:endParaRPr sz="12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1270" marB="0" anchor="ctr">
                    <a:lnL w="3175">
                      <a:solidFill>
                        <a:srgbClr val="000000"/>
                      </a:solidFill>
                      <a:prstDash val="soli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1400" spc="-6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  <a:r>
                        <a:rPr lang="ru-RU" sz="1400" spc="-6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3,0</a:t>
                      </a:r>
                      <a:endParaRPr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400" spc="-35" dirty="0">
                          <a:solidFill>
                            <a:srgbClr val="41AD4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(+</a:t>
                      </a:r>
                      <a:r>
                        <a:rPr lang="ru-RU" sz="1400" spc="-35" dirty="0">
                          <a:solidFill>
                            <a:srgbClr val="41AD4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  <a:r>
                        <a:rPr sz="1400" spc="-35" dirty="0">
                          <a:solidFill>
                            <a:srgbClr val="41AD4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</a:t>
                      </a:r>
                      <a:r>
                        <a:rPr lang="ru-RU" sz="1400" spc="-35" dirty="0">
                          <a:solidFill>
                            <a:srgbClr val="41AD4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</a:t>
                      </a:r>
                      <a:r>
                        <a:rPr sz="1400" spc="-35" dirty="0">
                          <a:solidFill>
                            <a:srgbClr val="41AD4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  <a:endParaRPr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78740" marB="0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ru-RU" sz="1400" spc="-6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  <a:r>
                        <a:rPr sz="1400" spc="-6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</a:t>
                      </a:r>
                      <a:r>
                        <a:rPr lang="ru-RU" sz="1400" spc="-6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  <a:endParaRPr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400" spc="-35" dirty="0">
                          <a:solidFill>
                            <a:srgbClr val="41AD4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(−</a:t>
                      </a:r>
                      <a:r>
                        <a:rPr lang="ru-RU" sz="1400" spc="-35" dirty="0">
                          <a:solidFill>
                            <a:srgbClr val="41AD4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  <a:r>
                        <a:rPr sz="1400" spc="-35" dirty="0">
                          <a:solidFill>
                            <a:srgbClr val="41AD4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</a:t>
                      </a:r>
                      <a:r>
                        <a:rPr lang="ru-RU" sz="1400" spc="-35" dirty="0">
                          <a:solidFill>
                            <a:srgbClr val="41AD4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</a:t>
                      </a:r>
                      <a:r>
                        <a:rPr sz="1400" spc="-35" dirty="0">
                          <a:solidFill>
                            <a:srgbClr val="41AD4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  <a:endParaRPr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78740" marB="0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ru-RU" sz="1400" spc="-6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70</a:t>
                      </a:r>
                      <a:endParaRPr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400" spc="-35" dirty="0">
                          <a:solidFill>
                            <a:srgbClr val="AB3224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</a:t>
                      </a:r>
                      <a:r>
                        <a:rPr lang="ru-RU" sz="1400" spc="-35" dirty="0">
                          <a:solidFill>
                            <a:srgbClr val="AB3224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+25</a:t>
                      </a:r>
                      <a:r>
                        <a:rPr sz="1400" spc="-35" dirty="0">
                          <a:solidFill>
                            <a:srgbClr val="AB3224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</a:p>
                  </a:txBody>
                  <a:tcPr marL="0" marR="0" marT="78740" marB="0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ru-RU" sz="1400" spc="-6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0,69 млрд</a:t>
                      </a:r>
                      <a:endParaRPr sz="1400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400" spc="-35" dirty="0" smtClean="0">
                          <a:solidFill>
                            <a:srgbClr val="41AD4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(−</a:t>
                      </a:r>
                      <a:r>
                        <a:rPr lang="ru-RU" sz="1400" spc="-35" dirty="0" smtClean="0">
                          <a:solidFill>
                            <a:srgbClr val="41AD4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0,31 млрд</a:t>
                      </a:r>
                      <a:r>
                        <a:rPr sz="1400" spc="-35" dirty="0" smtClean="0">
                          <a:solidFill>
                            <a:srgbClr val="41AD4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  <a:endParaRPr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78740" marB="0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lang="ru-RU" sz="14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104</a:t>
                      </a: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lang="ru-RU" sz="1400" spc="-35" dirty="0" smtClean="0">
                          <a:solidFill>
                            <a:srgbClr val="41AD4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(-111)*</a:t>
                      </a:r>
                      <a:endParaRPr sz="1400" spc="-35" dirty="0">
                        <a:solidFill>
                          <a:srgbClr val="41AD49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78740" marB="0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15 323</a:t>
                      </a:r>
                      <a:endParaRPr lang="ru-RU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635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spc="-35" dirty="0" smtClean="0">
                          <a:solidFill>
                            <a:srgbClr val="41AD4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(-20 049)*</a:t>
                      </a:r>
                      <a:endParaRPr lang="ru-RU" sz="1400" spc="-35" dirty="0">
                        <a:solidFill>
                          <a:srgbClr val="41AD49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78740" marB="0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85387"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</a:pPr>
                      <a:r>
                        <a:rPr sz="1200" b="1" spc="-3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МЧС</a:t>
                      </a:r>
                      <a:endParaRPr sz="12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1270" marB="0" anchor="ctr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ru-RU" sz="1400" spc="-6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64</a:t>
                      </a:r>
                      <a:r>
                        <a:rPr sz="1400" spc="-6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</a:t>
                      </a:r>
                      <a:r>
                        <a:rPr lang="ru-RU" sz="1400" spc="-6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  <a:endParaRPr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400" spc="-35" dirty="0">
                          <a:solidFill>
                            <a:srgbClr val="41AD4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</a:t>
                      </a:r>
                      <a:r>
                        <a:rPr lang="ru-RU" sz="1400" spc="-35" dirty="0">
                          <a:solidFill>
                            <a:srgbClr val="41AD4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+10</a:t>
                      </a:r>
                      <a:r>
                        <a:rPr sz="1400" spc="-35" dirty="0">
                          <a:solidFill>
                            <a:srgbClr val="41AD4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</a:t>
                      </a:r>
                      <a:r>
                        <a:rPr lang="ru-RU" sz="1400" spc="-35" dirty="0">
                          <a:solidFill>
                            <a:srgbClr val="41AD4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</a:t>
                      </a:r>
                      <a:r>
                        <a:rPr sz="1400" spc="-35" dirty="0">
                          <a:solidFill>
                            <a:srgbClr val="41AD4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</a:p>
                  </a:txBody>
                  <a:tcPr marL="0" marR="0" marT="787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ru-RU" sz="1400" spc="-6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  <a:r>
                        <a:rPr sz="1400" spc="-6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</a:t>
                      </a:r>
                      <a:r>
                        <a:rPr lang="ru-RU" sz="1400" spc="-6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</a:t>
                      </a:r>
                      <a:endParaRPr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lang="ru-RU" sz="1400" spc="-35" dirty="0">
                          <a:solidFill>
                            <a:srgbClr val="41AD4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(-7</a:t>
                      </a:r>
                      <a:r>
                        <a:rPr sz="1400" spc="-35" dirty="0">
                          <a:solidFill>
                            <a:srgbClr val="41AD4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</a:t>
                      </a:r>
                      <a:r>
                        <a:rPr lang="ru-RU" sz="1400" spc="-35" dirty="0">
                          <a:solidFill>
                            <a:srgbClr val="41AD4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  <a:r>
                        <a:rPr sz="1400" spc="-35" dirty="0">
                          <a:solidFill>
                            <a:srgbClr val="41AD4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</a:p>
                  </a:txBody>
                  <a:tcPr marL="0" marR="0" marT="787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ru-RU" sz="1400" spc="-6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</a:t>
                      </a:r>
                      <a:endParaRPr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400" spc="-35" dirty="0">
                          <a:solidFill>
                            <a:srgbClr val="AB3224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</a:t>
                      </a:r>
                      <a:r>
                        <a:rPr lang="ru-RU" sz="1400" spc="-35" dirty="0">
                          <a:solidFill>
                            <a:srgbClr val="AB3224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+4</a:t>
                      </a:r>
                      <a:r>
                        <a:rPr sz="1400" spc="-35" dirty="0">
                          <a:solidFill>
                            <a:srgbClr val="AB3224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</a:p>
                  </a:txBody>
                  <a:tcPr marL="0" marR="0" marT="787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ru-RU" sz="1400" spc="-6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0,68 млрд</a:t>
                      </a:r>
                      <a:endParaRPr sz="1400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400" spc="-35" dirty="0" smtClean="0">
                          <a:solidFill>
                            <a:srgbClr val="41AD4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</a:t>
                      </a:r>
                      <a:r>
                        <a:rPr lang="ru-RU" sz="1400" spc="-35" dirty="0" smtClean="0">
                          <a:solidFill>
                            <a:srgbClr val="41AD4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-0,42 млрд</a:t>
                      </a:r>
                      <a:r>
                        <a:rPr sz="1400" spc="-35" dirty="0" smtClean="0">
                          <a:solidFill>
                            <a:srgbClr val="41AD4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  <a:endParaRPr sz="1400" spc="-35" dirty="0">
                        <a:solidFill>
                          <a:srgbClr val="41AD49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78740" marB="0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lang="ru-RU" sz="1400" spc="-35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1 550</a:t>
                      </a:r>
                      <a:endParaRPr lang="ru-RU" sz="1400" spc="-35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lang="ru-RU" sz="1400" spc="-35" dirty="0">
                          <a:solidFill>
                            <a:srgbClr val="AB3224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(+</a:t>
                      </a:r>
                      <a:r>
                        <a:rPr lang="ru-RU" sz="1400" spc="-35" dirty="0" smtClean="0">
                          <a:solidFill>
                            <a:srgbClr val="AB3224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222)</a:t>
                      </a:r>
                      <a:endParaRPr sz="1400" spc="-35" dirty="0">
                        <a:solidFill>
                          <a:srgbClr val="AB3224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78740" marB="0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ru-RU" sz="1400" spc="-6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92 467</a:t>
                      </a:r>
                      <a:endParaRPr lang="ru-RU" sz="1400" spc="-6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lang="ru-RU" sz="1400" spc="-35" dirty="0">
                          <a:solidFill>
                            <a:srgbClr val="41AD4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(-</a:t>
                      </a:r>
                      <a:r>
                        <a:rPr lang="ru-RU" sz="1400" spc="-35" dirty="0" smtClean="0">
                          <a:solidFill>
                            <a:srgbClr val="41AD4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167 066</a:t>
                      </a:r>
                      <a:r>
                        <a:rPr lang="ru-RU" sz="1400" spc="-35" dirty="0">
                          <a:solidFill>
                            <a:srgbClr val="41AD4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  <a:endParaRPr sz="1400" spc="-35" dirty="0">
                        <a:solidFill>
                          <a:srgbClr val="41AD49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78740" marB="0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06807"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ru-RU" sz="1200" b="1" spc="1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РОСЗДРАВНАДЗОР</a:t>
                      </a:r>
                      <a:endParaRPr sz="12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1270" marB="0" anchor="ctr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ru-RU" sz="1400" spc="-6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23,2</a:t>
                      </a:r>
                      <a:endParaRPr lang="ru-RU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lang="ru-RU" sz="1400" spc="-35" dirty="0">
                          <a:solidFill>
                            <a:srgbClr val="41AD4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(+11,0)</a:t>
                      </a:r>
                      <a:endParaRPr lang="ru-RU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787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ru-RU" sz="1400" spc="-6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  <a:r>
                        <a:rPr sz="1400" spc="-6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</a:t>
                      </a:r>
                      <a:r>
                        <a:rPr lang="ru-RU" sz="1400" spc="-6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  <a:endParaRPr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400" spc="-35" dirty="0">
                          <a:solidFill>
                            <a:srgbClr val="41AD4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</a:t>
                      </a:r>
                      <a:r>
                        <a:rPr lang="en-US" sz="1400" spc="-35" dirty="0">
                          <a:solidFill>
                            <a:srgbClr val="41AD4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r>
                        <a:rPr lang="ru-RU" sz="1400" spc="-35" dirty="0">
                          <a:solidFill>
                            <a:srgbClr val="41AD4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  <a:r>
                        <a:rPr sz="1400" spc="-35" dirty="0">
                          <a:solidFill>
                            <a:srgbClr val="41AD4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</a:t>
                      </a:r>
                      <a:r>
                        <a:rPr lang="ru-RU" sz="1400" spc="-35" dirty="0">
                          <a:solidFill>
                            <a:srgbClr val="41AD4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  <a:r>
                        <a:rPr sz="1400" spc="-35" dirty="0">
                          <a:solidFill>
                            <a:srgbClr val="41AD4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</a:p>
                  </a:txBody>
                  <a:tcPr marL="0" marR="0" marT="787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ru-RU" sz="1400" spc="-6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</a:t>
                      </a:r>
                      <a:endParaRPr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787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ru-RU" sz="1400" spc="-6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24 млн</a:t>
                      </a:r>
                      <a:endParaRPr sz="1400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400" spc="-35" dirty="0" smtClean="0">
                          <a:solidFill>
                            <a:srgbClr val="41AD4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</a:t>
                      </a:r>
                      <a:r>
                        <a:rPr lang="ru-RU" sz="1400" spc="-35" dirty="0" smtClean="0">
                          <a:solidFill>
                            <a:srgbClr val="41AD4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-73</a:t>
                      </a:r>
                      <a:r>
                        <a:rPr lang="en-US" sz="1400" spc="-35" baseline="0" dirty="0" smtClean="0">
                          <a:solidFill>
                            <a:srgbClr val="41AD4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400" spc="-35" dirty="0" smtClean="0">
                          <a:solidFill>
                            <a:srgbClr val="41AD4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млн</a:t>
                      </a:r>
                      <a:r>
                        <a:rPr sz="1400" spc="-35" dirty="0" smtClean="0">
                          <a:solidFill>
                            <a:srgbClr val="41AD4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  <a:endParaRPr sz="1400" spc="-35" dirty="0">
                        <a:solidFill>
                          <a:srgbClr val="41AD49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78740" marB="0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 eaLnBrk="1" hangingPunct="1">
                        <a:lnSpc>
                          <a:spcPct val="100000"/>
                        </a:lnSpc>
                      </a:pPr>
                      <a:r>
                        <a:rPr lang="ru-RU" sz="1400" spc="-35" dirty="0" smtClean="0">
                          <a:solidFill>
                            <a:srgbClr val="AB3224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н/д</a:t>
                      </a:r>
                      <a:endParaRPr sz="1400" spc="-35" dirty="0">
                        <a:solidFill>
                          <a:srgbClr val="AB3224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78740" marB="0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ru-RU" sz="1400" spc="-6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87</a:t>
                      </a: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lang="ru-RU" sz="1400" spc="-35" dirty="0">
                          <a:solidFill>
                            <a:srgbClr val="41AD4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(-</a:t>
                      </a:r>
                      <a:r>
                        <a:rPr lang="ru-RU" sz="1400" spc="-35" dirty="0" smtClean="0">
                          <a:solidFill>
                            <a:srgbClr val="41AD4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13 853</a:t>
                      </a:r>
                      <a:r>
                        <a:rPr lang="ru-RU" sz="1400" spc="-35" dirty="0">
                          <a:solidFill>
                            <a:srgbClr val="41AD4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  <a:endParaRPr sz="1400" spc="-35" dirty="0">
                        <a:solidFill>
                          <a:srgbClr val="41AD49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78740" marB="0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85387"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ru-RU" sz="1200" b="1" spc="-35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РОСТРАНСНАДЗОР</a:t>
                      </a:r>
                      <a:endParaRPr sz="12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1270" marB="0" anchor="ctr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ru-RU" sz="1400" spc="-6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11,8</a:t>
                      </a:r>
                      <a:endParaRPr lang="ru-RU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lang="ru-RU" sz="1400" spc="-35" dirty="0">
                          <a:solidFill>
                            <a:srgbClr val="41AD4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(+0,8)</a:t>
                      </a:r>
                      <a:endParaRPr sz="1400" spc="-35" dirty="0">
                        <a:solidFill>
                          <a:srgbClr val="92D05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787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ru-RU" sz="1400" spc="-6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  <a:r>
                        <a:rPr sz="1400" spc="-6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</a:t>
                      </a:r>
                      <a:r>
                        <a:rPr lang="ru-RU" sz="1400" spc="-6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  <a:endParaRPr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400" spc="-35" dirty="0">
                          <a:solidFill>
                            <a:srgbClr val="41AD4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</a:t>
                      </a:r>
                      <a:r>
                        <a:rPr lang="ru-RU" sz="1400" spc="-35" dirty="0">
                          <a:solidFill>
                            <a:srgbClr val="41AD4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-3</a:t>
                      </a:r>
                      <a:r>
                        <a:rPr sz="1400" spc="-35" dirty="0">
                          <a:solidFill>
                            <a:srgbClr val="41AD4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</a:t>
                      </a:r>
                      <a:r>
                        <a:rPr lang="ru-RU" sz="1400" spc="-35" dirty="0">
                          <a:solidFill>
                            <a:srgbClr val="41AD4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  <a:r>
                        <a:rPr sz="1400" spc="-35" dirty="0">
                          <a:solidFill>
                            <a:srgbClr val="41AD4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</a:p>
                  </a:txBody>
                  <a:tcPr marL="0" marR="0" marT="787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eaLnBrk="1" hangingPunct="1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ru-RU" sz="1400" spc="-35" dirty="0">
                          <a:solidFill>
                            <a:srgbClr val="41AD4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н/д</a:t>
                      </a:r>
                      <a:endParaRPr sz="1400" spc="-35" dirty="0">
                        <a:solidFill>
                          <a:srgbClr val="41AD49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787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ru-RU" sz="1400" spc="-6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0,3 млрд</a:t>
                      </a:r>
                      <a:endParaRPr sz="1400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400" spc="-35" dirty="0" smtClean="0">
                          <a:solidFill>
                            <a:srgbClr val="41AD4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</a:t>
                      </a:r>
                      <a:r>
                        <a:rPr lang="ru-RU" sz="1400" spc="-35" dirty="0" smtClean="0">
                          <a:solidFill>
                            <a:srgbClr val="41AD4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-0,1 млрд</a:t>
                      </a:r>
                      <a:r>
                        <a:rPr sz="1400" spc="-35" dirty="0" smtClean="0">
                          <a:solidFill>
                            <a:srgbClr val="41AD4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  <a:endParaRPr sz="1400" spc="-35" dirty="0">
                        <a:solidFill>
                          <a:srgbClr val="41AD49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78740" marB="0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lang="ru-RU" sz="1400" spc="-35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678</a:t>
                      </a: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lang="ru-RU" sz="1400" spc="-35" dirty="0">
                          <a:solidFill>
                            <a:srgbClr val="41AD4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(-384)</a:t>
                      </a:r>
                      <a:endParaRPr sz="1400" spc="-35" dirty="0">
                        <a:solidFill>
                          <a:srgbClr val="41AD49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78740" marB="0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4 753</a:t>
                      </a:r>
                      <a:endParaRPr lang="ru-RU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lang="ru-RU" sz="1400" spc="-35" dirty="0">
                          <a:solidFill>
                            <a:srgbClr val="41AD4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(-</a:t>
                      </a:r>
                      <a:r>
                        <a:rPr lang="ru-RU" sz="1400" spc="-35" dirty="0" smtClean="0">
                          <a:solidFill>
                            <a:srgbClr val="41AD4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17 492</a:t>
                      </a:r>
                      <a:r>
                        <a:rPr lang="ru-RU" sz="1400" spc="-35" dirty="0">
                          <a:solidFill>
                            <a:srgbClr val="41AD4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  <a:endParaRPr sz="1400" spc="-35" dirty="0">
                        <a:solidFill>
                          <a:srgbClr val="41AD49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78740" marB="0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85387"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ru-RU" sz="1200" b="1" spc="-35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РОСТРУД</a:t>
                      </a:r>
                      <a:endParaRPr sz="12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1270" marB="0" anchor="ctr">
                    <a:lnL w="3175">
                      <a:solidFill>
                        <a:srgbClr val="000000"/>
                      </a:solidFill>
                      <a:prstDash val="soli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ru-RU" sz="1400" spc="-6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</a:t>
                      </a:r>
                      <a:r>
                        <a:rPr sz="1400" spc="-6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</a:t>
                      </a:r>
                      <a:r>
                        <a:rPr lang="ru-RU" sz="1400" spc="-6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  <a:endParaRPr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lang="ru-RU" sz="1400" spc="-35" dirty="0">
                          <a:solidFill>
                            <a:srgbClr val="41AD4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(+3,9)</a:t>
                      </a:r>
                      <a:endParaRPr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78740" marB="0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ru-RU" sz="1400" spc="-6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  <a:r>
                        <a:rPr sz="1400" spc="-6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</a:t>
                      </a:r>
                      <a:r>
                        <a:rPr lang="ru-RU" sz="1400" spc="-6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</a:t>
                      </a:r>
                      <a:endParaRPr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400" spc="-35" dirty="0">
                          <a:solidFill>
                            <a:srgbClr val="41AD4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</a:t>
                      </a:r>
                      <a:r>
                        <a:rPr lang="ru-RU" sz="1400" spc="-35" dirty="0">
                          <a:solidFill>
                            <a:srgbClr val="41AD4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-0</a:t>
                      </a:r>
                      <a:r>
                        <a:rPr sz="1400" spc="-35" dirty="0">
                          <a:solidFill>
                            <a:srgbClr val="41AD4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</a:t>
                      </a:r>
                      <a:r>
                        <a:rPr lang="ru-RU" sz="1400" spc="-35" dirty="0">
                          <a:solidFill>
                            <a:srgbClr val="41AD4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</a:t>
                      </a:r>
                      <a:r>
                        <a:rPr sz="1400" spc="-35" dirty="0">
                          <a:solidFill>
                            <a:srgbClr val="41AD4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</a:p>
                  </a:txBody>
                  <a:tcPr marL="0" marR="0" marT="78740" marB="0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eaLnBrk="1" hangingPunct="1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ru-RU" sz="1400" spc="-35" dirty="0">
                          <a:solidFill>
                            <a:srgbClr val="41AD4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н/д</a:t>
                      </a:r>
                      <a:endParaRPr sz="1400" spc="-35" dirty="0">
                        <a:solidFill>
                          <a:srgbClr val="41AD49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78740" marB="0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62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spc="-35" dirty="0" smtClean="0">
                          <a:solidFill>
                            <a:srgbClr val="41AD4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н/д</a:t>
                      </a:r>
                      <a:endParaRPr sz="1400" spc="-35" dirty="0">
                        <a:solidFill>
                          <a:srgbClr val="41AD49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endParaRPr sz="1400" spc="-35" dirty="0">
                        <a:solidFill>
                          <a:srgbClr val="41AD49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78740" marB="0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8 201</a:t>
                      </a:r>
                      <a:endParaRPr lang="ru-RU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lang="ru-RU" sz="1400" spc="-35" dirty="0">
                          <a:solidFill>
                            <a:srgbClr val="41AD4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(-206)</a:t>
                      </a:r>
                      <a:endParaRPr sz="1400" spc="-35" dirty="0">
                        <a:solidFill>
                          <a:srgbClr val="41AD49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78740" marB="0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70 153</a:t>
                      </a:r>
                      <a:endParaRPr lang="ru-RU" sz="14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lang="ru-RU" sz="1400" spc="-35" dirty="0">
                          <a:solidFill>
                            <a:srgbClr val="41AD4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(-</a:t>
                      </a:r>
                      <a:r>
                        <a:rPr lang="ru-RU" sz="1400" spc="-35" dirty="0" smtClean="0">
                          <a:solidFill>
                            <a:srgbClr val="41AD4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60 988</a:t>
                      </a:r>
                      <a:r>
                        <a:rPr lang="ru-RU" sz="1400" spc="-35" dirty="0">
                          <a:solidFill>
                            <a:srgbClr val="41AD4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  <a:endParaRPr sz="1400" spc="-35" dirty="0">
                        <a:solidFill>
                          <a:srgbClr val="41AD49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78740" marB="0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6701481"/>
              </p:ext>
            </p:extLst>
          </p:nvPr>
        </p:nvGraphicFramePr>
        <p:xfrm>
          <a:off x="152400" y="1066800"/>
          <a:ext cx="5562601" cy="49850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6156"/>
                <a:gridCol w="957320"/>
                <a:gridCol w="374338"/>
                <a:gridCol w="279577"/>
                <a:gridCol w="565663"/>
                <a:gridCol w="607620"/>
                <a:gridCol w="623893"/>
                <a:gridCol w="630766"/>
                <a:gridCol w="474521"/>
                <a:gridCol w="556260"/>
                <a:gridCol w="346487"/>
              </a:tblGrid>
              <a:tr h="32588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№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Субъект Федерации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Индекс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МЧС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Росздравнадзор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Роспотребнадзор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Росприроднадзор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Россельхознадзор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Ростехнадзор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Ространснадзор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Роструд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657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1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Ульяновская область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2,31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1,50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0,35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4,73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3,87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1,83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3,30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2,10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0,80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588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2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Удмуртская Республика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3,00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1,05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3,95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2,43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1,47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2,90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4,40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2,65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5,15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784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3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Республика Адыгея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3,04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4,20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6,25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3,53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2,00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1,50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2,27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1,50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3,05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784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4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Калужская область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3,04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2,93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4,30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3,27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2,57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2,43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2,60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2,00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4,25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784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5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Тюменская область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3,14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3,10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1,87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3,97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4,35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1,95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1,90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4,00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3,95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174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6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000" b="1" dirty="0" smtClean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</a:rPr>
                        <a:t>Алтайский край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0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</a:rPr>
                        <a:t>3,22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0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</a:rPr>
                        <a:t>2,27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0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</a:rPr>
                        <a:t>1,80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0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</a:rPr>
                        <a:t>5,27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0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</a:rPr>
                        <a:t>2,23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3,30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6,65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2,60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1,65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8784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7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Кировская область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3,26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3,60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2,40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3,33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2,63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3,10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3,70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3,75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3,60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657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8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Краснодарский край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3,34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4,65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2,25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3,47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3,63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2,07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3,67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2,67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4,35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588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9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Республика Башкортостан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3,36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3,10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3,80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2,80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6,00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2,80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3,93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1,90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2,55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657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10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Республика Калмыкия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3,39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1,60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7,10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0,97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4,13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3,90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3,00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4,23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2,15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657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11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Вологодская область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3,43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3,27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1,80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3,97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2,80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2,87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2,20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4,33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6,20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588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12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Владимирская область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3,45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3,20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3,25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4,80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4,33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2,37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5,13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2,25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2,30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691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13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Москва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3,46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3,30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2,63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4,40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3,60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н/д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3,75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1,90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4,65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657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14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Тамбовская область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3,46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3,73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2,10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4,73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6,03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3,03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2,43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2,83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2,80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657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15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Ярославская область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3,47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3,25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2,90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4,43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2,60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3,97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4,13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1,90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4,55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70" marR="6570" marT="6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0" y="685800"/>
            <a:ext cx="960119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525" marR="3810">
              <a:spcBef>
                <a:spcPts val="75"/>
              </a:spcBef>
            </a:pPr>
            <a:r>
              <a:rPr lang="ru-RU" sz="1600" b="1" spc="41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ТОП </a:t>
            </a:r>
            <a:r>
              <a:rPr lang="ru-RU" sz="1600" b="1" spc="4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30 </a:t>
            </a:r>
            <a:r>
              <a:rPr lang="ru-RU" sz="1600" b="1" spc="4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РЕГИОНОВ </a:t>
            </a:r>
            <a:r>
              <a:rPr lang="ru-RU" sz="1600" b="1" spc="41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РОССИЙСКОЙ ФЕДЕРАЦИИ С ЛУЧШИМИ ПОКАЗАТЕЛЯМИ ПО КНД</a:t>
            </a:r>
            <a:endParaRPr lang="ru-RU" sz="1600" dirty="0">
              <a:solidFill>
                <a:schemeClr val="tx2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object 2"/>
          <p:cNvSpPr txBox="1"/>
          <p:nvPr/>
        </p:nvSpPr>
        <p:spPr>
          <a:xfrm>
            <a:off x="152400" y="228600"/>
            <a:ext cx="7349237" cy="2744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700" b="1" spc="-1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ИНДЕКС </a:t>
            </a:r>
            <a:r>
              <a:rPr sz="1700" b="1" spc="-2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АДМИНИСТРАТИВНОГО </a:t>
            </a:r>
            <a:r>
              <a:rPr sz="17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ДАВЛЕНИЯ –</a:t>
            </a:r>
            <a:r>
              <a:rPr sz="1700" b="1" spc="2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700" b="1" spc="-5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</a:t>
            </a:r>
            <a:r>
              <a:rPr lang="ru-RU" sz="1700" b="1" spc="-5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endParaRPr sz="1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6706246"/>
              </p:ext>
            </p:extLst>
          </p:nvPr>
        </p:nvGraphicFramePr>
        <p:xfrm>
          <a:off x="6248400" y="2133600"/>
          <a:ext cx="5715003" cy="44608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4508"/>
                <a:gridCol w="883825"/>
                <a:gridCol w="534371"/>
                <a:gridCol w="281065"/>
                <a:gridCol w="583744"/>
                <a:gridCol w="540519"/>
                <a:gridCol w="562132"/>
                <a:gridCol w="562132"/>
                <a:gridCol w="562132"/>
                <a:gridCol w="562132"/>
                <a:gridCol w="468443"/>
              </a:tblGrid>
              <a:tr h="3299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№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Субъект Федерации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Индекс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МЧС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</a:rPr>
                        <a:t>Росздрав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</a:rPr>
                        <a:t>надзор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</a:rPr>
                        <a:t>Роспотреб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</a:rPr>
                        <a:t>надзор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</a:rPr>
                        <a:t>Росприрод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</a:rPr>
                        <a:t>надзор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</a:rPr>
                        <a:t>Россельхоз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</a:rPr>
                        <a:t>надзор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</a:rPr>
                        <a:t>Ростех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</a:rPr>
                        <a:t>надзор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</a:rPr>
                        <a:t>Ространс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</a:rPr>
                        <a:t>надзор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Роструд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18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16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Челябинская область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3,49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6,15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1,35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4,20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2,13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2,17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4,40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3,80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3,75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18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17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Саратовская область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3,51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2,97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2,93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3,30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3,90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2,60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3,83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5,00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3,55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09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18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Псковская область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3,53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2,83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3,13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3,77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3,20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4,47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2,80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4,05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4,00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18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19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Ленинградская область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3,57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1,40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4,65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5,23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2,30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3,90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6,10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3,10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1,85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09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20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Орловская область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3,58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3,37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3,70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1,33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4,27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4,77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2,50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3,05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5,65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18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21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Нижегородская область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3,59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2,75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2,80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4,57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4,10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2,23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3,80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3,20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5,25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14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22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Республика Саха(Якутия)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3,60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3,10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4,85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5,53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3,73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1,40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4,25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2,90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3,00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09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23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Хабаровский край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3,61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1,10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3,75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4,13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3,60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3,30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4,33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2,80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5,90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09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24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Пермский край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3,65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3,70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4,05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4,33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3,00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4,83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2,43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2,43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4,40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18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25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Оренбургская область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3,65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4,43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1,30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6,40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3,80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3,40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3,90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2,65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3,35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09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26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Республика Коми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3,66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2,10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5,05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4,33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4,80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2,00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4,17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4,73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2,10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09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27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Санкт-Петербург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3,67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1,00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5,20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3,93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2,65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2,70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4,40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4,20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5,30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18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28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Чувашская Республика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3,68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2,20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3,30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5,07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3,50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2,60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2,80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5,85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4,10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18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29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Республика Карелия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3,68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2,23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4,90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3,87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2,63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4,27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3,87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4,93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2,75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18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30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Свердловская область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3,68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3,17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1,05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4,80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4,17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4,23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4,10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3,00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4,95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771" marR="8771" marT="87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Стрелка вниз 4"/>
          <p:cNvSpPr/>
          <p:nvPr/>
        </p:nvSpPr>
        <p:spPr>
          <a:xfrm>
            <a:off x="5791200" y="1143000"/>
            <a:ext cx="381000" cy="5486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990600"/>
            <a:ext cx="2209800" cy="106680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000" y="685800"/>
            <a:ext cx="2209800" cy="1341781"/>
          </a:xfrm>
          <a:prstGeom prst="rect">
            <a:avLst/>
          </a:prstGeom>
        </p:spPr>
      </p:pic>
      <p:sp>
        <p:nvSpPr>
          <p:cNvPr id="20" name="object 6"/>
          <p:cNvSpPr txBox="1">
            <a:spLocks noGrp="1"/>
          </p:cNvSpPr>
          <p:nvPr>
            <p:ph type="sldNum" sz="quarter" idx="4294967295"/>
          </p:nvPr>
        </p:nvSpPr>
        <p:spPr>
          <a:xfrm>
            <a:off x="11734800" y="6704112"/>
            <a:ext cx="20574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50"/>
              </a:lnSpc>
            </a:pPr>
            <a:r>
              <a:rPr lang="ru-RU" sz="16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sz="16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8965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2400" y="228600"/>
            <a:ext cx="8568437" cy="2744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7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КЛЮЧЕВЫЕ </a:t>
            </a:r>
            <a:r>
              <a:rPr sz="1700" spc="-2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ПОКАЗАТЕЛИ </a:t>
            </a:r>
            <a:r>
              <a:rPr sz="1700" spc="-1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ИНДЕКСА </a:t>
            </a:r>
            <a:r>
              <a:rPr sz="17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 </a:t>
            </a:r>
            <a:r>
              <a:rPr sz="1700" spc="-25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ОРГАНАМ </a:t>
            </a:r>
            <a:r>
              <a:rPr sz="1700" spc="-15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КОНТРОЛЯ </a:t>
            </a:r>
            <a:r>
              <a:rPr sz="17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</a:t>
            </a:r>
            <a:r>
              <a:rPr sz="1700" spc="5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700" spc="-15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НАДЗОРА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19200" y="762000"/>
            <a:ext cx="9306560" cy="3199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spcBef>
                <a:spcPts val="95"/>
              </a:spcBef>
            </a:pPr>
            <a:r>
              <a:rPr b="1" spc="-25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ПОКАЗАТЕЛИ, </a:t>
            </a:r>
            <a:r>
              <a:rPr b="1" spc="-40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РАСЧИТАННЫЕ </a:t>
            </a:r>
            <a:r>
              <a:rPr b="1" spc="-5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ДЛЯ </a:t>
            </a:r>
            <a:r>
              <a:rPr lang="ru-RU" sz="2000" b="1" spc="-80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АЛТАЙСКОГО КРАЯ </a:t>
            </a:r>
            <a:r>
              <a:rPr spc="-5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(по данным за 20</a:t>
            </a:r>
            <a:r>
              <a:rPr lang="ru-RU" spc="-5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</a:t>
            </a:r>
            <a:r>
              <a:rPr lang="ru-RU" spc="285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pc="-20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год)</a:t>
            </a:r>
            <a:endParaRPr dirty="0">
              <a:solidFill>
                <a:schemeClr val="tx2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1852775"/>
              </p:ext>
            </p:extLst>
          </p:nvPr>
        </p:nvGraphicFramePr>
        <p:xfrm>
          <a:off x="304801" y="1251838"/>
          <a:ext cx="11506201" cy="43869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35175"/>
                <a:gridCol w="2186546"/>
                <a:gridCol w="2969678"/>
                <a:gridCol w="1981200"/>
                <a:gridCol w="2133602"/>
              </a:tblGrid>
              <a:tr h="10671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83820" algn="ctr">
                        <a:lnSpc>
                          <a:spcPct val="100000"/>
                        </a:lnSpc>
                        <a:spcBef>
                          <a:spcPts val="215"/>
                        </a:spcBef>
                        <a:tabLst>
                          <a:tab pos="733425" algn="l"/>
                          <a:tab pos="1191895" algn="l"/>
                        </a:tabLst>
                      </a:pPr>
                      <a:r>
                        <a:rPr sz="1400" b="1" dirty="0">
                          <a:solidFill>
                            <a:srgbClr val="0070C0"/>
                          </a:solidFill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400" b="1" spc="-5" dirty="0">
                          <a:solidFill>
                            <a:srgbClr val="0070C0"/>
                          </a:solidFill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400" b="1" dirty="0">
                          <a:solidFill>
                            <a:srgbClr val="0070C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400" b="1" dirty="0" smtClean="0">
                          <a:solidFill>
                            <a:srgbClr val="0070C0"/>
                          </a:solidFill>
                          <a:latin typeface="Times New Roman"/>
                          <a:cs typeface="Times New Roman"/>
                        </a:rPr>
                        <a:t>)</a:t>
                      </a:r>
                      <a:r>
                        <a:rPr sz="1000" b="1" dirty="0" smtClean="0">
                          <a:solidFill>
                            <a:srgbClr val="0070C0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000" b="1" dirty="0" smtClean="0">
                          <a:latin typeface="Times New Roman"/>
                          <a:cs typeface="Times New Roman"/>
                        </a:rPr>
                        <a:t>ДОЛЯ  </a:t>
                      </a:r>
                      <a:r>
                        <a:rPr sz="1000" b="1" spc="-5" dirty="0">
                          <a:latin typeface="Times New Roman"/>
                          <a:cs typeface="Times New Roman"/>
                        </a:rPr>
                        <a:t>ПРЕДУПРЕЖДЕНИЙ</a:t>
                      </a: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0" marR="8382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 b="1" dirty="0">
                          <a:latin typeface="Times New Roman"/>
                          <a:cs typeface="Times New Roman"/>
                        </a:rPr>
                        <a:t>ОТ </a:t>
                      </a:r>
                      <a:r>
                        <a:rPr sz="1000" b="1" spc="-5" dirty="0">
                          <a:latin typeface="Times New Roman"/>
                          <a:cs typeface="Times New Roman"/>
                        </a:rPr>
                        <a:t>ОБЩЕГО ЧИСЛА  </a:t>
                      </a:r>
                      <a:r>
                        <a:rPr sz="1000" b="1" dirty="0">
                          <a:latin typeface="Times New Roman"/>
                          <a:cs typeface="Times New Roman"/>
                        </a:rPr>
                        <a:t>НАКАЗАНИЙ</a:t>
                      </a: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83820" algn="ctr">
                        <a:lnSpc>
                          <a:spcPct val="100000"/>
                        </a:lnSpc>
                        <a:spcBef>
                          <a:spcPts val="215"/>
                        </a:spcBef>
                        <a:tabLst>
                          <a:tab pos="1452245" algn="l"/>
                        </a:tabLst>
                      </a:pPr>
                      <a:r>
                        <a:rPr sz="1400" b="1" spc="-5" dirty="0">
                          <a:solidFill>
                            <a:srgbClr val="0070C0"/>
                          </a:solidFill>
                          <a:latin typeface="Times New Roman"/>
                          <a:cs typeface="Times New Roman"/>
                        </a:rPr>
                        <a:t>(P2) </a:t>
                      </a:r>
                      <a:r>
                        <a:rPr sz="1000" b="1" dirty="0">
                          <a:latin typeface="Times New Roman"/>
                          <a:cs typeface="Times New Roman"/>
                        </a:rPr>
                        <a:t>- ДОЛЯ </a:t>
                      </a:r>
                      <a:r>
                        <a:rPr sz="1000" b="1" spc="-5" dirty="0">
                          <a:latin typeface="Times New Roman"/>
                          <a:cs typeface="Times New Roman"/>
                        </a:rPr>
                        <a:t>ОРГАНИЗАЦИЙ  </a:t>
                      </a:r>
                      <a:r>
                        <a:rPr sz="1000" b="1" dirty="0">
                          <a:latin typeface="Times New Roman"/>
                          <a:cs typeface="Times New Roman"/>
                        </a:rPr>
                        <a:t>И </a:t>
                      </a:r>
                      <a:r>
                        <a:rPr sz="1000" b="1" spc="-5" dirty="0">
                          <a:latin typeface="Times New Roman"/>
                          <a:cs typeface="Times New Roman"/>
                        </a:rPr>
                        <a:t>ИП, ПОДВЕРГНУТЫХ  КОНТРОЛЮ </a:t>
                      </a:r>
                      <a:r>
                        <a:rPr sz="1000" b="1" dirty="0">
                          <a:latin typeface="Times New Roman"/>
                          <a:cs typeface="Times New Roman"/>
                        </a:rPr>
                        <a:t>И НАДЗОРУ </a:t>
                      </a:r>
                      <a:r>
                        <a:rPr sz="1000" b="1" spc="-10" dirty="0">
                          <a:latin typeface="Times New Roman"/>
                          <a:cs typeface="Times New Roman"/>
                        </a:rPr>
                        <a:t>ОТ  </a:t>
                      </a:r>
                      <a:r>
                        <a:rPr sz="1000" b="1" dirty="0">
                          <a:latin typeface="Times New Roman"/>
                          <a:cs typeface="Times New Roman"/>
                        </a:rPr>
                        <a:t>ОБ</a:t>
                      </a:r>
                      <a:r>
                        <a:rPr sz="1000" b="1" spc="-5" dirty="0">
                          <a:latin typeface="Times New Roman"/>
                          <a:cs typeface="Times New Roman"/>
                        </a:rPr>
                        <a:t>Щ</a:t>
                      </a:r>
                      <a:r>
                        <a:rPr sz="1000" b="1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000" b="1" spc="-5" dirty="0">
                          <a:latin typeface="Times New Roman"/>
                          <a:cs typeface="Times New Roman"/>
                        </a:rPr>
                        <a:t>Г</a:t>
                      </a:r>
                      <a:r>
                        <a:rPr sz="1000" b="1" dirty="0">
                          <a:latin typeface="Times New Roman"/>
                          <a:cs typeface="Times New Roman"/>
                        </a:rPr>
                        <a:t>О	ЧИ</a:t>
                      </a:r>
                      <a:r>
                        <a:rPr sz="1000" b="1" spc="5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000" b="1" spc="-5" dirty="0">
                          <a:latin typeface="Times New Roman"/>
                          <a:cs typeface="Times New Roman"/>
                        </a:rPr>
                        <a:t>ЛА  ПОДКОНТРОЛЬНЫХ</a:t>
                      </a: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76581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tabLst>
                          <a:tab pos="2241550" algn="l"/>
                        </a:tabLst>
                      </a:pPr>
                      <a:r>
                        <a:rPr sz="1400" b="1" spc="-5" dirty="0">
                          <a:solidFill>
                            <a:srgbClr val="0070C0"/>
                          </a:solidFill>
                          <a:latin typeface="Times New Roman"/>
                          <a:cs typeface="Times New Roman"/>
                        </a:rPr>
                        <a:t>(P3) </a:t>
                      </a:r>
                      <a:r>
                        <a:rPr sz="1000" b="1" dirty="0" smtClean="0">
                          <a:latin typeface="Times New Roman"/>
                          <a:cs typeface="Times New Roman"/>
                        </a:rPr>
                        <a:t>- </a:t>
                      </a:r>
                      <a:r>
                        <a:rPr sz="1000" b="1" dirty="0">
                          <a:latin typeface="Times New Roman"/>
                          <a:cs typeface="Times New Roman"/>
                        </a:rPr>
                        <a:t>ДОЛЯ  </a:t>
                      </a:r>
                      <a:r>
                        <a:rPr lang="ru-RU" sz="1000" b="1" dirty="0" smtClean="0">
                          <a:latin typeface="Times New Roman"/>
                          <a:cs typeface="Times New Roman"/>
                        </a:rPr>
                        <a:t>Ш</a:t>
                      </a:r>
                      <a:r>
                        <a:rPr sz="1000" b="1" spc="-10" dirty="0" smtClean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000" b="1" dirty="0" smtClean="0">
                          <a:latin typeface="Times New Roman"/>
                          <a:cs typeface="Times New Roman"/>
                        </a:rPr>
                        <a:t>РАФОВ</a:t>
                      </a:r>
                      <a:r>
                        <a:rPr sz="1000" b="1" dirty="0">
                          <a:latin typeface="Times New Roman"/>
                          <a:cs typeface="Times New Roman"/>
                        </a:rPr>
                        <a:t>,</a:t>
                      </a: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0" marR="208279" algn="just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000" b="1" dirty="0">
                          <a:latin typeface="Times New Roman"/>
                          <a:cs typeface="Times New Roman"/>
                        </a:rPr>
                        <a:t>НАЛОЖЕННЫХ</a:t>
                      </a:r>
                      <a:r>
                        <a:rPr sz="1000" b="1" spc="-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b="1" spc="-5" dirty="0">
                          <a:latin typeface="Times New Roman"/>
                          <a:cs typeface="Times New Roman"/>
                        </a:rPr>
                        <a:t>БЕЗ </a:t>
                      </a:r>
                      <a:endParaRPr lang="ru-RU" sz="1000" b="1" spc="-5" dirty="0" smtClean="0">
                        <a:latin typeface="Times New Roman"/>
                        <a:cs typeface="Times New Roman"/>
                      </a:endParaRPr>
                    </a:p>
                    <a:p>
                      <a:pPr marL="0" marR="208279" algn="just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000" b="1" spc="-5" dirty="0" smtClean="0">
                          <a:latin typeface="Times New Roman"/>
                          <a:cs typeface="Times New Roman"/>
                        </a:rPr>
                        <a:t>ПРОВЕДЕНИЯ</a:t>
                      </a: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0" algn="just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000" b="1" dirty="0">
                          <a:latin typeface="Times New Roman"/>
                          <a:cs typeface="Times New Roman"/>
                        </a:rPr>
                        <a:t>ПРОВЕРОК</a:t>
                      </a: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000" b="1" dirty="0">
                          <a:solidFill>
                            <a:srgbClr val="0070C0"/>
                          </a:solidFill>
                          <a:latin typeface="Times New Roman"/>
                          <a:cs typeface="Times New Roman"/>
                        </a:rPr>
                        <a:t>(P5) </a:t>
                      </a:r>
                      <a:r>
                        <a:rPr sz="1000" b="1" dirty="0">
                          <a:latin typeface="Times New Roman"/>
                          <a:cs typeface="Times New Roman"/>
                        </a:rPr>
                        <a:t>–</a:t>
                      </a: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sz="1000" b="1" spc="-5" dirty="0">
                          <a:latin typeface="Times New Roman"/>
                          <a:cs typeface="Times New Roman"/>
                        </a:rPr>
                        <a:t>АДМИНИСТРАТИВНЫЙ</a:t>
                      </a: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sz="1000" b="1" spc="-5" dirty="0">
                          <a:latin typeface="Times New Roman"/>
                          <a:cs typeface="Times New Roman"/>
                        </a:rPr>
                        <a:t>«НАЛОГ»</a:t>
                      </a: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14977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825"/>
                        </a:spcBef>
                      </a:pPr>
                      <a:r>
                        <a:rPr sz="1400" b="1" spc="-5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РОСПОТРЕБНАДЗОР</a:t>
                      </a:r>
                      <a:endParaRPr sz="14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1047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7,5 %</a:t>
                      </a:r>
                      <a:endParaRPr sz="1400" b="1" dirty="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1016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indent="87313" algn="ctr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11,6 %</a:t>
                      </a:r>
                      <a:endParaRPr sz="1400" b="1" dirty="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1016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lang="ru-RU" sz="1400" b="1" dirty="0" smtClean="0">
                          <a:solidFill>
                            <a:srgbClr val="00B05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20 %</a:t>
                      </a:r>
                      <a:endParaRPr sz="1400" b="1" dirty="0">
                        <a:solidFill>
                          <a:srgbClr val="00B05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1016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48309" algn="ctr">
                        <a:lnSpc>
                          <a:spcPct val="100000"/>
                        </a:lnSpc>
                        <a:spcBef>
                          <a:spcPts val="700"/>
                        </a:spcBef>
                      </a:pPr>
                      <a:r>
                        <a:rPr lang="ru-RU" sz="1400" b="1" spc="-5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   20,0 </a:t>
                      </a:r>
                      <a:r>
                        <a:rPr sz="1400" b="1" spc="-5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млн</a:t>
                      </a:r>
                      <a:r>
                        <a:rPr lang="ru-RU" sz="1400" b="1" spc="-5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  <a:r>
                        <a:rPr sz="1400" b="1" spc="-1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sz="1400" b="1" spc="-1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руб.</a:t>
                      </a:r>
                      <a:endParaRPr sz="14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8890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14977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825"/>
                        </a:spcBef>
                      </a:pPr>
                      <a:r>
                        <a:rPr sz="1400" b="1" spc="-5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РОСПРИРОДНАДЗОР</a:t>
                      </a:r>
                      <a:endParaRPr sz="14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1047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indent="7938" algn="ctr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lang="ru-RU" sz="1400" b="1" dirty="0" smtClean="0">
                          <a:solidFill>
                            <a:srgbClr val="00B05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83,7 %</a:t>
                      </a:r>
                      <a:endParaRPr sz="1400" b="1" dirty="0">
                        <a:solidFill>
                          <a:srgbClr val="00B05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965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lang="ru-RU" sz="1400" b="1" dirty="0" smtClean="0">
                          <a:solidFill>
                            <a:srgbClr val="00B05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3,6 %</a:t>
                      </a:r>
                      <a:endParaRPr sz="1400" b="1" dirty="0">
                        <a:solidFill>
                          <a:srgbClr val="00B05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965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73 %</a:t>
                      </a:r>
                      <a:endParaRPr sz="1400" b="1" dirty="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965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700"/>
                        </a:spcBef>
                      </a:pPr>
                      <a:r>
                        <a:rPr lang="ru-RU" sz="1400" b="1" spc="-5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1,5 </a:t>
                      </a:r>
                      <a:r>
                        <a:rPr sz="1400" b="1" spc="-5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млн</a:t>
                      </a:r>
                      <a:r>
                        <a:rPr lang="ru-RU" sz="1400" b="1" spc="-5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  <a:r>
                        <a:rPr sz="1400" b="1" spc="-2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sz="1400" b="1" spc="-1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руб.</a:t>
                      </a:r>
                      <a:endParaRPr sz="14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8890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14977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825"/>
                        </a:spcBef>
                      </a:pPr>
                      <a:r>
                        <a:rPr sz="1400" b="1" spc="-5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РОСТЕХНАДЗОР</a:t>
                      </a:r>
                      <a:endParaRPr sz="14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1047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12,7 %</a:t>
                      </a:r>
                      <a:endParaRPr sz="1400" b="1" dirty="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1009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26,6 %</a:t>
                      </a:r>
                      <a:endParaRPr sz="1400" b="1" dirty="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1009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4525" algn="ctr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endParaRPr sz="14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1009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48309" algn="ctr">
                        <a:lnSpc>
                          <a:spcPct val="100000"/>
                        </a:lnSpc>
                        <a:spcBef>
                          <a:spcPts val="700"/>
                        </a:spcBef>
                      </a:pPr>
                      <a:r>
                        <a:rPr lang="ru-RU" sz="1400" b="1" spc="-5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   14,9 </a:t>
                      </a:r>
                      <a:r>
                        <a:rPr sz="1400" b="1" spc="-5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млн</a:t>
                      </a:r>
                      <a:r>
                        <a:rPr lang="ru-RU" sz="1400" b="1" spc="-5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  <a:r>
                        <a:rPr sz="1400" b="1" spc="-1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sz="1400" b="1" spc="-1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руб.</a:t>
                      </a:r>
                      <a:endParaRPr sz="14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8890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14978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825"/>
                        </a:spcBef>
                      </a:pPr>
                      <a:r>
                        <a:rPr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РОССЕЛЬХОЗНАДЗОР</a:t>
                      </a:r>
                      <a:endParaRPr sz="14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1047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lang="ru-RU" sz="1400" b="1" dirty="0" smtClean="0">
                          <a:solidFill>
                            <a:srgbClr val="00B05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66,1 %</a:t>
                      </a:r>
                      <a:endParaRPr sz="1400" b="1" dirty="0">
                        <a:solidFill>
                          <a:srgbClr val="00B05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1009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2,6 %</a:t>
                      </a:r>
                      <a:endParaRPr sz="1400" b="1" dirty="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1009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lang="ru-RU" sz="1400" b="1" dirty="0" smtClean="0">
                          <a:solidFill>
                            <a:srgbClr val="00B05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70 %</a:t>
                      </a:r>
                      <a:endParaRPr sz="1400" b="1" dirty="0">
                        <a:solidFill>
                          <a:srgbClr val="00B05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1009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29259" algn="ctr">
                        <a:lnSpc>
                          <a:spcPct val="100000"/>
                        </a:lnSpc>
                        <a:spcBef>
                          <a:spcPts val="700"/>
                        </a:spcBef>
                      </a:pPr>
                      <a:r>
                        <a:rPr lang="ru-RU" sz="1400" b="1" spc="-5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      7,6 </a:t>
                      </a:r>
                      <a:r>
                        <a:rPr sz="1400" b="1" spc="-5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млн</a:t>
                      </a:r>
                      <a:r>
                        <a:rPr lang="ru-RU" sz="1400" b="1" spc="-5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  <a:r>
                        <a:rPr sz="1400" b="1" spc="-1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sz="1400" b="1" spc="-1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руб.</a:t>
                      </a:r>
                      <a:endParaRPr sz="14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8890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14977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1400" b="1" spc="-5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МЧС</a:t>
                      </a:r>
                      <a:endParaRPr sz="14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10541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46,9 %</a:t>
                      </a:r>
                      <a:endParaRPr sz="1400" b="1" dirty="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1016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4,7 %</a:t>
                      </a:r>
                      <a:endParaRPr sz="1400" b="1" dirty="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1016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8 %</a:t>
                      </a:r>
                      <a:endParaRPr sz="1400" b="1" dirty="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889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48309" algn="ctr">
                        <a:lnSpc>
                          <a:spcPct val="100000"/>
                        </a:lnSpc>
                        <a:spcBef>
                          <a:spcPts val="700"/>
                        </a:spcBef>
                      </a:pPr>
                      <a:r>
                        <a:rPr lang="ru-RU" sz="1400" b="1" spc="-5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     </a:t>
                      </a:r>
                      <a:r>
                        <a:rPr lang="ru-RU" sz="1400" b="1" spc="-5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400" b="1" spc="-5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3,0 </a:t>
                      </a:r>
                      <a:r>
                        <a:rPr sz="1400" b="1" spc="-5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млн</a:t>
                      </a:r>
                      <a:r>
                        <a:rPr lang="ru-RU" sz="1400" b="1" spc="-5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  <a:r>
                        <a:rPr sz="1400" b="1" spc="-1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sz="1400" b="1" spc="-1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руб.</a:t>
                      </a:r>
                      <a:endParaRPr sz="14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8890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14978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РОСТРАНСНАДЗОР</a:t>
                      </a:r>
                      <a:endParaRPr sz="14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105410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lang="ru-RU" sz="1400" b="1" dirty="0" smtClean="0">
                          <a:solidFill>
                            <a:srgbClr val="00B05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65,4 %</a:t>
                      </a:r>
                      <a:endParaRPr sz="1400" b="1" dirty="0">
                        <a:solidFill>
                          <a:srgbClr val="00B05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10096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4,0 %</a:t>
                      </a:r>
                      <a:endParaRPr sz="1400" b="1" dirty="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10096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4525" algn="ctr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endParaRPr sz="1400" b="1" dirty="0">
                        <a:solidFill>
                          <a:srgbClr val="00B05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448309" algn="ctr">
                        <a:lnSpc>
                          <a:spcPct val="100000"/>
                        </a:lnSpc>
                        <a:spcBef>
                          <a:spcPts val="700"/>
                        </a:spcBef>
                      </a:pPr>
                      <a:r>
                        <a:rPr lang="ru-RU" sz="1400" b="1" spc="-5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   1,4 млн.</a:t>
                      </a:r>
                      <a:r>
                        <a:rPr lang="ru-RU" sz="1400" b="1" spc="-1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400" b="1" spc="-1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руб.</a:t>
                      </a:r>
                      <a:endParaRPr sz="14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8890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4978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РОСЗДРАВНАДЗОР</a:t>
                      </a:r>
                      <a:endParaRPr sz="14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10541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lang="ru-RU" sz="1400" b="1" dirty="0" smtClean="0">
                          <a:solidFill>
                            <a:srgbClr val="00B05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25,0 %</a:t>
                      </a:r>
                      <a:endParaRPr sz="1400" b="1" dirty="0">
                        <a:solidFill>
                          <a:srgbClr val="00B05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1009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lang="ru-RU" sz="1400" b="1" dirty="0" smtClean="0">
                          <a:solidFill>
                            <a:srgbClr val="00B05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0,5 %</a:t>
                      </a:r>
                      <a:endParaRPr sz="1400" b="1" dirty="0">
                        <a:solidFill>
                          <a:srgbClr val="00B05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1009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61 %</a:t>
                      </a:r>
                      <a:endParaRPr sz="1400" b="1" dirty="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48309" algn="ctr">
                        <a:lnSpc>
                          <a:spcPct val="100000"/>
                        </a:lnSpc>
                        <a:spcBef>
                          <a:spcPts val="700"/>
                        </a:spcBef>
                      </a:pPr>
                      <a:r>
                        <a:rPr lang="ru-RU" sz="1400" b="1" spc="-5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    0,2 </a:t>
                      </a:r>
                      <a:r>
                        <a:rPr sz="1400" b="1" spc="-5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млн</a:t>
                      </a:r>
                      <a:r>
                        <a:rPr lang="ru-RU" sz="1400" b="1" spc="-5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  <a:r>
                        <a:rPr sz="1400" b="1" spc="-1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sz="1400" b="1" spc="-1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руб.</a:t>
                      </a:r>
                      <a:endParaRPr sz="14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8890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14977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1400" b="1" spc="-5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РОСТРУД</a:t>
                      </a:r>
                      <a:endParaRPr sz="14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10541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indent="17463" algn="ctr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lang="ru-RU" sz="1400" b="1" dirty="0" smtClean="0">
                          <a:solidFill>
                            <a:srgbClr val="00B05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42,1 %</a:t>
                      </a:r>
                      <a:endParaRPr sz="1400" b="1" dirty="0">
                        <a:solidFill>
                          <a:srgbClr val="00B05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1009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lang="ru-RU" sz="1400" b="1" dirty="0" smtClean="0">
                          <a:solidFill>
                            <a:srgbClr val="00B05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0,6 %</a:t>
                      </a:r>
                      <a:endParaRPr sz="1400" b="1" dirty="0">
                        <a:solidFill>
                          <a:srgbClr val="00B05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1009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4525" algn="ctr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endParaRPr sz="1400" b="1" dirty="0">
                        <a:solidFill>
                          <a:srgbClr val="00B05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889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4525" marR="39116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400" b="1" dirty="0">
                        <a:solidFill>
                          <a:srgbClr val="00B05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8890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52400" y="5867400"/>
            <a:ext cx="118872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1600" b="1" spc="-5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Зеленым </a:t>
            </a:r>
            <a:r>
              <a:rPr lang="ru-RU" sz="1600" b="1" spc="-15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цветом</a:t>
            </a:r>
            <a:r>
              <a:rPr lang="ru-RU" sz="1600" b="1" spc="-1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spc="-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«</a:t>
            </a:r>
            <a:r>
              <a:rPr lang="ru-RU" sz="1600" b="1" spc="-5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лучше</a:t>
            </a:r>
            <a:r>
              <a:rPr lang="ru-RU" sz="1600" b="1" spc="-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чем в среднем по России», </a:t>
            </a:r>
            <a:r>
              <a:rPr lang="ru-RU" sz="1600" b="1" spc="-5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красным </a:t>
            </a:r>
            <a:r>
              <a:rPr lang="ru-RU" sz="1600" b="1" spc="-15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цветом </a:t>
            </a:r>
            <a:r>
              <a:rPr lang="ru-RU" sz="1600" b="1" spc="-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ru-RU" sz="1600" b="1" spc="-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</a:t>
            </a:r>
            <a:r>
              <a:rPr lang="ru-RU" sz="1600" b="1" spc="-20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хуже</a:t>
            </a:r>
            <a:r>
              <a:rPr lang="ru-RU" sz="1600" b="1" spc="-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1600" b="1" spc="-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чем в среднем по</a:t>
            </a:r>
            <a:r>
              <a:rPr lang="ru-RU" sz="1600" b="1" spc="2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spc="-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России</a:t>
            </a:r>
            <a:r>
              <a:rPr lang="ru-RU" sz="1600" b="1" spc="-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»</a:t>
            </a:r>
            <a:endParaRPr lang="ru-RU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object 6"/>
          <p:cNvSpPr txBox="1">
            <a:spLocks/>
          </p:cNvSpPr>
          <p:nvPr/>
        </p:nvSpPr>
        <p:spPr>
          <a:xfrm>
            <a:off x="11582400" y="6477000"/>
            <a:ext cx="20574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000" b="0" i="0" kern="1200">
                <a:solidFill>
                  <a:srgbClr val="888888"/>
                </a:solidFill>
                <a:latin typeface="Carlito"/>
                <a:ea typeface="+mn-ea"/>
                <a:cs typeface="Carlito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100">
              <a:lnSpc>
                <a:spcPts val="1050"/>
              </a:lnSpc>
            </a:pP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ru-RU" sz="16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2400" y="228600"/>
            <a:ext cx="8568437" cy="2744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ru-RU" sz="17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АНАЛИЗ ПОКАЗАТЕЛЕЙ СВОДНОГО ИНДЕКСА ПО АЛТАЙСКОМУ КРАЮ</a:t>
            </a:r>
            <a:endParaRPr sz="1700" spc="-15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object 6"/>
          <p:cNvSpPr txBox="1">
            <a:spLocks/>
          </p:cNvSpPr>
          <p:nvPr/>
        </p:nvSpPr>
        <p:spPr>
          <a:xfrm>
            <a:off x="11711836" y="6613742"/>
            <a:ext cx="228704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000" b="0" i="0" kern="1200">
                <a:solidFill>
                  <a:srgbClr val="888888"/>
                </a:solidFill>
                <a:latin typeface="Carlito"/>
                <a:ea typeface="+mn-ea"/>
                <a:cs typeface="Carlito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100">
              <a:lnSpc>
                <a:spcPts val="1050"/>
              </a:lnSpc>
            </a:pPr>
            <a:fld id="{81D60167-4931-47E6-BA6A-407CBD079E47}" type="slidenum">
              <a:rPr lang="ru-RU" sz="1600" b="1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marL="38100">
                <a:lnSpc>
                  <a:spcPts val="1050"/>
                </a:lnSpc>
              </a:pPr>
              <a:t>8</a:t>
            </a:fld>
            <a:endParaRPr lang="ru-RU" sz="16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6200" y="762000"/>
            <a:ext cx="11582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b="1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Алтайский край</a:t>
            </a:r>
            <a:r>
              <a:rPr lang="ru-RU" altLang="ru-RU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(индекс </a:t>
            </a:r>
            <a:r>
              <a:rPr lang="ru-RU" altLang="ru-RU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3,22) </a:t>
            </a:r>
            <a:r>
              <a:rPr lang="ru-RU" altLang="ru-RU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из регионов РФ </a:t>
            </a:r>
            <a:r>
              <a:rPr lang="ru-RU" altLang="ru-RU" b="1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занял </a:t>
            </a:r>
            <a:r>
              <a:rPr lang="ru-RU" altLang="ru-RU" sz="22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 </a:t>
            </a:r>
            <a:r>
              <a:rPr lang="ru-RU" altLang="ru-RU" sz="22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место </a:t>
            </a:r>
            <a:r>
              <a:rPr lang="ru-RU" altLang="ru-RU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(62 </a:t>
            </a:r>
            <a:r>
              <a:rPr lang="ru-RU" altLang="ru-RU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место – </a:t>
            </a:r>
            <a:r>
              <a:rPr lang="ru-RU" altLang="ru-RU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2020 </a:t>
            </a:r>
            <a:r>
              <a:rPr lang="ru-RU" altLang="ru-RU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год),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 </a:t>
            </a:r>
            <a:r>
              <a:rPr lang="ru-RU" altLang="ru-RU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регионам </a:t>
            </a:r>
            <a:r>
              <a:rPr lang="ru-RU" altLang="ru-RU" b="1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СФО</a:t>
            </a:r>
            <a:r>
              <a:rPr lang="ru-RU" altLang="ru-RU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входящих в </a:t>
            </a:r>
            <a:r>
              <a:rPr lang="ru-RU" altLang="ru-RU" b="1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Топ 30 </a:t>
            </a:r>
            <a:r>
              <a:rPr lang="ru-RU" altLang="ru-RU" b="1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ru-RU" altLang="ru-RU" b="1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</a:t>
            </a:r>
            <a:r>
              <a:rPr lang="ru-RU" altLang="ru-RU" b="1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место </a:t>
            </a:r>
            <a:r>
              <a:rPr lang="ru-RU" altLang="ru-RU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(9 </a:t>
            </a:r>
            <a:r>
              <a:rPr lang="ru-RU" altLang="ru-RU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место – </a:t>
            </a:r>
            <a:r>
              <a:rPr lang="ru-RU" altLang="ru-RU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2020 </a:t>
            </a:r>
            <a:r>
              <a:rPr lang="ru-RU" altLang="ru-RU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год)</a:t>
            </a:r>
            <a:endParaRPr lang="ru-RU" altLang="ru-RU" sz="2400" dirty="0">
              <a:solidFill>
                <a:schemeClr val="tx2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6630397"/>
              </p:ext>
            </p:extLst>
          </p:nvPr>
        </p:nvGraphicFramePr>
        <p:xfrm>
          <a:off x="685801" y="1769869"/>
          <a:ext cx="10896598" cy="43513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33698"/>
                <a:gridCol w="3487512"/>
                <a:gridCol w="2237694"/>
                <a:gridCol w="2237694"/>
              </a:tblGrid>
              <a:tr h="5343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Наименование ведомства</a:t>
                      </a:r>
                    </a:p>
                  </a:txBody>
                  <a:tcPr marL="58356" marR="58356" marT="810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Индекс АК- 2021</a:t>
                      </a:r>
                    </a:p>
                  </a:txBody>
                  <a:tcPr marL="58356" marR="58356" marT="810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Индекс АК- 2020</a:t>
                      </a:r>
                    </a:p>
                  </a:txBody>
                  <a:tcPr marL="58356" marR="58356" marT="810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Индекс АК - 2019</a:t>
                      </a:r>
                      <a:endParaRPr lang="ru-RU" sz="16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356" marR="58356" marT="8105" marB="0"/>
                </a:tc>
              </a:tr>
              <a:tr h="3560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Ростехнадзор</a:t>
                      </a:r>
                    </a:p>
                  </a:txBody>
                  <a:tcPr marL="58356" marR="58356" marT="810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 smtClean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6,65  </a:t>
                      </a:r>
                      <a:endParaRPr lang="ru-RU" sz="1600" b="1" dirty="0">
                        <a:solidFill>
                          <a:srgbClr val="C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356" marR="58356" marT="810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0" dirty="0">
                          <a:solidFill>
                            <a:srgbClr val="04105A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1,8</a:t>
                      </a:r>
                    </a:p>
                  </a:txBody>
                  <a:tcPr marL="58356" marR="58356" marT="810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0" dirty="0" smtClean="0">
                          <a:solidFill>
                            <a:srgbClr val="04105A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4,5</a:t>
                      </a:r>
                      <a:endParaRPr lang="ru-RU" sz="1600" b="0" dirty="0">
                        <a:solidFill>
                          <a:srgbClr val="04105A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356" marR="58356" marT="8105" marB="0"/>
                </a:tc>
              </a:tr>
              <a:tr h="3944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Роспотребнадзор</a:t>
                      </a:r>
                    </a:p>
                  </a:txBody>
                  <a:tcPr marL="58356" marR="58356" marT="810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5,27</a:t>
                      </a:r>
                    </a:p>
                  </a:txBody>
                  <a:tcPr marL="58356" marR="58356" marT="810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0" dirty="0">
                          <a:solidFill>
                            <a:srgbClr val="04105A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4,8</a:t>
                      </a:r>
                    </a:p>
                  </a:txBody>
                  <a:tcPr marL="58356" marR="58356" marT="810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0" dirty="0" smtClean="0">
                          <a:solidFill>
                            <a:srgbClr val="04105A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4,3</a:t>
                      </a:r>
                      <a:endParaRPr lang="ru-RU" sz="1600" b="0" dirty="0">
                        <a:solidFill>
                          <a:srgbClr val="04105A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356" marR="58356" marT="8105" marB="0"/>
                </a:tc>
              </a:tr>
              <a:tr h="5343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Россельхознадзор</a:t>
                      </a:r>
                    </a:p>
                  </a:txBody>
                  <a:tcPr marL="58356" marR="58356" marT="810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solidFill>
                            <a:srgbClr val="28623B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3,30</a:t>
                      </a:r>
                    </a:p>
                  </a:txBody>
                  <a:tcPr marL="58356" marR="58356" marT="810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0" dirty="0">
                          <a:solidFill>
                            <a:srgbClr val="04105A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4,8</a:t>
                      </a:r>
                    </a:p>
                  </a:txBody>
                  <a:tcPr marL="58356" marR="58356" marT="810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0" dirty="0" smtClean="0">
                          <a:solidFill>
                            <a:srgbClr val="04105A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3,1</a:t>
                      </a:r>
                      <a:endParaRPr lang="ru-RU" sz="1600" b="0" dirty="0">
                        <a:solidFill>
                          <a:srgbClr val="04105A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356" marR="58356" marT="8105" marB="0"/>
                </a:tc>
              </a:tr>
              <a:tr h="5343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Ространснадзор</a:t>
                      </a:r>
                    </a:p>
                  </a:txBody>
                  <a:tcPr marL="58356" marR="58356" marT="810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2,60</a:t>
                      </a:r>
                    </a:p>
                  </a:txBody>
                  <a:tcPr marL="58356" marR="58356" marT="810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0" dirty="0">
                          <a:solidFill>
                            <a:srgbClr val="04105A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</a:p>
                  </a:txBody>
                  <a:tcPr marL="58356" marR="58356" marT="810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0" dirty="0" smtClean="0">
                          <a:solidFill>
                            <a:srgbClr val="04105A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endParaRPr lang="ru-RU" sz="1600" b="0" dirty="0">
                        <a:solidFill>
                          <a:srgbClr val="04105A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356" marR="58356" marT="8105" marB="0"/>
                </a:tc>
              </a:tr>
              <a:tr h="3944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МЧС</a:t>
                      </a:r>
                    </a:p>
                  </a:txBody>
                  <a:tcPr marL="58356" marR="58356" marT="810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solidFill>
                            <a:srgbClr val="28623B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2,27</a:t>
                      </a:r>
                    </a:p>
                  </a:txBody>
                  <a:tcPr marL="58356" marR="58356" marT="810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0" dirty="0">
                          <a:solidFill>
                            <a:srgbClr val="04105A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6,3</a:t>
                      </a:r>
                    </a:p>
                  </a:txBody>
                  <a:tcPr marL="58356" marR="58356" marT="810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0" dirty="0" smtClean="0">
                          <a:solidFill>
                            <a:srgbClr val="04105A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2,0</a:t>
                      </a:r>
                      <a:endParaRPr lang="ru-RU" sz="1600" b="0" dirty="0">
                        <a:solidFill>
                          <a:srgbClr val="04105A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356" marR="58356" marT="8105" marB="0"/>
                </a:tc>
              </a:tr>
              <a:tr h="5343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Росприроднадзор</a:t>
                      </a:r>
                    </a:p>
                  </a:txBody>
                  <a:tcPr marL="58356" marR="58356" marT="810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solidFill>
                            <a:srgbClr val="28623B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2,23</a:t>
                      </a:r>
                    </a:p>
                  </a:txBody>
                  <a:tcPr marL="58356" marR="58356" marT="810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0" dirty="0">
                          <a:solidFill>
                            <a:srgbClr val="04105A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4,3</a:t>
                      </a:r>
                    </a:p>
                  </a:txBody>
                  <a:tcPr marL="58356" marR="58356" marT="810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0" dirty="0" smtClean="0">
                          <a:solidFill>
                            <a:srgbClr val="04105A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3,5</a:t>
                      </a:r>
                      <a:endParaRPr lang="ru-RU" sz="1600" b="0" dirty="0">
                        <a:solidFill>
                          <a:srgbClr val="04105A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356" marR="58356" marT="8105" marB="0"/>
                </a:tc>
              </a:tr>
              <a:tr h="5343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Росздравнадзор</a:t>
                      </a:r>
                    </a:p>
                  </a:txBody>
                  <a:tcPr marL="58356" marR="58356" marT="810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1,80</a:t>
                      </a:r>
                    </a:p>
                  </a:txBody>
                  <a:tcPr marL="58356" marR="58356" marT="810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0" dirty="0">
                          <a:solidFill>
                            <a:srgbClr val="04105A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</a:p>
                  </a:txBody>
                  <a:tcPr marL="58356" marR="58356" marT="810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0" dirty="0" smtClean="0">
                          <a:solidFill>
                            <a:srgbClr val="04105A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endParaRPr lang="ru-RU" sz="1600" b="0" dirty="0">
                        <a:solidFill>
                          <a:srgbClr val="04105A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356" marR="58356" marT="8105" marB="0"/>
                </a:tc>
              </a:tr>
              <a:tr h="5343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Роструд</a:t>
                      </a:r>
                    </a:p>
                  </a:txBody>
                  <a:tcPr marL="58356" marR="58356" marT="810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solidFill>
                            <a:srgbClr val="28623B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1,65</a:t>
                      </a:r>
                    </a:p>
                  </a:txBody>
                  <a:tcPr marL="58356" marR="58356" marT="810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0" dirty="0">
                          <a:solidFill>
                            <a:srgbClr val="04105A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2,9</a:t>
                      </a:r>
                    </a:p>
                  </a:txBody>
                  <a:tcPr marL="58356" marR="58356" marT="810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0" dirty="0" smtClean="0">
                          <a:solidFill>
                            <a:srgbClr val="04105A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endParaRPr lang="ru-RU" sz="1600" b="0" dirty="0">
                        <a:solidFill>
                          <a:srgbClr val="04105A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8356" marR="58356" marT="8105" marB="0"/>
                </a:tc>
              </a:tr>
            </a:tbl>
          </a:graphicData>
        </a:graphic>
      </p:graphicFrame>
      <p:sp>
        <p:nvSpPr>
          <p:cNvPr id="6" name="Стрелка вверх 5"/>
          <p:cNvSpPr/>
          <p:nvPr/>
        </p:nvSpPr>
        <p:spPr>
          <a:xfrm>
            <a:off x="5943600" y="2362200"/>
            <a:ext cx="228600" cy="228600"/>
          </a:xfrm>
          <a:prstGeom prst="up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C00000"/>
              </a:solidFill>
            </a:endParaRPr>
          </a:p>
        </p:txBody>
      </p:sp>
      <p:sp>
        <p:nvSpPr>
          <p:cNvPr id="12" name="Стрелка вверх 11"/>
          <p:cNvSpPr/>
          <p:nvPr/>
        </p:nvSpPr>
        <p:spPr>
          <a:xfrm>
            <a:off x="5943600" y="2743200"/>
            <a:ext cx="228600" cy="228600"/>
          </a:xfrm>
          <a:prstGeom prst="up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C00000"/>
              </a:solidFill>
            </a:endParaRPr>
          </a:p>
        </p:txBody>
      </p:sp>
      <p:sp>
        <p:nvSpPr>
          <p:cNvPr id="13" name="Стрелка вниз 12"/>
          <p:cNvSpPr/>
          <p:nvPr/>
        </p:nvSpPr>
        <p:spPr>
          <a:xfrm>
            <a:off x="5943600" y="3124200"/>
            <a:ext cx="228600" cy="228600"/>
          </a:xfrm>
          <a:prstGeom prst="downArrow">
            <a:avLst/>
          </a:prstGeom>
          <a:solidFill>
            <a:srgbClr val="28623B"/>
          </a:solidFill>
          <a:ln>
            <a:solidFill>
              <a:srgbClr val="2862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5943600" y="4191000"/>
            <a:ext cx="228600" cy="228600"/>
          </a:xfrm>
          <a:prstGeom prst="downArrow">
            <a:avLst/>
          </a:prstGeom>
          <a:solidFill>
            <a:srgbClr val="28623B"/>
          </a:solidFill>
          <a:ln>
            <a:solidFill>
              <a:srgbClr val="2862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>
            <a:off x="5943600" y="4572000"/>
            <a:ext cx="228600" cy="228600"/>
          </a:xfrm>
          <a:prstGeom prst="downArrow">
            <a:avLst/>
          </a:prstGeom>
          <a:solidFill>
            <a:srgbClr val="28623B"/>
          </a:solidFill>
          <a:ln>
            <a:solidFill>
              <a:srgbClr val="2862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>
            <a:off x="5943600" y="5638800"/>
            <a:ext cx="228600" cy="228600"/>
          </a:xfrm>
          <a:prstGeom prst="downArrow">
            <a:avLst/>
          </a:prstGeom>
          <a:solidFill>
            <a:srgbClr val="28623B"/>
          </a:solidFill>
          <a:ln>
            <a:solidFill>
              <a:srgbClr val="2862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9933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Номер слайда 3"/>
          <p:cNvSpPr>
            <a:spLocks noGrp="1"/>
          </p:cNvSpPr>
          <p:nvPr>
            <p:ph type="sldNum" sz="quarter" idx="16"/>
          </p:nvPr>
        </p:nvSpPr>
        <p:spPr>
          <a:xfrm>
            <a:off x="9366738" y="6356347"/>
            <a:ext cx="798026" cy="153888"/>
          </a:xfrm>
        </p:spPr>
        <p:txBody>
          <a:bodyPr/>
          <a:lstStyle/>
          <a:p>
            <a:fld id="{72B23512-3D98-4B86-A22F-074DEC6D4A99}" type="slidenum">
              <a:rPr lang="ru-RU">
                <a:latin typeface="+mn-lt"/>
              </a:rPr>
              <a:pPr/>
              <a:t>9</a:t>
            </a:fld>
            <a:endParaRPr lang="ru-RU" dirty="0">
              <a:latin typeface="+mn-lt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9" name="Rectangle 15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152400" y="152400"/>
            <a:ext cx="8820472" cy="459016"/>
          </a:xfrm>
        </p:spPr>
        <p:txBody>
          <a:bodyPr vert="horz" wrap="square" lIns="91440" tIns="45720" rIns="91440" bIns="45720" rtlCol="0" anchor="ctr">
            <a:noAutofit/>
          </a:bodyPr>
          <a:lstStyle/>
          <a:p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ru-RU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КЛЮЧЕВЫЕ ВЫВОДЫ</a:t>
            </a:r>
            <a:endParaRPr lang="ru-RU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object 19"/>
          <p:cNvSpPr txBox="1"/>
          <p:nvPr/>
        </p:nvSpPr>
        <p:spPr>
          <a:xfrm>
            <a:off x="381000" y="609600"/>
            <a:ext cx="9149123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b="1" spc="65" dirty="0" smtClean="0">
                <a:solidFill>
                  <a:srgbClr val="0068AC"/>
                </a:solidFill>
                <a:latin typeface="Arial"/>
                <a:cs typeface="Arial"/>
              </a:rPr>
              <a:t>ДИНАМИКА </a:t>
            </a:r>
            <a:r>
              <a:rPr lang="ru-RU" b="1" spc="65" dirty="0">
                <a:solidFill>
                  <a:srgbClr val="0068AC"/>
                </a:solidFill>
                <a:latin typeface="Arial"/>
                <a:cs typeface="Arial"/>
              </a:rPr>
              <a:t>ПОКАЗАТЕЛЕЙ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24" name="object 7"/>
          <p:cNvSpPr txBox="1"/>
          <p:nvPr/>
        </p:nvSpPr>
        <p:spPr>
          <a:xfrm>
            <a:off x="152400" y="838200"/>
            <a:ext cx="11734800" cy="2650084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298450" indent="-285750" algn="just">
              <a:spcBef>
                <a:spcPts val="625"/>
              </a:spcBef>
              <a:buFont typeface="Arial" pitchFamily="34" charset="0"/>
              <a:buChar char="•"/>
            </a:pPr>
            <a:r>
              <a:rPr lang="ru-RU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несмотря на снижение числа проверок, </a:t>
            </a:r>
            <a:r>
              <a:rPr lang="ru-RU" sz="15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 наблюдается решительной динамики к переходу на использование </a:t>
            </a:r>
            <a:r>
              <a:rPr lang="ru-RU" sz="15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предупреждений;</a:t>
            </a:r>
            <a:r>
              <a:rPr lang="ru-RU" sz="1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298450" indent="-285750" algn="just">
              <a:spcBef>
                <a:spcPts val="625"/>
              </a:spcBef>
              <a:buFont typeface="Arial" pitchFamily="34" charset="0"/>
              <a:buChar char="•"/>
            </a:pPr>
            <a:r>
              <a:rPr lang="ru-RU" sz="1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</a:t>
            </a:r>
            <a:r>
              <a:rPr lang="ru-RU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фоне ограничения проверок наметилась тенденция </a:t>
            </a:r>
            <a:r>
              <a:rPr lang="ru-RU" sz="15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замены проверок иными мероприятиями в качестве основания для наложения </a:t>
            </a:r>
            <a:r>
              <a:rPr lang="ru-RU" sz="15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штрафо</a:t>
            </a:r>
            <a:r>
              <a:rPr lang="ru-RU" sz="15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в;</a:t>
            </a:r>
            <a:endParaRPr lang="ru-RU" sz="15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98450" indent="-285750" algn="just">
              <a:spcBef>
                <a:spcPts val="625"/>
              </a:spcBef>
              <a:buFont typeface="Arial" pitchFamily="34" charset="0"/>
              <a:buChar char="•"/>
            </a:pPr>
            <a:r>
              <a:rPr lang="ru-RU" sz="1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вместе </a:t>
            </a:r>
            <a:r>
              <a:rPr lang="ru-RU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 снижением количества проверок снизился объем и количество штрафов – по России количество наложенных федеральными органами исполнительной власти штрафов сократилось на 38 %, сумма наложенного штрафа на 83 %. Объем штрафов снизился в том числе с связи </a:t>
            </a:r>
            <a:r>
              <a:rPr lang="ru-RU" sz="15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 смягчением подходов судов и органов КНО, снижением количества проверок и частичным переходом на профилактический </a:t>
            </a:r>
            <a:r>
              <a:rPr lang="ru-RU" sz="15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подход;</a:t>
            </a:r>
            <a:endParaRPr lang="ru-RU" sz="15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98450" indent="-285750" algn="just">
              <a:spcBef>
                <a:spcPts val="625"/>
              </a:spcBef>
              <a:buFont typeface="Arial" pitchFamily="34" charset="0"/>
              <a:buChar char="•"/>
            </a:pPr>
            <a:r>
              <a:rPr lang="ru-RU" sz="1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важность </a:t>
            </a:r>
            <a:r>
              <a:rPr lang="ru-RU" sz="1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примененного многими органами профилактического подхода на фоне пандемии </a:t>
            </a:r>
            <a:r>
              <a:rPr lang="en-US" sz="1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COVID-19 – </a:t>
            </a:r>
            <a:r>
              <a:rPr lang="ru-RU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совместная работа бизнеса и органов КНД по предотвращению </a:t>
            </a:r>
            <a:r>
              <a:rPr lang="ru-RU" sz="1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нарушений.</a:t>
            </a:r>
            <a:endParaRPr sz="15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" name="object 19"/>
          <p:cNvSpPr txBox="1"/>
          <p:nvPr/>
        </p:nvSpPr>
        <p:spPr>
          <a:xfrm>
            <a:off x="533400" y="3581400"/>
            <a:ext cx="1127760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b="1" spc="85" dirty="0">
                <a:solidFill>
                  <a:srgbClr val="0068AC"/>
                </a:solidFill>
                <a:latin typeface="Arial"/>
                <a:cs typeface="Arial"/>
              </a:rPr>
              <a:t>ЭФФЕКТИВНОСТЬ СИСТЕМЫ </a:t>
            </a:r>
            <a:r>
              <a:rPr sz="1800" b="1" spc="120" dirty="0" smtClean="0">
                <a:solidFill>
                  <a:srgbClr val="0068AC"/>
                </a:solidFill>
                <a:latin typeface="Arial"/>
                <a:cs typeface="Arial"/>
              </a:rPr>
              <a:t>КОНТРОЛЬНО-НАДЗОРНОЙ</a:t>
            </a:r>
            <a:r>
              <a:rPr sz="1800" b="1" spc="-335" dirty="0" smtClean="0">
                <a:solidFill>
                  <a:srgbClr val="0068AC"/>
                </a:solidFill>
                <a:latin typeface="Arial"/>
                <a:cs typeface="Arial"/>
              </a:rPr>
              <a:t> </a:t>
            </a:r>
            <a:r>
              <a:rPr sz="1800" b="1" spc="85" dirty="0">
                <a:solidFill>
                  <a:srgbClr val="0068AC"/>
                </a:solidFill>
                <a:latin typeface="Arial"/>
                <a:cs typeface="Arial"/>
              </a:rPr>
              <a:t>ДЕЯТЕЛЬНОСТИ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26" name="object 18"/>
          <p:cNvSpPr txBox="1"/>
          <p:nvPr/>
        </p:nvSpPr>
        <p:spPr>
          <a:xfrm>
            <a:off x="228600" y="3799739"/>
            <a:ext cx="11811000" cy="30290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970280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sz="1500" b="1" spc="-35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</a:t>
            </a:r>
            <a:r>
              <a:rPr lang="ru-RU" sz="1500" b="1" spc="-35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истема </a:t>
            </a:r>
            <a:r>
              <a:rPr lang="ru-RU" sz="1500" b="1" spc="-35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контроля-надзора </a:t>
            </a:r>
            <a:r>
              <a:rPr lang="ru-RU" sz="1500" spc="-3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под влиянием противоэпидемических послаблений и мероприятий по снижению административного давления по итогам рассмотрения Индекса показала ряд существенных </a:t>
            </a:r>
            <a:r>
              <a:rPr lang="ru-RU" sz="1500" spc="-3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улучшений;</a:t>
            </a:r>
            <a:endParaRPr sz="15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00000"/>
              </a:lnSpc>
            </a:pPr>
            <a:endParaRPr sz="15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98450" marR="78867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sz="1500" b="1" spc="-65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 </a:t>
            </a:r>
            <a:r>
              <a:rPr lang="ru-RU" sz="1500" b="1" spc="-65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этом недостаточные преобразования в подходах </a:t>
            </a:r>
            <a:r>
              <a:rPr lang="ru-RU" sz="1500" spc="-6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(недостаточное использование предупреждений большинством ведомств, высокая доля штрафов по итогам </a:t>
            </a:r>
            <a:r>
              <a:rPr lang="ru-RU" sz="1500" spc="-65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внепроверочных</a:t>
            </a:r>
            <a:r>
              <a:rPr lang="ru-RU" sz="1500" spc="-6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мероприятий) </a:t>
            </a:r>
            <a:r>
              <a:rPr lang="ru-RU" sz="1500" b="1" spc="-65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создают риски для внедрения новых принципов </a:t>
            </a:r>
            <a:r>
              <a:rPr lang="ru-RU" sz="1500" spc="-6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контроля/надзора</a:t>
            </a:r>
            <a:r>
              <a:rPr lang="ru-RU" sz="1500" b="1" spc="-4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  <a:endParaRPr sz="15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00000"/>
              </a:lnSpc>
            </a:pPr>
            <a:endParaRPr sz="15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98450" marR="508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sz="1500" b="1" spc="-85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</a:t>
            </a:r>
            <a:r>
              <a:rPr sz="1500" b="1" spc="-85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тветственность</a:t>
            </a:r>
            <a:r>
              <a:rPr sz="1500" b="1" spc="-85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500" b="1" spc="-6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должностных </a:t>
            </a:r>
            <a:r>
              <a:rPr sz="1500" b="1" spc="-1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лиц</a:t>
            </a:r>
            <a:r>
              <a:rPr sz="1500" spc="-100" dirty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500" spc="-6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контрольных </a:t>
            </a:r>
            <a:r>
              <a:rPr sz="1500" spc="-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 </a:t>
            </a:r>
            <a:r>
              <a:rPr sz="1500" spc="-7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надзорных </a:t>
            </a:r>
            <a:r>
              <a:rPr sz="1500" spc="-75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органов</a:t>
            </a:r>
            <a:r>
              <a:rPr sz="1500" spc="-7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500" spc="-7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продолжает быть </a:t>
            </a:r>
            <a:r>
              <a:rPr sz="1500" b="1" spc="-1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</a:t>
            </a:r>
            <a:r>
              <a:rPr sz="1500" b="1" spc="-1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500" b="1" spc="-85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пропорциональн</a:t>
            </a:r>
            <a:r>
              <a:rPr lang="ru-RU" sz="1500" b="1" spc="-85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ой</a:t>
            </a:r>
            <a:r>
              <a:rPr sz="1500" b="1" spc="-85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500" b="1" spc="-9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полномочиям: </a:t>
            </a:r>
            <a:endParaRPr lang="ru-RU" sz="1500" b="1" spc="-9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2700" marR="5080">
              <a:lnSpc>
                <a:spcPct val="100000"/>
              </a:lnSpc>
            </a:pPr>
            <a:r>
              <a:rPr lang="ru-RU" sz="1500" b="1" spc="-9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500" b="1" spc="-9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</a:t>
            </a:r>
            <a:r>
              <a:rPr lang="ru-RU" sz="1500" b="1" spc="-90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87 </a:t>
            </a:r>
            <a:r>
              <a:rPr sz="1500" b="1" spc="-204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% </a:t>
            </a:r>
            <a:r>
              <a:rPr lang="ru-RU" sz="1500" b="1" spc="-204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500" b="1" spc="-25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нарушений</a:t>
            </a:r>
            <a:r>
              <a:rPr sz="1500" b="1" spc="-25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500" spc="-4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должностных  </a:t>
            </a:r>
            <a:r>
              <a:rPr sz="1500" spc="-5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лиц </a:t>
            </a:r>
            <a:r>
              <a:rPr sz="1500" spc="-3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 </a:t>
            </a:r>
            <a:r>
              <a:rPr sz="1500" spc="-4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проведении </a:t>
            </a:r>
            <a:r>
              <a:rPr sz="1500" spc="-3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проверок </a:t>
            </a:r>
            <a:r>
              <a:rPr sz="1500" b="1" spc="-45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завершаются </a:t>
            </a:r>
            <a:r>
              <a:rPr sz="1500" b="1" spc="-3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предупреждением </a:t>
            </a:r>
            <a:r>
              <a:rPr sz="1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(19.6.1</a:t>
            </a:r>
            <a:r>
              <a:rPr sz="1500" b="1" spc="24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500" b="1" spc="55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КоАП</a:t>
            </a:r>
            <a:r>
              <a:rPr sz="1500" b="1" spc="5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r>
              <a:rPr lang="ru-RU" sz="1500" b="1" spc="5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  <a:endParaRPr sz="15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00000"/>
              </a:lnSpc>
            </a:pPr>
            <a:endParaRPr sz="15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984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sz="1500" b="1" spc="-1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вывод </a:t>
            </a:r>
            <a:r>
              <a:rPr lang="ru-RU" sz="1500" b="1" spc="-1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</a:t>
            </a:r>
            <a:r>
              <a:rPr sz="1500" b="1" spc="-1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500" b="1" spc="-45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заме</a:t>
            </a:r>
            <a:r>
              <a:rPr lang="ru-RU" sz="1500" b="1" spc="-45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щении</a:t>
            </a:r>
            <a:r>
              <a:rPr lang="ru-RU" sz="1500" b="1" spc="-45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проверок</a:t>
            </a:r>
            <a:r>
              <a:rPr sz="1500" b="1" spc="-45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500" b="1" spc="-7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иными </a:t>
            </a:r>
            <a:r>
              <a:rPr sz="1500" b="1" spc="-55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формами </a:t>
            </a:r>
            <a:r>
              <a:rPr sz="1500" b="1" spc="-4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контроля и надзора </a:t>
            </a:r>
            <a:r>
              <a:rPr sz="1500" spc="-9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(«рейдами», </a:t>
            </a:r>
            <a:r>
              <a:rPr sz="1500" spc="-8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«контрольными </a:t>
            </a:r>
            <a:r>
              <a:rPr sz="1500" spc="-9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закупками»,</a:t>
            </a:r>
            <a:r>
              <a:rPr sz="1500" spc="-8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500" spc="-8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возбуждением</a:t>
            </a:r>
            <a:r>
              <a:rPr sz="1500" spc="-8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500" spc="-85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дел</a:t>
            </a:r>
            <a:r>
              <a:rPr lang="ru-RU" sz="1500" spc="-8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500" spc="-6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«по </a:t>
            </a:r>
            <a:r>
              <a:rPr sz="1500" spc="-25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КоАП</a:t>
            </a:r>
            <a:r>
              <a:rPr sz="1500" spc="-2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»)</a:t>
            </a:r>
            <a:r>
              <a:rPr lang="ru-RU" sz="1500" spc="-2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нашел свое отражение в решении о создании нового реестра контрольно-надзорных мероприятий, который будет включать данные о всех таких </a:t>
            </a:r>
            <a:r>
              <a:rPr lang="ru-RU" sz="1500" spc="-2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мероприятиях.</a:t>
            </a:r>
            <a:endParaRPr sz="15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7" name="object 6"/>
          <p:cNvSpPr txBox="1">
            <a:spLocks/>
          </p:cNvSpPr>
          <p:nvPr/>
        </p:nvSpPr>
        <p:spPr>
          <a:xfrm>
            <a:off x="11734800" y="6629400"/>
            <a:ext cx="228704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000" b="0" i="0" kern="1200">
                <a:solidFill>
                  <a:srgbClr val="888888"/>
                </a:solidFill>
                <a:latin typeface="Carlito"/>
                <a:ea typeface="+mn-ea"/>
                <a:cs typeface="Carlito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100">
              <a:lnSpc>
                <a:spcPts val="1050"/>
              </a:lnSpc>
            </a:pPr>
            <a:r>
              <a:rPr lang="ru-RU" sz="16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42887397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1855</TotalTime>
  <Words>2141</Words>
  <Application>Microsoft Office PowerPoint</Application>
  <PresentationFormat>Широкоэкранный</PresentationFormat>
  <Paragraphs>685</Paragraphs>
  <Slides>13</Slides>
  <Notes>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1" baseType="lpstr">
      <vt:lpstr>Arial</vt:lpstr>
      <vt:lpstr>Calibri</vt:lpstr>
      <vt:lpstr>Carlito</vt:lpstr>
      <vt:lpstr>Tahoma</vt:lpstr>
      <vt:lpstr>Times New Roman</vt:lpstr>
      <vt:lpstr>Trebuchet MS</vt:lpstr>
      <vt:lpstr>Verdana</vt:lpstr>
      <vt:lpstr>Office Theme</vt:lpstr>
      <vt:lpstr>МАТЕРИАЛ К ОБСУЖДЕНИЮ</vt:lpstr>
      <vt:lpstr>Презентация PowerPoint</vt:lpstr>
      <vt:lpstr>Презентация PowerPoint</vt:lpstr>
      <vt:lpstr>Презентация PowerPoint</vt:lpstr>
      <vt:lpstr>КЛЮЧЕВЫЕ ПОКАЗАТЕЛИ ИНДЕКСА ПО ОРГАНАМ КОНТРОЛЯ И НАДЗОРА</vt:lpstr>
      <vt:lpstr>Презентация PowerPoint</vt:lpstr>
      <vt:lpstr>КЛЮЧЕВЫЕ ПОКАЗАТЕЛИ ИНДЕКСА ПО ОРГАНАМ КОНТРОЛЯ И НАДЗОРА</vt:lpstr>
      <vt:lpstr>АНАЛИЗ ПОКАЗАТЕЛЕЙ СВОДНОГО ИНДЕКСА ПО АЛТАЙСКОМУ КРАЮ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1</cp:lastModifiedBy>
  <cp:revision>125</cp:revision>
  <cp:lastPrinted>2021-08-06T03:31:35Z</cp:lastPrinted>
  <dcterms:created xsi:type="dcterms:W3CDTF">2021-05-25T08:39:37Z</dcterms:created>
  <dcterms:modified xsi:type="dcterms:W3CDTF">2021-08-26T02:06:04Z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2020-06-11T00:00:00Z</vt:filetime>
  </property>
  <property fmtid="{D5CDD505-2E9C-101B-9397-08002B2CF9AE}" pid="3" name="Creator">
    <vt:lpwstr>Microsoft® PowerPoint® для Microsoft 365</vt:lpwstr>
  </property>
  <property fmtid="{D5CDD505-2E9C-101B-9397-08002B2CF9AE}" pid="4" name="LastSaved">
    <vt:filetime>2021-05-25T00:00:00Z</vt:filetime>
  </property>
</Properties>
</file>