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ppt/theme/themeOverride1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6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7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8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24" r:id="rId2"/>
    <p:sldId id="367" r:id="rId3"/>
    <p:sldId id="394" r:id="rId4"/>
    <p:sldId id="368" r:id="rId5"/>
    <p:sldId id="369" r:id="rId6"/>
    <p:sldId id="384" r:id="rId7"/>
    <p:sldId id="385" r:id="rId8"/>
    <p:sldId id="386" r:id="rId9"/>
    <p:sldId id="376" r:id="rId10"/>
    <p:sldId id="377" r:id="rId11"/>
    <p:sldId id="378" r:id="rId12"/>
    <p:sldId id="379" r:id="rId13"/>
    <p:sldId id="380" r:id="rId14"/>
    <p:sldId id="382" r:id="rId15"/>
    <p:sldId id="381" r:id="rId16"/>
    <p:sldId id="383" r:id="rId17"/>
    <p:sldId id="337" r:id="rId18"/>
    <p:sldId id="338" r:id="rId19"/>
    <p:sldId id="343" r:id="rId20"/>
    <p:sldId id="345" r:id="rId21"/>
    <p:sldId id="355" r:id="rId22"/>
    <p:sldId id="356" r:id="rId23"/>
    <p:sldId id="388" r:id="rId24"/>
    <p:sldId id="393" r:id="rId25"/>
    <p:sldId id="372" r:id="rId26"/>
    <p:sldId id="389" r:id="rId27"/>
    <p:sldId id="354" r:id="rId28"/>
    <p:sldId id="390" r:id="rId29"/>
    <p:sldId id="364" r:id="rId30"/>
    <p:sldId id="370" r:id="rId31"/>
    <p:sldId id="358" r:id="rId32"/>
    <p:sldId id="391" r:id="rId33"/>
    <p:sldId id="359" r:id="rId34"/>
    <p:sldId id="371" r:id="rId35"/>
    <p:sldId id="373" r:id="rId36"/>
    <p:sldId id="361" r:id="rId37"/>
    <p:sldId id="362" r:id="rId38"/>
    <p:sldId id="363" r:id="rId39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rk_station" initials="w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1" autoAdjust="0"/>
    <p:restoredTop sz="99822" autoAdjust="0"/>
  </p:normalViewPr>
  <p:slideViewPr>
    <p:cSldViewPr>
      <p:cViewPr varScale="1">
        <p:scale>
          <a:sx n="68" d="100"/>
          <a:sy n="68" d="100"/>
        </p:scale>
        <p:origin x="101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AppData\Local\Temp\Rar$DIa0.853\&#1056;&#1086;&#1089;&#1087;&#1086;&#1090;&#1088;&#1077;&#1073;&#1085;&#1072;&#1076;&#1079;&#1086;&#1088;%20&#1088;&#1072;&#1089;&#1095;&#1077;&#1090;%20P3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testt\Desktop\&#1088;&#1072;&#1073;&#1086;&#1090;&#1072;%20&#1087;&#1086;%20&#1080;&#1085;&#1076;&#1077;&#1082;&#1089;&#1091;\P1%20&#1073;&#1072;&#1083;&#1083;&#1099;%20&#1089;&#1074;&#1086;&#1076;%20+%20&#1074;&#1089;&#1077;%20&#1076;&#1072;&#1085;&#1085;&#1099;&#1077;%20&#1076;&#1083;&#1103;%20&#1088;&#1072;&#1089;&#1095;&#1077;&#1090;&#1086;&#1074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User\Desktop\P3%20&#1088;&#1077;&#1075;&#1080;&#1086;&#1085;&#1099;\&#1056;&#1086;&#1089;&#1089;&#1077;&#1083;&#1100;&#1093;&#1086;&#1079;&#1085;&#1072;&#1076;&#1079;&#1086;&#1088;%20&#1088;&#1072;&#1089;&#1095;&#1077;&#1090;%20P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testt\Desktop\&#1088;&#1072;&#1073;&#1086;&#1090;&#1072;%20&#1087;&#1086;%20&#1080;&#1085;&#1076;&#1077;&#1082;&#1089;&#1091;\P2%2021.04.21%20&#1080;&#1090;&#1086;&#1075;%2020.05%20&#1075;&#1088;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testt\Desktop\&#1088;&#1072;&#1073;&#1086;&#1090;&#1072;%20&#1087;&#1086;%20&#1080;&#1085;&#1076;&#1077;&#1082;&#1089;&#1091;\&#1076;&#1083;&#1103;%20&#1075;&#1088;&#1072;&#1092;&#1080;&#1082;&#1086;&#1074;\&#1076;&#1083;&#1103;%20&#1075;&#1088;&#1072;&#1092;&#1080;&#1082;&#1086;&#1074;%20&#1087;&#1086;%20&#1092;&#1086;&#1080;&#1074;&#1072;&#1084;%20P1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testt\Desktop\&#1088;&#1072;&#1073;&#1086;&#1090;&#1072;%20&#1087;&#1086;%20&#1080;&#1085;&#1076;&#1077;&#1082;&#1089;&#1091;\P2%2021.04.21%20&#1080;&#1090;&#1086;&#1075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User\Desktop\P3%20&#1088;&#1077;&#1075;&#1080;&#1086;&#1085;&#1099;\&#1056;&#1086;&#1089;&#1090;&#1077;&#1093;&#1085;&#1072;&#1076;&#1079;&#1086;&#1088;%20P3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testt\Desktop\&#1088;&#1072;&#1073;&#1086;&#1090;&#1072;%20&#1087;&#1086;%20&#1080;&#1085;&#1076;&#1077;&#1082;&#1089;&#1091;\P2%2021.04.21%20&#1080;&#1090;&#1086;&#1075;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testt\Desktop\&#1088;&#1072;&#1073;&#1086;&#1090;&#1072;%20&#1087;&#1086;%20&#1080;&#1085;&#1076;&#1077;&#1082;&#1089;&#1091;\P2%2021.04.21%20&#1080;&#1090;&#1086;&#1075;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User\Desktop\P3%20&#1088;&#1077;&#1075;&#1080;&#1086;&#1085;&#1099;\&#1056;&#1086;&#1089;&#1087;&#1088;&#1080;&#1088;&#1086;&#1076;&#1085;&#1072;&#1076;&#1079;&#1086;&#1088;%20P3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testt\Desktop\&#1088;&#1072;&#1073;&#1086;&#1090;&#1072;%20&#1087;&#1086;%20&#1080;&#1085;&#1076;&#1077;&#1082;&#1089;&#1091;\&#1076;&#1083;&#1103;%20&#1075;&#1088;&#1072;&#1092;&#1080;&#1082;&#1086;&#1074;\&#1076;&#1083;&#1103;%20&#1075;&#1088;&#1072;&#1092;&#1080;&#1082;&#1086;&#1074;%20&#1087;&#1086;%20&#1092;&#1086;&#1080;&#1074;&#1072;&#1084;%20P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testt\Desktop\&#1088;&#1072;&#1073;&#1086;&#1090;&#1072;%20&#1087;&#1086;%20&#1080;&#1085;&#1076;&#1077;&#1082;&#1089;&#1091;\P1%20&#1073;&#1072;&#1083;&#1083;&#1099;%20&#1089;&#1074;&#1086;&#1076;%20+%20&#1074;&#1089;&#1077;%20&#1076;&#1072;&#1085;&#1085;&#1099;&#1077;%20&#1076;&#1083;&#1103;%20&#1088;&#1072;&#1089;&#1095;&#1077;&#1090;&#1086;&#1074;%2019.05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testt\Desktop\&#1088;&#1072;&#1073;&#1086;&#1090;&#1072;%20&#1087;&#1086;%20&#1080;&#1085;&#1076;&#1077;&#1082;&#1089;&#1091;\P2%2021.04.21%20&#1080;&#1090;&#1086;&#1075;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Users\testt\Desktop\&#1088;&#1072;&#1073;&#1086;&#1090;&#1072;%20&#1087;&#1086;%20&#1080;&#1085;&#1076;&#1077;&#1082;&#1089;&#1091;\&#1056;&#1086;&#1089;&#1090;&#1088;&#1091;&#1076;%20&#1056;&#1072;&#1089;&#1095;&#1077;&#1090;%20&#1080;&#1085;&#1076;&#1077;&#1082;&#1089;&#1086;&#1074;%20P1%20P2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Users\testt\Desktop\&#1088;&#1072;&#1073;&#1086;&#1090;&#1072;%20&#1087;&#1086;%20&#1080;&#1085;&#1076;&#1077;&#1082;&#1089;&#1091;\P1%20&#1073;&#1072;&#1083;&#1083;&#1099;%20&#1089;&#1074;&#1086;&#1076;%20+%20&#1074;&#1089;&#1077;%20&#1076;&#1072;&#1085;&#1085;&#1099;&#1077;%20&#1076;&#1083;&#1103;%20&#1088;&#1072;&#1089;&#1095;&#1077;&#1090;&#1086;&#1074;%2019.05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88;&#1072;&#1089;&#1095;&#1077;&#1090;%20p3%20&#1087;&#1086;%20&#1088;&#1077;&#1075;&#1080;&#1086;&#1085;&#1072;&#1084;\&#1089;&#1074;&#1086;&#1076;%20p1,p2,p3%2012.05---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88;&#1072;&#1089;&#1095;&#1077;&#1090;%20p3%20&#1087;&#1086;%20&#1088;&#1077;&#1075;&#1080;&#1086;&#1085;&#1072;&#1084;\&#1089;&#1074;&#1086;&#1076;%20p1,p2,p3%2012.05---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88;&#1072;&#1089;&#1095;&#1077;&#1090;%20p3%20&#1087;&#1086;%20&#1088;&#1077;&#1075;&#1080;&#1086;&#1085;&#1072;&#1084;\&#1089;&#1074;&#1086;&#1076;%20p1,p2,p3%2012.05---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testt\Downloads\P2%2021.04.21%20&#1080;&#1090;&#1086;&#1075;%2019.05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48;&#1058;&#1054;&#1043;&#1054;&#1042;&#1040;&#1071;%20&#1058;&#1040;&#1041;&#1051;&#1048;&#1062;&#1040;\&#1089;&#1074;&#1086;&#1076;%20p1,p2,p3%2021.05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88;&#1072;&#1073;&#1086;&#1090;&#1072;%20&#1087;&#1086;%20&#1080;&#1085;&#1076;&#1077;&#1082;&#1089;&#1091;\&#1087;&#1086;%20&#1092;&#1086;&#1080;&#1074;&#1072;&#1084;%20&#1082;&#1086;&#1083;&#1080;&#1095;&#1077;&#1089;&#1090;&#1074;&#1086;%20&#1087;&#1088;&#1086;&#1074;&#1077;&#1088;&#1086;&#1082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sviridenko\Documents\&#1086;&#1087;&#1088;&#1086;&#1089;%20&#1075;&#1088;&#1072;&#1092;&#1080;&#1082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testt\Desktop\&#1088;&#1072;&#1073;&#1086;&#1090;&#1072;%20&#1087;&#1086;%20&#1080;&#1085;&#1076;&#1077;&#1082;&#1089;&#1091;\P1%20&#1073;&#1072;&#1083;&#1083;&#1099;%20&#1089;&#1074;&#1086;&#1076;%20+%20&#1074;&#1089;&#1077;%20&#1076;&#1072;&#1085;&#1085;&#1099;&#1077;%20&#1076;&#1083;&#1103;%20&#1088;&#1072;&#1089;&#1095;&#1077;&#1090;&#1086;&#1074;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43;&#1055;\&#1043;&#1055;%20&#1045;&#1056;&#1055;%20&#1074;&#1089;&#1077;%20&#1084;&#1077;&#1089;&#1103;&#1094;&#1099;%20&#1089;&#1074;&#1086;&#1076;%20&#1080;&#1090;&#1086;&#1075;%20&#1088;&#1072;&#1073;&#1086;&#1095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t\Desktop\&#1043;&#1055;\&#1043;&#1055;%20&#1087;&#1086;%20&#1084;&#1077;&#1089;&#1103;&#1094;&#1072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ser\AppData\Local\Temp\Rar$DIa0.349\&#1052;&#1063;&#1057;%20P3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testt\Desktop\&#1088;&#1072;&#1073;&#1086;&#1090;&#1072;%20&#1087;&#1086;%20&#1080;&#1085;&#1076;&#1077;&#1082;&#1089;&#1091;\P2%2021.04.21%20&#1080;&#1090;&#1086;&#1075;%2020.05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testt\Desktop\&#1088;&#1072;&#1073;&#1086;&#1090;&#1072;%20&#1087;&#1086;%20&#1080;&#1085;&#1076;&#1077;&#1082;&#1089;&#1091;\&#1076;&#1083;&#1103;%20&#1075;&#1088;&#1072;&#1092;&#1080;&#1082;&#1086;&#1074;\&#1076;&#1083;&#1103;%20&#1075;&#1088;&#1072;&#1092;&#1080;&#1082;&#1086;&#1074;%20&#1087;&#1086;%20&#1092;&#1086;&#1080;&#1074;&#1072;&#1084;%20P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User\Desktop\P3%20&#1088;&#1077;&#1075;&#1080;&#1086;&#1085;&#1099;\&#1056;&#1086;&#1089;&#1079;&#1076;&#1088;&#1072;&#1074;&#1085;&#1072;&#1076;&#1079;&#1086;&#1088;%20&#1088;&#1072;&#1089;&#1095;&#1077;&#1090;%20P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testt\Desktop\&#1088;&#1072;&#1073;&#1086;&#1090;&#1072;%20&#1087;&#1086;%20&#1080;&#1085;&#1076;&#1077;&#1082;&#1089;&#1091;\P2%2021.04.21%20&#1080;&#1090;&#1086;&#1075;%2020.05%20&#1075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28095703214145"/>
          <c:y val="8.5528949622343489E-2"/>
          <c:w val="0.80928779428008069"/>
          <c:h val="0.7600018925286365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'для графика'!$B$2:$B$84</c:f>
              <c:numCache>
                <c:formatCode>0.00%</c:formatCode>
                <c:ptCount val="83"/>
                <c:pt idx="0">
                  <c:v>0.20953401875679534</c:v>
                </c:pt>
                <c:pt idx="1">
                  <c:v>0.45903227584286455</c:v>
                </c:pt>
                <c:pt idx="2">
                  <c:v>0.7229771146620394</c:v>
                </c:pt>
                <c:pt idx="3">
                  <c:v>0.64089537886813963</c:v>
                </c:pt>
                <c:pt idx="4">
                  <c:v>0.41296030574718601</c:v>
                </c:pt>
                <c:pt idx="5">
                  <c:v>0.60303585895194645</c:v>
                </c:pt>
                <c:pt idx="6">
                  <c:v>0.36831904474802579</c:v>
                </c:pt>
                <c:pt idx="7">
                  <c:v>0.64206457796359295</c:v>
                </c:pt>
                <c:pt idx="8">
                  <c:v>0.41736671796008096</c:v>
                </c:pt>
                <c:pt idx="9">
                  <c:v>0.22124260968779175</c:v>
                </c:pt>
                <c:pt idx="10">
                  <c:v>0.37596409693114818</c:v>
                </c:pt>
                <c:pt idx="11">
                  <c:v>0.32868020304568535</c:v>
                </c:pt>
                <c:pt idx="12">
                  <c:v>0.55764413163141846</c:v>
                </c:pt>
                <c:pt idx="13">
                  <c:v>0.41018111253182077</c:v>
                </c:pt>
                <c:pt idx="14">
                  <c:v>5.2635576845473486E-2</c:v>
                </c:pt>
                <c:pt idx="15">
                  <c:v>0.40171990171990168</c:v>
                </c:pt>
                <c:pt idx="16">
                  <c:v>0.46458333333333335</c:v>
                </c:pt>
                <c:pt idx="17">
                  <c:v>0.26728634754819425</c:v>
                </c:pt>
                <c:pt idx="18">
                  <c:v>0.69552797343502337</c:v>
                </c:pt>
                <c:pt idx="19">
                  <c:v>0.55507315086763986</c:v>
                </c:pt>
                <c:pt idx="20">
                  <c:v>0.13845534023609041</c:v>
                </c:pt>
                <c:pt idx="21">
                  <c:v>0.4304529177156734</c:v>
                </c:pt>
                <c:pt idx="22">
                  <c:v>0.37699624901003459</c:v>
                </c:pt>
                <c:pt idx="23">
                  <c:v>0.3442312138728324</c:v>
                </c:pt>
                <c:pt idx="24">
                  <c:v>0.42905862687385532</c:v>
                </c:pt>
                <c:pt idx="25">
                  <c:v>7.5187969924812581E-3</c:v>
                </c:pt>
                <c:pt idx="26">
                  <c:v>0.42489535941765233</c:v>
                </c:pt>
                <c:pt idx="27">
                  <c:v>0.25986048549727681</c:v>
                </c:pt>
                <c:pt idx="28">
                  <c:v>7.3180889025588503E-2</c:v>
                </c:pt>
                <c:pt idx="29">
                  <c:v>0.1089676541815503</c:v>
                </c:pt>
                <c:pt idx="30">
                  <c:v>0.66780800402085816</c:v>
                </c:pt>
                <c:pt idx="31">
                  <c:v>0.28102117553928363</c:v>
                </c:pt>
                <c:pt idx="32">
                  <c:v>0.36106855873468602</c:v>
                </c:pt>
                <c:pt idx="33">
                  <c:v>0.74607072691552068</c:v>
                </c:pt>
                <c:pt idx="34">
                  <c:v>0.45664450680829261</c:v>
                </c:pt>
                <c:pt idx="35">
                  <c:v>0.39685182675366415</c:v>
                </c:pt>
                <c:pt idx="36">
                  <c:v>0.63909250181785171</c:v>
                </c:pt>
                <c:pt idx="37">
                  <c:v>0.38705223387529564</c:v>
                </c:pt>
                <c:pt idx="38">
                  <c:v>0.4747907164761177</c:v>
                </c:pt>
                <c:pt idx="39">
                  <c:v>0.12501033777956316</c:v>
                </c:pt>
                <c:pt idx="40">
                  <c:v>0.2547294353940337</c:v>
                </c:pt>
                <c:pt idx="41">
                  <c:v>0.69099183397817776</c:v>
                </c:pt>
                <c:pt idx="42">
                  <c:v>0.42876046316475913</c:v>
                </c:pt>
                <c:pt idx="43">
                  <c:v>0.1050119331742243</c:v>
                </c:pt>
                <c:pt idx="44">
                  <c:v>0.55505637915181238</c:v>
                </c:pt>
                <c:pt idx="45">
                  <c:v>0.81586364470872907</c:v>
                </c:pt>
                <c:pt idx="46">
                  <c:v>0.14549447765673551</c:v>
                </c:pt>
                <c:pt idx="47">
                  <c:v>0.61993741484376175</c:v>
                </c:pt>
                <c:pt idx="48">
                  <c:v>0.14361466412528523</c:v>
                </c:pt>
                <c:pt idx="49">
                  <c:v>0.34976049770888995</c:v>
                </c:pt>
                <c:pt idx="50">
                  <c:v>0.28894103842769148</c:v>
                </c:pt>
                <c:pt idx="51">
                  <c:v>0.416491173519144</c:v>
                </c:pt>
                <c:pt idx="52">
                  <c:v>0.21942735685957993</c:v>
                </c:pt>
                <c:pt idx="53">
                  <c:v>0.38320955010304469</c:v>
                </c:pt>
                <c:pt idx="54">
                  <c:v>0.69987915185297567</c:v>
                </c:pt>
                <c:pt idx="55">
                  <c:v>0.21122599704579026</c:v>
                </c:pt>
                <c:pt idx="56">
                  <c:v>0.48239664580571562</c:v>
                </c:pt>
                <c:pt idx="57">
                  <c:v>7.8147612156295287E-2</c:v>
                </c:pt>
                <c:pt idx="58">
                  <c:v>2.9423947052316213E-2</c:v>
                </c:pt>
                <c:pt idx="59">
                  <c:v>4.0031735520668632E-2</c:v>
                </c:pt>
                <c:pt idx="60">
                  <c:v>0.55610417797069989</c:v>
                </c:pt>
                <c:pt idx="61">
                  <c:v>0.53647539652598919</c:v>
                </c:pt>
                <c:pt idx="62">
                  <c:v>0.47138104419492644</c:v>
                </c:pt>
                <c:pt idx="63">
                  <c:v>0.26007521083627383</c:v>
                </c:pt>
                <c:pt idx="64">
                  <c:v>0.56665452827121032</c:v>
                </c:pt>
                <c:pt idx="65">
                  <c:v>0.68945326132803741</c:v>
                </c:pt>
                <c:pt idx="66">
                  <c:v>0.32775103456580545</c:v>
                </c:pt>
                <c:pt idx="67">
                  <c:v>0.54152022756768903</c:v>
                </c:pt>
                <c:pt idx="68">
                  <c:v>0.71022960116074296</c:v>
                </c:pt>
                <c:pt idx="69">
                  <c:v>0.63781453499654128</c:v>
                </c:pt>
                <c:pt idx="70">
                  <c:v>0.22066961938456331</c:v>
                </c:pt>
                <c:pt idx="71">
                  <c:v>0.57031159108360296</c:v>
                </c:pt>
                <c:pt idx="72">
                  <c:v>0.81075652278880472</c:v>
                </c:pt>
                <c:pt idx="73">
                  <c:v>8.4717388790309767E-2</c:v>
                </c:pt>
                <c:pt idx="74">
                  <c:v>0.50232515935848288</c:v>
                </c:pt>
                <c:pt idx="75">
                  <c:v>0.57117724673801495</c:v>
                </c:pt>
                <c:pt idx="76">
                  <c:v>0.30333279919340972</c:v>
                </c:pt>
                <c:pt idx="77">
                  <c:v>0.36278492397020046</c:v>
                </c:pt>
                <c:pt idx="78">
                  <c:v>0.3505544861467963</c:v>
                </c:pt>
                <c:pt idx="79">
                  <c:v>0.70451163390821903</c:v>
                </c:pt>
                <c:pt idx="80">
                  <c:v>0.26923076923076927</c:v>
                </c:pt>
                <c:pt idx="81">
                  <c:v>0.55458789158635136</c:v>
                </c:pt>
                <c:pt idx="82">
                  <c:v>0.52678668883909374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84-4E34-825D-F9C1E0A91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569336"/>
        <c:axId val="165566984"/>
      </c:scatterChart>
      <c:valAx>
        <c:axId val="16556933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38%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6448168475347609"/>
              <c:y val="0.43766242259861349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5566984"/>
        <c:crosses val="autoZero"/>
        <c:crossBetween val="midCat"/>
      </c:valAx>
      <c:valAx>
        <c:axId val="165566984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655693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2294378543032"/>
          <c:y val="3.926620578263261E-2"/>
          <c:w val="0.84808829689637955"/>
          <c:h val="0.7971380633123776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Россельхознадзор!$D$2:$D$81</c:f>
              <c:numCache>
                <c:formatCode>0.00%</c:formatCode>
                <c:ptCount val="80"/>
                <c:pt idx="0">
                  <c:v>0.6607142857142857</c:v>
                </c:pt>
                <c:pt idx="1">
                  <c:v>0.28125</c:v>
                </c:pt>
                <c:pt idx="2">
                  <c:v>0.45901639344262296</c:v>
                </c:pt>
                <c:pt idx="3">
                  <c:v>0.18367346938775511</c:v>
                </c:pt>
                <c:pt idx="4">
                  <c:v>2.3668639053254437E-2</c:v>
                </c:pt>
                <c:pt idx="5">
                  <c:v>0.59615384615384615</c:v>
                </c:pt>
                <c:pt idx="6">
                  <c:v>0.37751004016064255</c:v>
                </c:pt>
                <c:pt idx="7">
                  <c:v>0.23239436619718309</c:v>
                </c:pt>
                <c:pt idx="8">
                  <c:v>0.42</c:v>
                </c:pt>
                <c:pt idx="9">
                  <c:v>5.6250000000000001E-2</c:v>
                </c:pt>
                <c:pt idx="10">
                  <c:v>0.05</c:v>
                </c:pt>
                <c:pt idx="11">
                  <c:v>0.4438202247191011</c:v>
                </c:pt>
                <c:pt idx="12">
                  <c:v>0.162291169451074</c:v>
                </c:pt>
                <c:pt idx="13">
                  <c:v>0.15680880330123798</c:v>
                </c:pt>
                <c:pt idx="14">
                  <c:v>4.3478260869565216E-2</c:v>
                </c:pt>
                <c:pt idx="15">
                  <c:v>0.74193548387096775</c:v>
                </c:pt>
                <c:pt idx="16">
                  <c:v>0.24050632911392406</c:v>
                </c:pt>
                <c:pt idx="17">
                  <c:v>0</c:v>
                </c:pt>
                <c:pt idx="18">
                  <c:v>5.8823529411764705E-2</c:v>
                </c:pt>
                <c:pt idx="19">
                  <c:v>0.625</c:v>
                </c:pt>
                <c:pt idx="20">
                  <c:v>0.36215334420880912</c:v>
                </c:pt>
                <c:pt idx="21">
                  <c:v>0.13008130081300814</c:v>
                </c:pt>
                <c:pt idx="22">
                  <c:v>0.39514978601997147</c:v>
                </c:pt>
                <c:pt idx="23">
                  <c:v>0.65116279069767447</c:v>
                </c:pt>
                <c:pt idx="24">
                  <c:v>5.865102639296188E-2</c:v>
                </c:pt>
                <c:pt idx="25">
                  <c:v>0.22321428571428573</c:v>
                </c:pt>
                <c:pt idx="26">
                  <c:v>1.4285714285714285E-2</c:v>
                </c:pt>
                <c:pt idx="27">
                  <c:v>1</c:v>
                </c:pt>
                <c:pt idx="28" formatCode="0%">
                  <c:v>0</c:v>
                </c:pt>
                <c:pt idx="29">
                  <c:v>8.0687830687830683E-2</c:v>
                </c:pt>
                <c:pt idx="30">
                  <c:v>0.2857142857142857</c:v>
                </c:pt>
                <c:pt idx="31">
                  <c:v>0.14516129032258066</c:v>
                </c:pt>
                <c:pt idx="32">
                  <c:v>0.55769230769230771</c:v>
                </c:pt>
                <c:pt idx="33">
                  <c:v>0.33333333333333331</c:v>
                </c:pt>
                <c:pt idx="34">
                  <c:v>4.9723756906077346E-2</c:v>
                </c:pt>
                <c:pt idx="35">
                  <c:v>0.1464968152866242</c:v>
                </c:pt>
                <c:pt idx="36">
                  <c:v>0.2</c:v>
                </c:pt>
                <c:pt idx="37">
                  <c:v>0.1951219512195122</c:v>
                </c:pt>
                <c:pt idx="38">
                  <c:v>0.26842105263157895</c:v>
                </c:pt>
                <c:pt idx="39">
                  <c:v>0.5</c:v>
                </c:pt>
                <c:pt idx="40">
                  <c:v>0.28125</c:v>
                </c:pt>
                <c:pt idx="41">
                  <c:v>0.5</c:v>
                </c:pt>
                <c:pt idx="42">
                  <c:v>0.2857142857142857</c:v>
                </c:pt>
                <c:pt idx="43">
                  <c:v>0.14193548387096774</c:v>
                </c:pt>
                <c:pt idx="44">
                  <c:v>0.30198675496688743</c:v>
                </c:pt>
                <c:pt idx="45">
                  <c:v>0.1111111111111111</c:v>
                </c:pt>
                <c:pt idx="46">
                  <c:v>0.20512820512820512</c:v>
                </c:pt>
                <c:pt idx="47">
                  <c:v>0.19444444444444445</c:v>
                </c:pt>
                <c:pt idx="48">
                  <c:v>0.80952380952380953</c:v>
                </c:pt>
                <c:pt idx="49">
                  <c:v>0.89035916824196604</c:v>
                </c:pt>
                <c:pt idx="50">
                  <c:v>0.29891304347826086</c:v>
                </c:pt>
                <c:pt idx="51">
                  <c:v>5.7142857142857141E-2</c:v>
                </c:pt>
                <c:pt idx="52">
                  <c:v>2.7472527472527472E-2</c:v>
                </c:pt>
                <c:pt idx="53">
                  <c:v>0.86458333333333304</c:v>
                </c:pt>
                <c:pt idx="54">
                  <c:v>0.17796610169491525</c:v>
                </c:pt>
                <c:pt idx="55">
                  <c:v>8.8300220750551876E-3</c:v>
                </c:pt>
                <c:pt idx="56">
                  <c:v>0.6071428571428571</c:v>
                </c:pt>
                <c:pt idx="57">
                  <c:v>0.69696969696969702</c:v>
                </c:pt>
                <c:pt idx="58">
                  <c:v>3.3898305084745763E-2</c:v>
                </c:pt>
                <c:pt idx="59">
                  <c:v>7.2368421052631582E-2</c:v>
                </c:pt>
                <c:pt idx="60">
                  <c:v>0.24336283185840707</c:v>
                </c:pt>
                <c:pt idx="61">
                  <c:v>0.33333333333333331</c:v>
                </c:pt>
                <c:pt idx="62">
                  <c:v>0.33333333333333331</c:v>
                </c:pt>
                <c:pt idx="63">
                  <c:v>0.89473684210526316</c:v>
                </c:pt>
                <c:pt idx="64">
                  <c:v>0.61538461538461542</c:v>
                </c:pt>
                <c:pt idx="65">
                  <c:v>0.5714285714285714</c:v>
                </c:pt>
                <c:pt idx="66">
                  <c:v>0.4</c:v>
                </c:pt>
                <c:pt idx="67">
                  <c:v>6.8181818181818177E-2</c:v>
                </c:pt>
                <c:pt idx="68">
                  <c:v>9.0909090909090912E-2</c:v>
                </c:pt>
                <c:pt idx="69">
                  <c:v>0.32407407407407407</c:v>
                </c:pt>
                <c:pt idx="70">
                  <c:v>6.7567567567567571E-3</c:v>
                </c:pt>
                <c:pt idx="71">
                  <c:v>0.32</c:v>
                </c:pt>
                <c:pt idx="72">
                  <c:v>0.5357142857142857</c:v>
                </c:pt>
                <c:pt idx="73">
                  <c:v>0.63503649635036497</c:v>
                </c:pt>
                <c:pt idx="74">
                  <c:v>0.31612903225806449</c:v>
                </c:pt>
                <c:pt idx="75">
                  <c:v>0.57377049180327866</c:v>
                </c:pt>
                <c:pt idx="76">
                  <c:v>0.33333333333333331</c:v>
                </c:pt>
                <c:pt idx="77">
                  <c:v>0.11392405063291139</c:v>
                </c:pt>
                <c:pt idx="78">
                  <c:v>0.61538461538461542</c:v>
                </c:pt>
                <c:pt idx="79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5C-4511-AB67-095DFF984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15352"/>
        <c:axId val="136015744"/>
      </c:scatterChart>
      <c:valAx>
        <c:axId val="13601535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23,0%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1129517647033267"/>
              <c:y val="0.39166167973080357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6015744"/>
        <c:crosses val="autoZero"/>
        <c:crossBetween val="midCat"/>
      </c:valAx>
      <c:valAx>
        <c:axId val="136015744"/>
        <c:scaling>
          <c:orientation val="minMax"/>
          <c:max val="1"/>
          <c:min val="0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7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0153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2294378543032"/>
          <c:y val="3.926620578263261E-2"/>
          <c:w val="0.84808829689637955"/>
          <c:h val="0.7971380633123776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Лист2!$C$3:$C$78</c:f>
              <c:numCache>
                <c:formatCode>0.0%</c:formatCode>
                <c:ptCount val="76"/>
                <c:pt idx="0">
                  <c:v>0.70374346710254498</c:v>
                </c:pt>
                <c:pt idx="1">
                  <c:v>0.74702707009541269</c:v>
                </c:pt>
                <c:pt idx="2">
                  <c:v>0.55975664017528226</c:v>
                </c:pt>
                <c:pt idx="3">
                  <c:v>0.71639430680021077</c:v>
                </c:pt>
                <c:pt idx="4">
                  <c:v>0.81421000576938929</c:v>
                </c:pt>
                <c:pt idx="5">
                  <c:v>0.86895546987668126</c:v>
                </c:pt>
                <c:pt idx="6">
                  <c:v>0.34913945641632416</c:v>
                </c:pt>
                <c:pt idx="7">
                  <c:v>0.20595717214670817</c:v>
                </c:pt>
                <c:pt idx="8">
                  <c:v>0.54981460826575834</c:v>
                </c:pt>
                <c:pt idx="9">
                  <c:v>0.48364456698834446</c:v>
                </c:pt>
                <c:pt idx="10">
                  <c:v>0.12182053697597739</c:v>
                </c:pt>
                <c:pt idx="11">
                  <c:v>0.77078651685393262</c:v>
                </c:pt>
                <c:pt idx="12">
                  <c:v>0.53317102860620813</c:v>
                </c:pt>
                <c:pt idx="13">
                  <c:v>0.24860540745839965</c:v>
                </c:pt>
                <c:pt idx="14">
                  <c:v>0.7690916917778734</c:v>
                </c:pt>
                <c:pt idx="15">
                  <c:v>0.9729816989243657</c:v>
                </c:pt>
                <c:pt idx="16">
                  <c:v>0.32531664254843407</c:v>
                </c:pt>
                <c:pt idx="17">
                  <c:v>0.96500639939914623</c:v>
                </c:pt>
                <c:pt idx="18">
                  <c:v>0.4293185632071489</c:v>
                </c:pt>
                <c:pt idx="19">
                  <c:v>0.6636876763875823</c:v>
                </c:pt>
                <c:pt idx="20">
                  <c:v>0.38506433574026822</c:v>
                </c:pt>
                <c:pt idx="21">
                  <c:v>0.41286505710963683</c:v>
                </c:pt>
                <c:pt idx="22">
                  <c:v>0.70960843638081217</c:v>
                </c:pt>
                <c:pt idx="23">
                  <c:v>0.74554363529495782</c:v>
                </c:pt>
                <c:pt idx="24">
                  <c:v>0.70044484656563366</c:v>
                </c:pt>
                <c:pt idx="25">
                  <c:v>0.16266518291834753</c:v>
                </c:pt>
                <c:pt idx="26">
                  <c:v>0.6102554470323065</c:v>
                </c:pt>
                <c:pt idx="27">
                  <c:v>0.57995085083692677</c:v>
                </c:pt>
                <c:pt idx="28">
                  <c:v>0.5349317243569387</c:v>
                </c:pt>
                <c:pt idx="29">
                  <c:v>0.14537740986303571</c:v>
                </c:pt>
                <c:pt idx="30">
                  <c:v>0.84912351027582056</c:v>
                </c:pt>
                <c:pt idx="31">
                  <c:v>0.44136321195144723</c:v>
                </c:pt>
                <c:pt idx="32">
                  <c:v>0.6696642297987967</c:v>
                </c:pt>
                <c:pt idx="33">
                  <c:v>0.72399731786427146</c:v>
                </c:pt>
                <c:pt idx="34">
                  <c:v>0.69256756756756754</c:v>
                </c:pt>
                <c:pt idx="35">
                  <c:v>0.53149510011818535</c:v>
                </c:pt>
                <c:pt idx="36">
                  <c:v>0.67554779295014289</c:v>
                </c:pt>
                <c:pt idx="37">
                  <c:v>0.40048812178462945</c:v>
                </c:pt>
                <c:pt idx="38">
                  <c:v>0.6817899316345557</c:v>
                </c:pt>
                <c:pt idx="39">
                  <c:v>0.9</c:v>
                </c:pt>
                <c:pt idx="40">
                  <c:v>0.7908816141846835</c:v>
                </c:pt>
                <c:pt idx="41">
                  <c:v>0.70012165450121655</c:v>
                </c:pt>
                <c:pt idx="42">
                  <c:v>0.68737086366381639</c:v>
                </c:pt>
                <c:pt idx="43">
                  <c:v>0.27858042527969185</c:v>
                </c:pt>
                <c:pt idx="44">
                  <c:v>0.2323752948370752</c:v>
                </c:pt>
                <c:pt idx="45">
                  <c:v>0.78535727827375823</c:v>
                </c:pt>
                <c:pt idx="46">
                  <c:v>0.47767359517408692</c:v>
                </c:pt>
                <c:pt idx="47">
                  <c:v>0.59289919943527303</c:v>
                </c:pt>
                <c:pt idx="48">
                  <c:v>0.97129159868582793</c:v>
                </c:pt>
                <c:pt idx="49">
                  <c:v>0.23134696278491085</c:v>
                </c:pt>
                <c:pt idx="50">
                  <c:v>0.70794304142125475</c:v>
                </c:pt>
                <c:pt idx="51">
                  <c:v>0.43140563843666691</c:v>
                </c:pt>
                <c:pt idx="52">
                  <c:v>0.13551316022488979</c:v>
                </c:pt>
                <c:pt idx="53">
                  <c:v>0</c:v>
                </c:pt>
                <c:pt idx="54">
                  <c:v>0.34066640605711462</c:v>
                </c:pt>
                <c:pt idx="55">
                  <c:v>0.71784052370060736</c:v>
                </c:pt>
                <c:pt idx="56">
                  <c:v>0.85885718355331875</c:v>
                </c:pt>
                <c:pt idx="57">
                  <c:v>0.91469515065913365</c:v>
                </c:pt>
                <c:pt idx="58">
                  <c:v>0.47921255506607929</c:v>
                </c:pt>
                <c:pt idx="59">
                  <c:v>0.57009336121059051</c:v>
                </c:pt>
                <c:pt idx="60">
                  <c:v>0.7284108238875594</c:v>
                </c:pt>
                <c:pt idx="61">
                  <c:v>0.91139031581774277</c:v>
                </c:pt>
                <c:pt idx="62">
                  <c:v>0.98371451771888607</c:v>
                </c:pt>
                <c:pt idx="63">
                  <c:v>0.75118449104499219</c:v>
                </c:pt>
                <c:pt idx="64">
                  <c:v>0.82804027885360187</c:v>
                </c:pt>
                <c:pt idx="65">
                  <c:v>0.53140710208998265</c:v>
                </c:pt>
                <c:pt idx="66">
                  <c:v>0.76203171925244406</c:v>
                </c:pt>
                <c:pt idx="67">
                  <c:v>0.23508648995428705</c:v>
                </c:pt>
                <c:pt idx="68">
                  <c:v>0.51982339462359584</c:v>
                </c:pt>
                <c:pt idx="69">
                  <c:v>0.89261613136559259</c:v>
                </c:pt>
                <c:pt idx="70">
                  <c:v>0.66676327687783898</c:v>
                </c:pt>
                <c:pt idx="71">
                  <c:v>0.66855983772819472</c:v>
                </c:pt>
                <c:pt idx="72">
                  <c:v>0.76184211264523882</c:v>
                </c:pt>
                <c:pt idx="73">
                  <c:v>0.64579746439192354</c:v>
                </c:pt>
                <c:pt idx="74">
                  <c:v>0</c:v>
                </c:pt>
                <c:pt idx="75">
                  <c:v>0.60633391733381514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EE-4942-A711-33F0CD35E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16528"/>
        <c:axId val="136016920"/>
      </c:scatterChart>
      <c:valAx>
        <c:axId val="136016528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70 %</a:t>
                </a:r>
                <a:endParaRPr lang="en-US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8444427833098627"/>
              <c:y val="5.0010236220472459E-2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6016920"/>
        <c:crosses val="autoZero"/>
        <c:crossBetween val="midCat"/>
      </c:valAx>
      <c:valAx>
        <c:axId val="136016920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7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0165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1920331758769"/>
          <c:y val="3.9373715485658121E-2"/>
          <c:w val="0.82635119535972645"/>
          <c:h val="0.796582633366097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Росздравнадзор!$B$2:$B$82</c:f>
              <c:numCache>
                <c:formatCode>0.000%</c:formatCode>
                <c:ptCount val="81"/>
                <c:pt idx="0">
                  <c:v>5.4095826893353939E-3</c:v>
                </c:pt>
                <c:pt idx="1">
                  <c:v>1.5686274509803921E-2</c:v>
                </c:pt>
                <c:pt idx="2">
                  <c:v>1.2698412698412698E-2</c:v>
                </c:pt>
                <c:pt idx="3">
                  <c:v>7.3786407766990289E-2</c:v>
                </c:pt>
                <c:pt idx="4">
                  <c:v>1.8292682926829267E-2</c:v>
                </c:pt>
                <c:pt idx="5">
                  <c:v>1.9572953736654804E-2</c:v>
                </c:pt>
                <c:pt idx="6">
                  <c:v>4.0880503144654086E-2</c:v>
                </c:pt>
                <c:pt idx="7">
                  <c:v>1.8095238095238095E-2</c:v>
                </c:pt>
                <c:pt idx="8">
                  <c:v>1.4204545454545454E-2</c:v>
                </c:pt>
                <c:pt idx="9">
                  <c:v>3.8951841359773372E-2</c:v>
                </c:pt>
                <c:pt idx="10">
                  <c:v>9.6153846153846159E-3</c:v>
                </c:pt>
                <c:pt idx="11">
                  <c:v>7.0287539936102233E-2</c:v>
                </c:pt>
                <c:pt idx="12">
                  <c:v>1.9677996422182469E-2</c:v>
                </c:pt>
                <c:pt idx="13">
                  <c:v>2.9162746942615239E-2</c:v>
                </c:pt>
                <c:pt idx="14">
                  <c:v>9.5367847411444145E-3</c:v>
                </c:pt>
                <c:pt idx="15">
                  <c:v>1.713964596796853E-2</c:v>
                </c:pt>
                <c:pt idx="16">
                  <c:v>3.8245219347581551E-2</c:v>
                </c:pt>
                <c:pt idx="17">
                  <c:v>7.8787878787878782E-2</c:v>
                </c:pt>
                <c:pt idx="18">
                  <c:v>5.0328227571115977E-2</c:v>
                </c:pt>
                <c:pt idx="19">
                  <c:v>1.9021739130434784E-2</c:v>
                </c:pt>
                <c:pt idx="20">
                  <c:v>4.9668874172185433E-3</c:v>
                </c:pt>
                <c:pt idx="21">
                  <c:v>2.7607361963190184E-2</c:v>
                </c:pt>
                <c:pt idx="22">
                  <c:v>6.3534847901424718E-3</c:v>
                </c:pt>
                <c:pt idx="23">
                  <c:v>2.0408163265306121E-2</c:v>
                </c:pt>
                <c:pt idx="24">
                  <c:v>5.5462184873949577E-2</c:v>
                </c:pt>
                <c:pt idx="25">
                  <c:v>4.0690505548705305E-2</c:v>
                </c:pt>
                <c:pt idx="26">
                  <c:v>4.1067761806981521E-3</c:v>
                </c:pt>
                <c:pt idx="27">
                  <c:v>3.4782608695652174E-2</c:v>
                </c:pt>
                <c:pt idx="28">
                  <c:v>1.4155140338105637E-2</c:v>
                </c:pt>
                <c:pt idx="29">
                  <c:v>2.4023062139654069E-3</c:v>
                </c:pt>
                <c:pt idx="31">
                  <c:v>1.2173913043478261E-2</c:v>
                </c:pt>
                <c:pt idx="32">
                  <c:v>2.0833333333333332E-2</c:v>
                </c:pt>
                <c:pt idx="33">
                  <c:v>2.0155748969308291E-2</c:v>
                </c:pt>
                <c:pt idx="34">
                  <c:v>2.3102310231023101E-2</c:v>
                </c:pt>
                <c:pt idx="35">
                  <c:v>6.6371681415929203E-3</c:v>
                </c:pt>
                <c:pt idx="36">
                  <c:v>7.7519379844961239E-3</c:v>
                </c:pt>
                <c:pt idx="37">
                  <c:v>3.9794608472400517E-2</c:v>
                </c:pt>
                <c:pt idx="38">
                  <c:v>2.1926910299003323E-2</c:v>
                </c:pt>
                <c:pt idx="39">
                  <c:v>3.3178500331785005E-3</c:v>
                </c:pt>
                <c:pt idx="40">
                  <c:v>4.8991354466858789E-2</c:v>
                </c:pt>
                <c:pt idx="41">
                  <c:v>6.7567567567567571E-2</c:v>
                </c:pt>
                <c:pt idx="42" formatCode="0.000000%">
                  <c:v>7.1428571428571425E-2</c:v>
                </c:pt>
                <c:pt idx="43">
                  <c:v>2.564102564102564E-2</c:v>
                </c:pt>
                <c:pt idx="44">
                  <c:v>3.9893617021276598E-2</c:v>
                </c:pt>
                <c:pt idx="45">
                  <c:v>8.9525514771709933E-3</c:v>
                </c:pt>
                <c:pt idx="46">
                  <c:v>5.9523809523809521E-2</c:v>
                </c:pt>
                <c:pt idx="47">
                  <c:v>0.18181818181818182</c:v>
                </c:pt>
                <c:pt idx="48">
                  <c:v>3.903903903903904E-2</c:v>
                </c:pt>
                <c:pt idx="49">
                  <c:v>9.9485420240137221E-2</c:v>
                </c:pt>
                <c:pt idx="50">
                  <c:v>9.2753623188405795E-3</c:v>
                </c:pt>
                <c:pt idx="51">
                  <c:v>2.3474178403755867E-2</c:v>
                </c:pt>
                <c:pt idx="52">
                  <c:v>8.0808080808080808E-3</c:v>
                </c:pt>
                <c:pt idx="53">
                  <c:v>5.5427251732101619E-2</c:v>
                </c:pt>
                <c:pt idx="54">
                  <c:v>2.866779089376054E-2</c:v>
                </c:pt>
                <c:pt idx="55">
                  <c:v>5.2279988382224803E-3</c:v>
                </c:pt>
                <c:pt idx="56" formatCode="0.000000%">
                  <c:v>7.1428571428571425E-2</c:v>
                </c:pt>
                <c:pt idx="57">
                  <c:v>2.4767801857585141E-2</c:v>
                </c:pt>
                <c:pt idx="58">
                  <c:v>1.4429109159347553E-2</c:v>
                </c:pt>
                <c:pt idx="59">
                  <c:v>4.377880184331797E-2</c:v>
                </c:pt>
                <c:pt idx="60">
                  <c:v>8.605072463768116E-3</c:v>
                </c:pt>
                <c:pt idx="61">
                  <c:v>4.2321456355998134E-2</c:v>
                </c:pt>
                <c:pt idx="62">
                  <c:v>5.9945504087193457E-2</c:v>
                </c:pt>
                <c:pt idx="63">
                  <c:v>6.6147859922178989E-2</c:v>
                </c:pt>
                <c:pt idx="64">
                  <c:v>6.0337892196299274E-3</c:v>
                </c:pt>
                <c:pt idx="65">
                  <c:v>7.575757575757576E-3</c:v>
                </c:pt>
                <c:pt idx="66">
                  <c:v>2.8475711892797319E-2</c:v>
                </c:pt>
                <c:pt idx="67">
                  <c:v>1.4065934065934066E-2</c:v>
                </c:pt>
                <c:pt idx="68">
                  <c:v>2.0036429872495445E-2</c:v>
                </c:pt>
                <c:pt idx="69">
                  <c:v>1.1587485515643106E-2</c:v>
                </c:pt>
                <c:pt idx="70">
                  <c:v>2.0270270270270271E-2</c:v>
                </c:pt>
                <c:pt idx="71">
                  <c:v>1.2572533849129593E-2</c:v>
                </c:pt>
                <c:pt idx="72">
                  <c:v>2.8960817717206135E-2</c:v>
                </c:pt>
                <c:pt idx="73">
                  <c:v>1.5723270440251573E-3</c:v>
                </c:pt>
                <c:pt idx="74">
                  <c:v>3.1764705882352938E-2</c:v>
                </c:pt>
                <c:pt idx="75">
                  <c:v>2.1558587466961952E-2</c:v>
                </c:pt>
                <c:pt idx="76">
                  <c:v>1.1786600496277916E-2</c:v>
                </c:pt>
                <c:pt idx="77">
                  <c:v>1.7316017316017316E-2</c:v>
                </c:pt>
                <c:pt idx="78">
                  <c:v>8.4889643463497456E-3</c:v>
                </c:pt>
                <c:pt idx="79">
                  <c:v>5.5555555555555552E-2</c:v>
                </c:pt>
                <c:pt idx="80">
                  <c:v>2.4154589371980675E-3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17704"/>
        <c:axId val="136018096"/>
      </c:scatterChart>
      <c:valAx>
        <c:axId val="136017704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1,5%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7199667970366812"/>
              <c:y val="0.64991981753138695"/>
            </c:manualLayout>
          </c:layout>
          <c:overlay val="0"/>
        </c:title>
        <c:majorTickMark val="out"/>
        <c:minorTickMark val="none"/>
        <c:tickLblPos val="nextTo"/>
        <c:crossAx val="136018096"/>
        <c:crosses val="autoZero"/>
        <c:crossBetween val="midCat"/>
      </c:valAx>
      <c:valAx>
        <c:axId val="136018096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360177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87761539219648"/>
          <c:y val="9.0165971220467739E-2"/>
          <c:w val="0.83918670823776098"/>
          <c:h val="0.7028072791111197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Ростехнадзор!$Z$2:$Z$83</c:f>
              <c:numCache>
                <c:formatCode>0.00%</c:formatCode>
                <c:ptCount val="82"/>
                <c:pt idx="0">
                  <c:v>0.12698412698412698</c:v>
                </c:pt>
                <c:pt idx="1">
                  <c:v>0.33333333333333331</c:v>
                </c:pt>
                <c:pt idx="2">
                  <c:v>0.36430317848410759</c:v>
                </c:pt>
                <c:pt idx="3">
                  <c:v>0.57317073170731703</c:v>
                </c:pt>
                <c:pt idx="4">
                  <c:v>0.83018867924528306</c:v>
                </c:pt>
                <c:pt idx="5">
                  <c:v>5.7142857142857141E-2</c:v>
                </c:pt>
                <c:pt idx="6">
                  <c:v>6.4516129032258063E-2</c:v>
                </c:pt>
                <c:pt idx="7">
                  <c:v>0.27607361963190186</c:v>
                </c:pt>
                <c:pt idx="8">
                  <c:v>0.54135338345864659</c:v>
                </c:pt>
                <c:pt idx="9">
                  <c:v>0.27941176470588236</c:v>
                </c:pt>
                <c:pt idx="10">
                  <c:v>0.5</c:v>
                </c:pt>
                <c:pt idx="11">
                  <c:v>0.31168831168831168</c:v>
                </c:pt>
                <c:pt idx="12">
                  <c:v>0.27868852459016391</c:v>
                </c:pt>
                <c:pt idx="13">
                  <c:v>0.10317460317460317</c:v>
                </c:pt>
                <c:pt idx="14">
                  <c:v>4.3205027494108407E-2</c:v>
                </c:pt>
                <c:pt idx="15">
                  <c:v>3.5433070866141732E-2</c:v>
                </c:pt>
                <c:pt idx="16">
                  <c:v>0.14685314685314685</c:v>
                </c:pt>
                <c:pt idx="17">
                  <c:v>5.5555555555555552E-2</c:v>
                </c:pt>
                <c:pt idx="18">
                  <c:v>0.24175824175824176</c:v>
                </c:pt>
                <c:pt idx="19">
                  <c:v>1.8987341772151899E-2</c:v>
                </c:pt>
                <c:pt idx="20">
                  <c:v>0.80952380952380953</c:v>
                </c:pt>
                <c:pt idx="21">
                  <c:v>0.10476190476190476</c:v>
                </c:pt>
                <c:pt idx="22">
                  <c:v>0.23707317073170731</c:v>
                </c:pt>
                <c:pt idx="23">
                  <c:v>0.24731182795698925</c:v>
                </c:pt>
                <c:pt idx="24">
                  <c:v>0.30434782608695654</c:v>
                </c:pt>
                <c:pt idx="25">
                  <c:v>0.21739130434782608</c:v>
                </c:pt>
                <c:pt idx="26">
                  <c:v>0.70731707317073167</c:v>
                </c:pt>
                <c:pt idx="27">
                  <c:v>8.3333333333333329E-2</c:v>
                </c:pt>
                <c:pt idx="28">
                  <c:v>0.22652582159624413</c:v>
                </c:pt>
                <c:pt idx="29">
                  <c:v>0.19261926192619261</c:v>
                </c:pt>
                <c:pt idx="30">
                  <c:v>0.19565217391304349</c:v>
                </c:pt>
                <c:pt idx="31">
                  <c:v>0.26153846153846155</c:v>
                </c:pt>
                <c:pt idx="32">
                  <c:v>0.5</c:v>
                </c:pt>
                <c:pt idx="33">
                  <c:v>0.24307304785894207</c:v>
                </c:pt>
                <c:pt idx="34">
                  <c:v>0.21595092024539878</c:v>
                </c:pt>
                <c:pt idx="35">
                  <c:v>0.45887445887445888</c:v>
                </c:pt>
                <c:pt idx="36">
                  <c:v>0.31325301204819278</c:v>
                </c:pt>
                <c:pt idx="37">
                  <c:v>0.13420947829549981</c:v>
                </c:pt>
                <c:pt idx="38">
                  <c:v>0.39080459770114945</c:v>
                </c:pt>
                <c:pt idx="39">
                  <c:v>0.11538461538461539</c:v>
                </c:pt>
                <c:pt idx="40">
                  <c:v>0.70588235294117652</c:v>
                </c:pt>
                <c:pt idx="41">
                  <c:v>0.63043478260869568</c:v>
                </c:pt>
                <c:pt idx="42">
                  <c:v>0.2153846153846154</c:v>
                </c:pt>
                <c:pt idx="43">
                  <c:v>0.19764011799410031</c:v>
                </c:pt>
                <c:pt idx="44">
                  <c:v>0.14736842105263157</c:v>
                </c:pt>
                <c:pt idx="45">
                  <c:v>0.16666666666666666</c:v>
                </c:pt>
                <c:pt idx="46">
                  <c:v>6.25E-2</c:v>
                </c:pt>
                <c:pt idx="47">
                  <c:v>1.5625E-2</c:v>
                </c:pt>
                <c:pt idx="48">
                  <c:v>0.46153846153846156</c:v>
                </c:pt>
                <c:pt idx="49">
                  <c:v>0.16374269005847952</c:v>
                </c:pt>
                <c:pt idx="50">
                  <c:v>5.5813953488372092E-2</c:v>
                </c:pt>
                <c:pt idx="51">
                  <c:v>0.17924528301886791</c:v>
                </c:pt>
                <c:pt idx="52">
                  <c:v>0.296875</c:v>
                </c:pt>
                <c:pt idx="53">
                  <c:v>0.22500000000000001</c:v>
                </c:pt>
                <c:pt idx="54">
                  <c:v>0.35</c:v>
                </c:pt>
                <c:pt idx="55">
                  <c:v>0.12517385257301808</c:v>
                </c:pt>
                <c:pt idx="56">
                  <c:v>6.4393939393939392E-2</c:v>
                </c:pt>
                <c:pt idx="57">
                  <c:v>0.26315789473684209</c:v>
                </c:pt>
                <c:pt idx="58">
                  <c:v>0.25416666666666665</c:v>
                </c:pt>
                <c:pt idx="59">
                  <c:v>9.8642172523961666E-2</c:v>
                </c:pt>
                <c:pt idx="60">
                  <c:v>0.11956521739130435</c:v>
                </c:pt>
                <c:pt idx="61">
                  <c:v>0.44554455445544555</c:v>
                </c:pt>
                <c:pt idx="62">
                  <c:v>0.16577540106951871</c:v>
                </c:pt>
                <c:pt idx="63">
                  <c:v>0.51401869158878499</c:v>
                </c:pt>
                <c:pt idx="64">
                  <c:v>0.12706480304955528</c:v>
                </c:pt>
                <c:pt idx="65">
                  <c:v>4.9180327868852458E-2</c:v>
                </c:pt>
                <c:pt idx="66">
                  <c:v>0.6484375</c:v>
                </c:pt>
                <c:pt idx="67">
                  <c:v>2.2556390977443608E-2</c:v>
                </c:pt>
                <c:pt idx="68">
                  <c:v>0.36538461538461536</c:v>
                </c:pt>
                <c:pt idx="69">
                  <c:v>0.16161616161616163</c:v>
                </c:pt>
                <c:pt idx="70">
                  <c:v>8.2024432809773118E-2</c:v>
                </c:pt>
                <c:pt idx="71">
                  <c:v>0.27586206896551724</c:v>
                </c:pt>
                <c:pt idx="72">
                  <c:v>0.2111829944547135</c:v>
                </c:pt>
                <c:pt idx="73">
                  <c:v>0.22368421052631579</c:v>
                </c:pt>
                <c:pt idx="74">
                  <c:v>0.16666666666666666</c:v>
                </c:pt>
                <c:pt idx="75">
                  <c:v>0.1004566210045662</c:v>
                </c:pt>
                <c:pt idx="76">
                  <c:v>0.12706480304955528</c:v>
                </c:pt>
                <c:pt idx="77">
                  <c:v>0.53333333333333333</c:v>
                </c:pt>
                <c:pt idx="78">
                  <c:v>0.48648648648648651</c:v>
                </c:pt>
                <c:pt idx="79">
                  <c:v>0.17901234567901234</c:v>
                </c:pt>
                <c:pt idx="80" formatCode="0%">
                  <c:v>9.1346153846153841E-2</c:v>
                </c:pt>
                <c:pt idx="81">
                  <c:v>0.10825478434732934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49-45B6-B2C5-F8B4AF4D7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211536"/>
        <c:axId val="246211928"/>
      </c:scatterChart>
      <c:valAx>
        <c:axId val="24621153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20,9</a:t>
                </a:r>
                <a:r>
                  <a:rPr lang="ru-RU" dirty="0">
                    <a:solidFill>
                      <a:srgbClr val="FF0000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85939586973394455"/>
              <c:y val="0.49368354132176728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46211928"/>
        <c:crosses val="autoZero"/>
        <c:crossBetween val="midCat"/>
      </c:valAx>
      <c:valAx>
        <c:axId val="246211928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7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2115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4293071856585"/>
          <c:y val="9.0907020403647995E-2"/>
          <c:w val="0.84192071509929178"/>
          <c:h val="0.7876628045824426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'[P2 21.04.21 итог.xlsx]Ростехнадзор'!$B$2:$B$83</c:f>
              <c:numCache>
                <c:formatCode>0.00%</c:formatCode>
                <c:ptCount val="82"/>
                <c:pt idx="0">
                  <c:v>0.266425011327594</c:v>
                </c:pt>
                <c:pt idx="1">
                  <c:v>0.10686359687228497</c:v>
                </c:pt>
                <c:pt idx="2" formatCode="0.000%">
                  <c:v>0.10117810117810118</c:v>
                </c:pt>
                <c:pt idx="3">
                  <c:v>4.6318479476122028E-3</c:v>
                </c:pt>
                <c:pt idx="4">
                  <c:v>0.14567635450304989</c:v>
                </c:pt>
                <c:pt idx="5">
                  <c:v>0.61634615384615388</c:v>
                </c:pt>
                <c:pt idx="6">
                  <c:v>8.6388942215396437E-3</c:v>
                </c:pt>
                <c:pt idx="7">
                  <c:v>8.0717096633143859E-2</c:v>
                </c:pt>
                <c:pt idx="8">
                  <c:v>6.1016949152542375E-2</c:v>
                </c:pt>
                <c:pt idx="9">
                  <c:v>5.3890078515346183E-2</c:v>
                </c:pt>
                <c:pt idx="10">
                  <c:v>0.128</c:v>
                </c:pt>
                <c:pt idx="11">
                  <c:v>8.3743842364532015E-2</c:v>
                </c:pt>
                <c:pt idx="12">
                  <c:v>0.14649600535926954</c:v>
                </c:pt>
                <c:pt idx="13">
                  <c:v>5.1255589955280359E-2</c:v>
                </c:pt>
                <c:pt idx="14">
                  <c:v>3.2184910597470563E-2</c:v>
                </c:pt>
                <c:pt idx="15">
                  <c:v>6.6862910008410423E-2</c:v>
                </c:pt>
                <c:pt idx="16">
                  <c:v>9.3430656934306563E-2</c:v>
                </c:pt>
                <c:pt idx="17">
                  <c:v>6.7918497802636835E-3</c:v>
                </c:pt>
                <c:pt idx="18">
                  <c:v>7.3752711496746198E-2</c:v>
                </c:pt>
                <c:pt idx="19">
                  <c:v>0.16768593410929178</c:v>
                </c:pt>
                <c:pt idx="20">
                  <c:v>7.7679958570688767E-2</c:v>
                </c:pt>
                <c:pt idx="21">
                  <c:v>6.0029282576866766E-2</c:v>
                </c:pt>
                <c:pt idx="22">
                  <c:v>4.041729545305426E-2</c:v>
                </c:pt>
                <c:pt idx="23">
                  <c:v>5.4302422723475352E-2</c:v>
                </c:pt>
                <c:pt idx="24">
                  <c:v>5.363204344874406E-2</c:v>
                </c:pt>
                <c:pt idx="25">
                  <c:v>9.270216962524655E-2</c:v>
                </c:pt>
                <c:pt idx="26">
                  <c:v>0.1253731343283582</c:v>
                </c:pt>
                <c:pt idx="27">
                  <c:v>4.0574506283662479E-2</c:v>
                </c:pt>
                <c:pt idx="28">
                  <c:v>1.2590652699435939E-2</c:v>
                </c:pt>
                <c:pt idx="29">
                  <c:v>7.7172503242542156E-2</c:v>
                </c:pt>
                <c:pt idx="30">
                  <c:v>0.3619047619047619</c:v>
                </c:pt>
                <c:pt idx="31">
                  <c:v>6.4016075785847573E-2</c:v>
                </c:pt>
                <c:pt idx="32">
                  <c:v>3.0318870883429168E-2</c:v>
                </c:pt>
                <c:pt idx="33">
                  <c:v>0.34450212364322796</c:v>
                </c:pt>
                <c:pt idx="34">
                  <c:v>0.13048368953880765</c:v>
                </c:pt>
                <c:pt idx="35">
                  <c:v>8.4654586636466592E-2</c:v>
                </c:pt>
                <c:pt idx="36">
                  <c:v>0.20722891566265061</c:v>
                </c:pt>
                <c:pt idx="37">
                  <c:v>9.4578902334677917E-2</c:v>
                </c:pt>
                <c:pt idx="38">
                  <c:v>6.751168644372528E-2</c:v>
                </c:pt>
                <c:pt idx="39">
                  <c:v>1.6580998176090201E-2</c:v>
                </c:pt>
                <c:pt idx="40">
                  <c:v>7.6662908680947009E-2</c:v>
                </c:pt>
                <c:pt idx="41">
                  <c:v>2.2162525184687708E-2</c:v>
                </c:pt>
                <c:pt idx="42">
                  <c:v>0.25</c:v>
                </c:pt>
                <c:pt idx="43">
                  <c:v>5.1486988847583647E-2</c:v>
                </c:pt>
                <c:pt idx="44">
                  <c:v>9.264305177111716E-2</c:v>
                </c:pt>
                <c:pt idx="45">
                  <c:v>0.12421383647798742</c:v>
                </c:pt>
                <c:pt idx="46" formatCode="0.000%">
                  <c:v>0.10119047619047619</c:v>
                </c:pt>
                <c:pt idx="47">
                  <c:v>1.1484098939929329E-2</c:v>
                </c:pt>
                <c:pt idx="48">
                  <c:v>2.2008032128514057E-2</c:v>
                </c:pt>
                <c:pt idx="49">
                  <c:v>0.11663479923518165</c:v>
                </c:pt>
                <c:pt idx="50">
                  <c:v>0.62311557788944727</c:v>
                </c:pt>
                <c:pt idx="51">
                  <c:v>5.5656934306569344E-2</c:v>
                </c:pt>
                <c:pt idx="52">
                  <c:v>5.2873563218390804E-2</c:v>
                </c:pt>
                <c:pt idx="53">
                  <c:v>7.5107296137339061E-2</c:v>
                </c:pt>
                <c:pt idx="54">
                  <c:v>6.7854113655640369E-2</c:v>
                </c:pt>
                <c:pt idx="55">
                  <c:v>0.12738784566264408</c:v>
                </c:pt>
                <c:pt idx="56">
                  <c:v>1.0535557506584723E-2</c:v>
                </c:pt>
                <c:pt idx="57">
                  <c:v>1.7452006980802792E-2</c:v>
                </c:pt>
                <c:pt idx="58">
                  <c:v>1.8030297129950544E-2</c:v>
                </c:pt>
                <c:pt idx="59">
                  <c:v>6.9370958259847154E-2</c:v>
                </c:pt>
                <c:pt idx="60">
                  <c:v>0.18655097613882862</c:v>
                </c:pt>
                <c:pt idx="61">
                  <c:v>4.3010752688172046E-2</c:v>
                </c:pt>
                <c:pt idx="62">
                  <c:v>2.5268933650999928E-2</c:v>
                </c:pt>
                <c:pt idx="63">
                  <c:v>0.1347248576850095</c:v>
                </c:pt>
                <c:pt idx="64" formatCode="0.000%">
                  <c:v>6.110570852141603E-3</c:v>
                </c:pt>
                <c:pt idx="65">
                  <c:v>0.52631578947368418</c:v>
                </c:pt>
                <c:pt idx="66">
                  <c:v>3.537101114955786E-2</c:v>
                </c:pt>
                <c:pt idx="67">
                  <c:v>3.355482643579917E-2</c:v>
                </c:pt>
                <c:pt idx="68">
                  <c:v>0.19783197831978319</c:v>
                </c:pt>
                <c:pt idx="69">
                  <c:v>2.0732820445951233E-2</c:v>
                </c:pt>
                <c:pt idx="70">
                  <c:v>0.36796193497224428</c:v>
                </c:pt>
                <c:pt idx="71">
                  <c:v>0.10574534161490683</c:v>
                </c:pt>
                <c:pt idx="72">
                  <c:v>8.1916537867078823E-2</c:v>
                </c:pt>
                <c:pt idx="73">
                  <c:v>9.8191214470284241E-2</c:v>
                </c:pt>
                <c:pt idx="74">
                  <c:v>1.4928304851699077E-2</c:v>
                </c:pt>
                <c:pt idx="75">
                  <c:v>8.2151793160967476E-2</c:v>
                </c:pt>
                <c:pt idx="76" formatCode="0.000%">
                  <c:v>6.110570852141603E-3</c:v>
                </c:pt>
                <c:pt idx="77">
                  <c:v>9.1295116772823773E-2</c:v>
                </c:pt>
                <c:pt idx="78">
                  <c:v>8.9392133492252682E-2</c:v>
                </c:pt>
                <c:pt idx="79">
                  <c:v>0.375</c:v>
                </c:pt>
                <c:pt idx="80">
                  <c:v>0.97424295161851726</c:v>
                </c:pt>
                <c:pt idx="81">
                  <c:v>5.7284299858557285E-2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FC-4842-9B95-D37BC9B7B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212712"/>
        <c:axId val="246213104"/>
      </c:scatterChart>
      <c:valAx>
        <c:axId val="24621271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ru-RU" sz="1000" b="1" i="0" u="none" strike="noStrike" kern="1200" baseline="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1" i="0" u="none" strike="noStrike" kern="1200" baseline="0" dirty="0" smtClean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11,0%</a:t>
                </a:r>
                <a:endParaRPr lang="ru-RU" sz="1000" b="1" i="0" u="none" strike="noStrike" kern="1200" baseline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84631085029465658"/>
              <c:y val="0.66405073093278921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46213104"/>
        <c:crosses val="autoZero"/>
        <c:crossBetween val="midCat"/>
      </c:valAx>
      <c:valAx>
        <c:axId val="246213104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crossAx val="2462127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 algn="ctr">
        <a:defRPr lang="ru-RU" sz="7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2294378543032"/>
          <c:y val="3.926620578263261E-2"/>
          <c:w val="0.84808829689637955"/>
          <c:h val="0.7971380633123776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Лист1!$B$3:$B$68</c:f>
              <c:numCache>
                <c:formatCode>0.0%</c:formatCode>
                <c:ptCount val="66"/>
                <c:pt idx="0">
                  <c:v>0.21713659338651725</c:v>
                </c:pt>
                <c:pt idx="1">
                  <c:v>0.43444026018486814</c:v>
                </c:pt>
                <c:pt idx="2">
                  <c:v>0.84760670266779092</c:v>
                </c:pt>
                <c:pt idx="3">
                  <c:v>0.85745140388768903</c:v>
                </c:pt>
                <c:pt idx="4">
                  <c:v>0.57467532467532467</c:v>
                </c:pt>
                <c:pt idx="5">
                  <c:v>0.53671002368047982</c:v>
                </c:pt>
                <c:pt idx="6">
                  <c:v>0.45426079176917922</c:v>
                </c:pt>
                <c:pt idx="7">
                  <c:v>0.83057057325409944</c:v>
                </c:pt>
                <c:pt idx="8">
                  <c:v>0.97037037037037033</c:v>
                </c:pt>
                <c:pt idx="9">
                  <c:v>0.54014239634961847</c:v>
                </c:pt>
                <c:pt idx="10">
                  <c:v>0.63117870722433467</c:v>
                </c:pt>
                <c:pt idx="11">
                  <c:v>0.50717703349282295</c:v>
                </c:pt>
                <c:pt idx="12">
                  <c:v>0.1171875</c:v>
                </c:pt>
                <c:pt idx="13">
                  <c:v>0.69811320754716988</c:v>
                </c:pt>
                <c:pt idx="14">
                  <c:v>0.59139784946236551</c:v>
                </c:pt>
                <c:pt idx="15">
                  <c:v>0.75583864118895971</c:v>
                </c:pt>
                <c:pt idx="16">
                  <c:v>0.14179104477611937</c:v>
                </c:pt>
                <c:pt idx="17">
                  <c:v>0.72895622895622902</c:v>
                </c:pt>
                <c:pt idx="18">
                  <c:v>0.13043478260869568</c:v>
                </c:pt>
                <c:pt idx="19">
                  <c:v>0.85245901639344268</c:v>
                </c:pt>
                <c:pt idx="20">
                  <c:v>7.3969520250680376E-2</c:v>
                </c:pt>
                <c:pt idx="21">
                  <c:v>0.90458015267175573</c:v>
                </c:pt>
                <c:pt idx="22">
                  <c:v>0.49034175334323926</c:v>
                </c:pt>
                <c:pt idx="23">
                  <c:v>0.69230769230769229</c:v>
                </c:pt>
                <c:pt idx="24">
                  <c:v>0.60059464816650143</c:v>
                </c:pt>
                <c:pt idx="25">
                  <c:v>0.65671641791044777</c:v>
                </c:pt>
                <c:pt idx="26">
                  <c:v>3.4602076124568004E-3</c:v>
                </c:pt>
                <c:pt idx="27">
                  <c:v>6.3593004769475492E-3</c:v>
                </c:pt>
                <c:pt idx="28">
                  <c:v>0.53647058823529414</c:v>
                </c:pt>
                <c:pt idx="29">
                  <c:v>0.6732673267326732</c:v>
                </c:pt>
                <c:pt idx="30">
                  <c:v>0.74012055363383733</c:v>
                </c:pt>
                <c:pt idx="31">
                  <c:v>0.86319218241042339</c:v>
                </c:pt>
                <c:pt idx="32">
                  <c:v>0.70512820512820507</c:v>
                </c:pt>
                <c:pt idx="33">
                  <c:v>0</c:v>
                </c:pt>
                <c:pt idx="34">
                  <c:v>0.18563535911602214</c:v>
                </c:pt>
                <c:pt idx="35">
                  <c:v>0.19480519480519476</c:v>
                </c:pt>
                <c:pt idx="36">
                  <c:v>0.71556886227544902</c:v>
                </c:pt>
                <c:pt idx="37">
                  <c:v>0.71026156941649909</c:v>
                </c:pt>
                <c:pt idx="38">
                  <c:v>0.1337408477194868</c:v>
                </c:pt>
                <c:pt idx="39">
                  <c:v>0.84807972775887208</c:v>
                </c:pt>
                <c:pt idx="40">
                  <c:v>0.70462046204620465</c:v>
                </c:pt>
                <c:pt idx="41">
                  <c:v>0.24168130902701512</c:v>
                </c:pt>
                <c:pt idx="42">
                  <c:v>0.74369747899159666</c:v>
                </c:pt>
                <c:pt idx="43">
                  <c:v>0.44187856178335205</c:v>
                </c:pt>
                <c:pt idx="44">
                  <c:v>0.95454545454545459</c:v>
                </c:pt>
                <c:pt idx="45">
                  <c:v>0.92647058823529416</c:v>
                </c:pt>
                <c:pt idx="46">
                  <c:v>0.564558629776021</c:v>
                </c:pt>
                <c:pt idx="47">
                  <c:v>0.82327586206896552</c:v>
                </c:pt>
                <c:pt idx="48">
                  <c:v>0.70660689089073503</c:v>
                </c:pt>
                <c:pt idx="49">
                  <c:v>0.19446697214224895</c:v>
                </c:pt>
                <c:pt idx="50">
                  <c:v>0.90000323488499978</c:v>
                </c:pt>
                <c:pt idx="51">
                  <c:v>0.50609867473058268</c:v>
                </c:pt>
                <c:pt idx="52">
                  <c:v>0.1470588235294118</c:v>
                </c:pt>
                <c:pt idx="53">
                  <c:v>0.71641791044776126</c:v>
                </c:pt>
                <c:pt idx="54">
                  <c:v>0.25050095052150234</c:v>
                </c:pt>
                <c:pt idx="55">
                  <c:v>0.8504273504273504</c:v>
                </c:pt>
                <c:pt idx="56">
                  <c:v>0.50476190476190474</c:v>
                </c:pt>
                <c:pt idx="57">
                  <c:v>0.32619047619047614</c:v>
                </c:pt>
                <c:pt idx="58">
                  <c:v>0.54915590863952335</c:v>
                </c:pt>
                <c:pt idx="59">
                  <c:v>0.84476160183864646</c:v>
                </c:pt>
                <c:pt idx="60">
                  <c:v>0.4609375</c:v>
                </c:pt>
                <c:pt idx="61">
                  <c:v>0.79638009049773761</c:v>
                </c:pt>
                <c:pt idx="62">
                  <c:v>0.88188976377952755</c:v>
                </c:pt>
                <c:pt idx="63">
                  <c:v>0.79568483972476922</c:v>
                </c:pt>
                <c:pt idx="64">
                  <c:v>0.73419123463952318</c:v>
                </c:pt>
                <c:pt idx="65">
                  <c:v>0.73556231003039518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34-4F54-8F7E-B1AB8B765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213888"/>
        <c:axId val="246214280"/>
      </c:scatterChart>
      <c:valAx>
        <c:axId val="246213888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16 %</a:t>
                </a:r>
                <a:endParaRPr lang="en-US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7419953665359262"/>
              <c:y val="0.50001023622047247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46214280"/>
        <c:crosses val="autoZero"/>
        <c:crossBetween val="midCat"/>
      </c:valAx>
      <c:valAx>
        <c:axId val="246214280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7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21388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58596046612065"/>
          <c:y val="8.5528949622343489E-2"/>
          <c:w val="0.79936686439666149"/>
          <c:h val="0.7600018925286365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'[P2 21.04.21 итог.xlsx]Росприроднадзор'!$B$2:$B$80</c:f>
              <c:numCache>
                <c:formatCode>0.000%</c:formatCode>
                <c:ptCount val="79"/>
                <c:pt idx="0" formatCode="0.00%">
                  <c:v>3.5812672176308541E-2</c:v>
                </c:pt>
                <c:pt idx="1">
                  <c:v>0.38604651162790699</c:v>
                </c:pt>
                <c:pt idx="2">
                  <c:v>0.14465408805031446</c:v>
                </c:pt>
                <c:pt idx="3" formatCode="0.00%">
                  <c:v>2.3376623376623377E-2</c:v>
                </c:pt>
                <c:pt idx="4" formatCode="0.00%">
                  <c:v>6.9139966273187178E-2</c:v>
                </c:pt>
                <c:pt idx="5">
                  <c:v>0.1893491124260355</c:v>
                </c:pt>
                <c:pt idx="6" formatCode="0.00%">
                  <c:v>9.3862815884476536E-2</c:v>
                </c:pt>
                <c:pt idx="7" formatCode="0.00%">
                  <c:v>7.1895424836601302E-2</c:v>
                </c:pt>
                <c:pt idx="8">
                  <c:v>0.11790393013100436</c:v>
                </c:pt>
                <c:pt idx="9">
                  <c:v>0.26666666666666666</c:v>
                </c:pt>
                <c:pt idx="10" formatCode="0.00%">
                  <c:v>8.0188679245283015E-2</c:v>
                </c:pt>
                <c:pt idx="11" formatCode="0.00%">
                  <c:v>0.1039671682626539</c:v>
                </c:pt>
                <c:pt idx="12" formatCode="0.00%">
                  <c:v>4.7477744807121663E-2</c:v>
                </c:pt>
                <c:pt idx="13" formatCode="0.00%">
                  <c:v>4.4247787610619468E-2</c:v>
                </c:pt>
                <c:pt idx="14" formatCode="0.00%">
                  <c:v>5.0473186119873815E-2</c:v>
                </c:pt>
                <c:pt idx="15">
                  <c:v>0.15384615384615385</c:v>
                </c:pt>
                <c:pt idx="16" formatCode="0.00%">
                  <c:v>0.10416666666666667</c:v>
                </c:pt>
                <c:pt idx="17">
                  <c:v>0.18045112781954886</c:v>
                </c:pt>
                <c:pt idx="18" formatCode="0.00%">
                  <c:v>4.5020463847203276E-2</c:v>
                </c:pt>
                <c:pt idx="19" formatCode="0.00%">
                  <c:v>1.4285714285714285E-2</c:v>
                </c:pt>
                <c:pt idx="20" formatCode="0.00%">
                  <c:v>7.2653061224489793E-2</c:v>
                </c:pt>
                <c:pt idx="21">
                  <c:v>0.14285714285714285</c:v>
                </c:pt>
                <c:pt idx="22">
                  <c:v>0.18981481481481483</c:v>
                </c:pt>
                <c:pt idx="23" formatCode="0.00%">
                  <c:v>4.7858942065491183E-2</c:v>
                </c:pt>
                <c:pt idx="24" formatCode="0.00%">
                  <c:v>9.4043887147335428E-2</c:v>
                </c:pt>
                <c:pt idx="25">
                  <c:v>0.1702127659574468</c:v>
                </c:pt>
                <c:pt idx="26" formatCode="0.00%">
                  <c:v>1.1349502487562189E-2</c:v>
                </c:pt>
                <c:pt idx="27">
                  <c:v>0.16129032258064516</c:v>
                </c:pt>
                <c:pt idx="28">
                  <c:v>0.14334470989761092</c:v>
                </c:pt>
                <c:pt idx="29">
                  <c:v>0.3188405797101449</c:v>
                </c:pt>
                <c:pt idx="30" formatCode="0.00%">
                  <c:v>4.8158640226628892E-2</c:v>
                </c:pt>
                <c:pt idx="31" formatCode="0.00%">
                  <c:v>8.5409252669039148E-2</c:v>
                </c:pt>
                <c:pt idx="32">
                  <c:v>0.29032258064516131</c:v>
                </c:pt>
                <c:pt idx="33" formatCode="0.00%">
                  <c:v>9.5022624434389136E-2</c:v>
                </c:pt>
                <c:pt idx="34" formatCode="0.00%">
                  <c:v>9.375E-2</c:v>
                </c:pt>
                <c:pt idx="35">
                  <c:v>0.12753623188405797</c:v>
                </c:pt>
                <c:pt idx="36">
                  <c:v>0.35802469135802467</c:v>
                </c:pt>
                <c:pt idx="37" formatCode="0.00%">
                  <c:v>9.7087378640776698E-2</c:v>
                </c:pt>
                <c:pt idx="38" formatCode="0.00%">
                  <c:v>5.2631578947368418E-2</c:v>
                </c:pt>
                <c:pt idx="39" formatCode="0.00%">
                  <c:v>6.8181818181818177E-2</c:v>
                </c:pt>
                <c:pt idx="40">
                  <c:v>0.1206896551724138</c:v>
                </c:pt>
                <c:pt idx="41">
                  <c:v>0.34965034965034963</c:v>
                </c:pt>
                <c:pt idx="42" formatCode="0.00%">
                  <c:v>1.2048192771084338E-2</c:v>
                </c:pt>
                <c:pt idx="43" formatCode="0.00%">
                  <c:v>3.0303030303030304E-2</c:v>
                </c:pt>
                <c:pt idx="44">
                  <c:v>0.56818181818181823</c:v>
                </c:pt>
                <c:pt idx="45" formatCode="0.00%">
                  <c:v>6.4039408866995079E-2</c:v>
                </c:pt>
                <c:pt idx="46">
                  <c:v>0.24528301886792453</c:v>
                </c:pt>
                <c:pt idx="47" formatCode="0.00%">
                  <c:v>7.1428571428571425E-2</c:v>
                </c:pt>
                <c:pt idx="48">
                  <c:v>0.15853658536585366</c:v>
                </c:pt>
                <c:pt idx="49">
                  <c:v>0.1348314606741573</c:v>
                </c:pt>
                <c:pt idx="50">
                  <c:v>0.21200510855683269</c:v>
                </c:pt>
                <c:pt idx="51">
                  <c:v>0.16793893129770993</c:v>
                </c:pt>
                <c:pt idx="52" formatCode="0.00%">
                  <c:v>1.2704174228675136E-2</c:v>
                </c:pt>
                <c:pt idx="53">
                  <c:v>0.34285714285714286</c:v>
                </c:pt>
                <c:pt idx="54">
                  <c:v>0.24031007751937986</c:v>
                </c:pt>
                <c:pt idx="55" formatCode="0.00%">
                  <c:v>8.5253456221198162E-2</c:v>
                </c:pt>
                <c:pt idx="56" formatCode="0.00%">
                  <c:v>0.15837104072398189</c:v>
                </c:pt>
                <c:pt idx="57" formatCode="0.00%">
                  <c:v>7.8034682080924858E-2</c:v>
                </c:pt>
                <c:pt idx="58" formatCode="0.00%">
                  <c:v>2.8634361233480177E-2</c:v>
                </c:pt>
                <c:pt idx="59" formatCode="0.00%">
                  <c:v>7.6923076923076927E-2</c:v>
                </c:pt>
                <c:pt idx="60" formatCode="0.00%">
                  <c:v>5.627705627705628E-2</c:v>
                </c:pt>
                <c:pt idx="61">
                  <c:v>0.13968957871396895</c:v>
                </c:pt>
                <c:pt idx="62" formatCode="0.00%">
                  <c:v>0.1111111111111111</c:v>
                </c:pt>
                <c:pt idx="63" formatCode="0.00%">
                  <c:v>4.3227665706051875E-2</c:v>
                </c:pt>
                <c:pt idx="64" formatCode="0.00%">
                  <c:v>9.6428571428571433E-2</c:v>
                </c:pt>
                <c:pt idx="65">
                  <c:v>0.21938775510204081</c:v>
                </c:pt>
                <c:pt idx="66" formatCode="0.00%">
                  <c:v>4.7058823529411764E-2</c:v>
                </c:pt>
                <c:pt idx="67" formatCode="0.00%">
                  <c:v>0.10144927536231885</c:v>
                </c:pt>
                <c:pt idx="68" formatCode="0.00%">
                  <c:v>2.508361204013378E-2</c:v>
                </c:pt>
                <c:pt idx="69" formatCode="0.00%">
                  <c:v>8.3333333333333329E-2</c:v>
                </c:pt>
                <c:pt idx="70" formatCode="0.00%">
                  <c:v>5.8823529411764705E-2</c:v>
                </c:pt>
                <c:pt idx="71" formatCode="0.00%">
                  <c:v>4.8353909465020578E-2</c:v>
                </c:pt>
                <c:pt idx="72">
                  <c:v>0.17490494296577946</c:v>
                </c:pt>
                <c:pt idx="73">
                  <c:v>0.10793650793650794</c:v>
                </c:pt>
                <c:pt idx="74">
                  <c:v>0.57142857142857095</c:v>
                </c:pt>
                <c:pt idx="75">
                  <c:v>0.17054263565891473</c:v>
                </c:pt>
                <c:pt idx="76">
                  <c:v>0.41860465116279072</c:v>
                </c:pt>
                <c:pt idx="77" formatCode="0.00%">
                  <c:v>0.36986301369863012</c:v>
                </c:pt>
                <c:pt idx="78" formatCode="0.00%">
                  <c:v>0.05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33-4E91-849B-71EF755B6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68352"/>
        <c:axId val="164568744"/>
      </c:scatterChart>
      <c:valAx>
        <c:axId val="16456835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13,7%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2503351676850345"/>
              <c:y val="0.60918988461792722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4568744"/>
        <c:crosses val="autoZero"/>
        <c:crossBetween val="midCat"/>
      </c:valAx>
      <c:valAx>
        <c:axId val="164568744"/>
        <c:scaling>
          <c:orientation val="minMax"/>
          <c:max val="1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645683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58596046612065"/>
          <c:y val="8.5528949622343489E-2"/>
          <c:w val="0.79936686439666149"/>
          <c:h val="0.7466231955380577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'[P2 21.04.21 итог.xlsx]Росприроднадзор'!$B$2:$B$80</c:f>
              <c:numCache>
                <c:formatCode>0.000%</c:formatCode>
                <c:ptCount val="79"/>
                <c:pt idx="0" formatCode="0.00%">
                  <c:v>3.5812672176308541E-2</c:v>
                </c:pt>
                <c:pt idx="1">
                  <c:v>0.38604651162790699</c:v>
                </c:pt>
                <c:pt idx="2">
                  <c:v>0.14465408805031446</c:v>
                </c:pt>
                <c:pt idx="3" formatCode="0.00%">
                  <c:v>2.3376623376623377E-2</c:v>
                </c:pt>
                <c:pt idx="4" formatCode="0.00%">
                  <c:v>6.9139966273187178E-2</c:v>
                </c:pt>
                <c:pt idx="5">
                  <c:v>0.1893491124260355</c:v>
                </c:pt>
                <c:pt idx="6" formatCode="0.00%">
                  <c:v>9.3862815884476536E-2</c:v>
                </c:pt>
                <c:pt idx="7" formatCode="0.00%">
                  <c:v>7.1895424836601302E-2</c:v>
                </c:pt>
                <c:pt idx="8">
                  <c:v>0.11790393013100436</c:v>
                </c:pt>
                <c:pt idx="9">
                  <c:v>0.26666666666666666</c:v>
                </c:pt>
                <c:pt idx="10" formatCode="0.00%">
                  <c:v>8.0188679245283015E-2</c:v>
                </c:pt>
                <c:pt idx="11" formatCode="0.00%">
                  <c:v>0.1039671682626539</c:v>
                </c:pt>
                <c:pt idx="12" formatCode="0.00%">
                  <c:v>4.7477744807121663E-2</c:v>
                </c:pt>
                <c:pt idx="13" formatCode="0.00%">
                  <c:v>4.4247787610619468E-2</c:v>
                </c:pt>
                <c:pt idx="14" formatCode="0.00%">
                  <c:v>5.0473186119873815E-2</c:v>
                </c:pt>
                <c:pt idx="15">
                  <c:v>0.15384615384615385</c:v>
                </c:pt>
                <c:pt idx="16" formatCode="0.00%">
                  <c:v>0.10416666666666667</c:v>
                </c:pt>
                <c:pt idx="17">
                  <c:v>0.18045112781954886</c:v>
                </c:pt>
                <c:pt idx="18" formatCode="0.00%">
                  <c:v>4.5020463847203276E-2</c:v>
                </c:pt>
                <c:pt idx="19" formatCode="0.00%">
                  <c:v>1.4285714285714285E-2</c:v>
                </c:pt>
                <c:pt idx="20" formatCode="0.00%">
                  <c:v>7.2653061224489793E-2</c:v>
                </c:pt>
                <c:pt idx="21">
                  <c:v>0.14285714285714285</c:v>
                </c:pt>
                <c:pt idx="22">
                  <c:v>0.18981481481481483</c:v>
                </c:pt>
                <c:pt idx="23" formatCode="0.00%">
                  <c:v>4.7858942065491183E-2</c:v>
                </c:pt>
                <c:pt idx="24" formatCode="0.00%">
                  <c:v>9.4043887147335428E-2</c:v>
                </c:pt>
                <c:pt idx="25">
                  <c:v>0.1702127659574468</c:v>
                </c:pt>
                <c:pt idx="26" formatCode="0.00%">
                  <c:v>1.13495024875622E-2</c:v>
                </c:pt>
                <c:pt idx="27">
                  <c:v>0.16129032258064516</c:v>
                </c:pt>
                <c:pt idx="28">
                  <c:v>0.14334470989761092</c:v>
                </c:pt>
                <c:pt idx="29">
                  <c:v>0.3188405797101449</c:v>
                </c:pt>
                <c:pt idx="30" formatCode="0.00%">
                  <c:v>4.8158640226628892E-2</c:v>
                </c:pt>
                <c:pt idx="31" formatCode="0.00%">
                  <c:v>8.5409252669039148E-2</c:v>
                </c:pt>
                <c:pt idx="32">
                  <c:v>0.29032258064516131</c:v>
                </c:pt>
                <c:pt idx="33" formatCode="0.00%">
                  <c:v>9.5022624434389136E-2</c:v>
                </c:pt>
                <c:pt idx="34" formatCode="0.00%">
                  <c:v>9.375E-2</c:v>
                </c:pt>
                <c:pt idx="35">
                  <c:v>0.12753623188405797</c:v>
                </c:pt>
                <c:pt idx="36">
                  <c:v>0.35802469135802467</c:v>
                </c:pt>
                <c:pt idx="37" formatCode="0.00%">
                  <c:v>9.7087378640776698E-2</c:v>
                </c:pt>
                <c:pt idx="38" formatCode="0.00%">
                  <c:v>5.2631578947368418E-2</c:v>
                </c:pt>
                <c:pt idx="39" formatCode="0.00%">
                  <c:v>6.8181818181818177E-2</c:v>
                </c:pt>
                <c:pt idx="40">
                  <c:v>0.1206896551724138</c:v>
                </c:pt>
                <c:pt idx="41">
                  <c:v>0.34965034965034963</c:v>
                </c:pt>
                <c:pt idx="42" formatCode="0.00%">
                  <c:v>1.2048192771084338E-2</c:v>
                </c:pt>
                <c:pt idx="43" formatCode="0.00%">
                  <c:v>3.0303030303030304E-2</c:v>
                </c:pt>
                <c:pt idx="44">
                  <c:v>0.56818181818181823</c:v>
                </c:pt>
                <c:pt idx="45" formatCode="0.00%">
                  <c:v>6.4039408866995079E-2</c:v>
                </c:pt>
                <c:pt idx="46">
                  <c:v>0.24528301886792453</c:v>
                </c:pt>
                <c:pt idx="47" formatCode="0.00%">
                  <c:v>7.1428571428571425E-2</c:v>
                </c:pt>
                <c:pt idx="48">
                  <c:v>0.15853658536585366</c:v>
                </c:pt>
                <c:pt idx="49">
                  <c:v>0.1348314606741573</c:v>
                </c:pt>
                <c:pt idx="50">
                  <c:v>0.21200510855683269</c:v>
                </c:pt>
                <c:pt idx="51">
                  <c:v>0.16793893129770993</c:v>
                </c:pt>
                <c:pt idx="52" formatCode="0.00%">
                  <c:v>1.2704174228675136E-2</c:v>
                </c:pt>
                <c:pt idx="53">
                  <c:v>0.34285714285714286</c:v>
                </c:pt>
                <c:pt idx="54">
                  <c:v>0.24031007751937986</c:v>
                </c:pt>
                <c:pt idx="55" formatCode="0.00%">
                  <c:v>8.5253456221198162E-2</c:v>
                </c:pt>
                <c:pt idx="56" formatCode="0.00%">
                  <c:v>0.15837104072398189</c:v>
                </c:pt>
                <c:pt idx="57" formatCode="0.00%">
                  <c:v>7.8034682080924858E-2</c:v>
                </c:pt>
                <c:pt idx="58" formatCode="0.00%">
                  <c:v>2.8634361233480177E-2</c:v>
                </c:pt>
                <c:pt idx="59" formatCode="0.00%">
                  <c:v>7.6923076923076927E-2</c:v>
                </c:pt>
                <c:pt idx="60" formatCode="0.00%">
                  <c:v>5.627705627705628E-2</c:v>
                </c:pt>
                <c:pt idx="61">
                  <c:v>0.13968957871396895</c:v>
                </c:pt>
                <c:pt idx="62" formatCode="0.00%">
                  <c:v>0.1111111111111111</c:v>
                </c:pt>
                <c:pt idx="63" formatCode="0.00%">
                  <c:v>4.3227665706051875E-2</c:v>
                </c:pt>
                <c:pt idx="64" formatCode="0.00%">
                  <c:v>9.6428571428571433E-2</c:v>
                </c:pt>
                <c:pt idx="65">
                  <c:v>0.21938775510204081</c:v>
                </c:pt>
                <c:pt idx="66" formatCode="0.00%">
                  <c:v>4.7058823529411764E-2</c:v>
                </c:pt>
                <c:pt idx="67" formatCode="0.00%">
                  <c:v>0.10144927536231885</c:v>
                </c:pt>
                <c:pt idx="68" formatCode="0.00%">
                  <c:v>2.508361204013378E-2</c:v>
                </c:pt>
                <c:pt idx="69" formatCode="0.00%">
                  <c:v>8.3333333333333329E-2</c:v>
                </c:pt>
                <c:pt idx="70" formatCode="0.00%">
                  <c:v>5.8823529411764705E-2</c:v>
                </c:pt>
                <c:pt idx="71" formatCode="0.00%">
                  <c:v>4.8353909465020578E-2</c:v>
                </c:pt>
                <c:pt idx="72">
                  <c:v>0.17490494296577946</c:v>
                </c:pt>
                <c:pt idx="73">
                  <c:v>0.10793650793650794</c:v>
                </c:pt>
                <c:pt idx="74">
                  <c:v>0.57142857142857095</c:v>
                </c:pt>
                <c:pt idx="75">
                  <c:v>0.17054263565891473</c:v>
                </c:pt>
                <c:pt idx="76">
                  <c:v>0.41860465116279072</c:v>
                </c:pt>
                <c:pt idx="77" formatCode="0.00%">
                  <c:v>0.36986301369863012</c:v>
                </c:pt>
                <c:pt idx="78" formatCode="0.00%">
                  <c:v>0.05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1E-4B12-8509-DE087D8B2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69528"/>
        <c:axId val="164539800"/>
      </c:scatterChart>
      <c:valAx>
        <c:axId val="164569528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18,0%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403175111668395"/>
              <c:y val="0.51375492125984257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4539800"/>
        <c:crosses val="autoZero"/>
        <c:crossBetween val="midCat"/>
      </c:valAx>
      <c:valAx>
        <c:axId val="164539800"/>
        <c:scaling>
          <c:orientation val="minMax"/>
          <c:max val="1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645695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854505585603853E-2"/>
          <c:y val="4.27251968503937E-2"/>
          <c:w val="0.84808829689637955"/>
          <c:h val="0.7971380633123776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Лист4!$N$16:$N$62</c:f>
              <c:numCache>
                <c:formatCode>0.0%</c:formatCode>
                <c:ptCount val="47"/>
                <c:pt idx="0">
                  <c:v>0.63237938109440106</c:v>
                </c:pt>
                <c:pt idx="1">
                  <c:v>0.8142610334537459</c:v>
                </c:pt>
                <c:pt idx="2">
                  <c:v>0.25702876087143711</c:v>
                </c:pt>
                <c:pt idx="3">
                  <c:v>0.70370370370370372</c:v>
                </c:pt>
                <c:pt idx="4">
                  <c:v>0</c:v>
                </c:pt>
                <c:pt idx="5">
                  <c:v>0.56198990822581196</c:v>
                </c:pt>
                <c:pt idx="6">
                  <c:v>0.68601997870290554</c:v>
                </c:pt>
                <c:pt idx="7">
                  <c:v>0.80784027083173038</c:v>
                </c:pt>
                <c:pt idx="8">
                  <c:v>0.31838221199923333</c:v>
                </c:pt>
                <c:pt idx="9">
                  <c:v>0.17895490336435216</c:v>
                </c:pt>
                <c:pt idx="10">
                  <c:v>0.76909646442601487</c:v>
                </c:pt>
                <c:pt idx="11">
                  <c:v>0.89617486338797814</c:v>
                </c:pt>
                <c:pt idx="12">
                  <c:v>0.695213848340968</c:v>
                </c:pt>
                <c:pt idx="13">
                  <c:v>0.85643535951228256</c:v>
                </c:pt>
                <c:pt idx="14">
                  <c:v>0</c:v>
                </c:pt>
                <c:pt idx="15">
                  <c:v>0.95183622480624563</c:v>
                </c:pt>
                <c:pt idx="16">
                  <c:v>0.87453416149068319</c:v>
                </c:pt>
                <c:pt idx="17">
                  <c:v>0.73613193403298349</c:v>
                </c:pt>
                <c:pt idx="18">
                  <c:v>0.67192564055524984</c:v>
                </c:pt>
                <c:pt idx="19">
                  <c:v>0.82608911554829456</c:v>
                </c:pt>
                <c:pt idx="20">
                  <c:v>0.43355511598633345</c:v>
                </c:pt>
                <c:pt idx="21">
                  <c:v>0.15775713582677164</c:v>
                </c:pt>
                <c:pt idx="22">
                  <c:v>0.85523327251740699</c:v>
                </c:pt>
                <c:pt idx="23">
                  <c:v>0.69548243167875068</c:v>
                </c:pt>
                <c:pt idx="24">
                  <c:v>0.59793265132139806</c:v>
                </c:pt>
                <c:pt idx="25">
                  <c:v>0.46997929606625255</c:v>
                </c:pt>
                <c:pt idx="26">
                  <c:v>0.54505494505494501</c:v>
                </c:pt>
                <c:pt idx="27">
                  <c:v>0.92306173489535348</c:v>
                </c:pt>
                <c:pt idx="28">
                  <c:v>4.1742286751361046E-2</c:v>
                </c:pt>
                <c:pt idx="29">
                  <c:v>0.24865306122448982</c:v>
                </c:pt>
                <c:pt idx="30">
                  <c:v>0.91315789473684206</c:v>
                </c:pt>
                <c:pt idx="31">
                  <c:v>0.85391304347826091</c:v>
                </c:pt>
                <c:pt idx="32">
                  <c:v>0.76762711601421274</c:v>
                </c:pt>
                <c:pt idx="33">
                  <c:v>0.26115560640732272</c:v>
                </c:pt>
                <c:pt idx="34">
                  <c:v>0.25720895645707686</c:v>
                </c:pt>
                <c:pt idx="35">
                  <c:v>0.75064766839378239</c:v>
                </c:pt>
                <c:pt idx="36">
                  <c:v>2.0320197044334853E-2</c:v>
                </c:pt>
                <c:pt idx="37">
                  <c:v>0</c:v>
                </c:pt>
                <c:pt idx="38">
                  <c:v>0.60746003552397876</c:v>
                </c:pt>
                <c:pt idx="39">
                  <c:v>0.78269116775340841</c:v>
                </c:pt>
                <c:pt idx="40">
                  <c:v>0.84759146512204686</c:v>
                </c:pt>
                <c:pt idx="41">
                  <c:v>0.52296163453532318</c:v>
                </c:pt>
                <c:pt idx="42">
                  <c:v>0.23172268907563021</c:v>
                </c:pt>
                <c:pt idx="43">
                  <c:v>0.62078049864309404</c:v>
                </c:pt>
                <c:pt idx="44">
                  <c:v>0.91141872107943134</c:v>
                </c:pt>
                <c:pt idx="45">
                  <c:v>0.60245356053003463</c:v>
                </c:pt>
                <c:pt idx="46">
                  <c:v>0.3904659522289784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2FA-4E65-9390-2DD9F3BC7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40976"/>
        <c:axId val="164541368"/>
      </c:scatterChart>
      <c:valAx>
        <c:axId val="164540976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dirty="0" smtClean="0">
                    <a:solidFill>
                      <a:srgbClr val="FF0000"/>
                    </a:solidFill>
                  </a:rPr>
                  <a:t>63%</a:t>
                </a:r>
                <a:endParaRPr lang="en-US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4292161263962384"/>
              <c:y val="9.9610968691171475E-2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4541368"/>
        <c:crosses val="autoZero"/>
        <c:crossBetween val="midCat"/>
        <c:minorUnit val="3"/>
      </c:valAx>
      <c:valAx>
        <c:axId val="164541368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7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5409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87761539219648"/>
          <c:y val="0.10102368741521098"/>
          <c:w val="0.83918670823776098"/>
          <c:h val="0.7148224962468651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Ростехнадзор!$Z$2:$Z$83</c:f>
              <c:numCache>
                <c:formatCode>0.00%</c:formatCode>
                <c:ptCount val="82"/>
                <c:pt idx="0">
                  <c:v>0.12698412698412698</c:v>
                </c:pt>
                <c:pt idx="1">
                  <c:v>0.33333333333333331</c:v>
                </c:pt>
                <c:pt idx="2">
                  <c:v>0.36430317848410759</c:v>
                </c:pt>
                <c:pt idx="3">
                  <c:v>0.57317073170731703</c:v>
                </c:pt>
                <c:pt idx="4">
                  <c:v>0.83018867924528306</c:v>
                </c:pt>
                <c:pt idx="5">
                  <c:v>5.7142857142857141E-2</c:v>
                </c:pt>
                <c:pt idx="6">
                  <c:v>6.4516129032258063E-2</c:v>
                </c:pt>
                <c:pt idx="7">
                  <c:v>0.27607361963190186</c:v>
                </c:pt>
                <c:pt idx="8">
                  <c:v>0.54135338345864659</c:v>
                </c:pt>
                <c:pt idx="9">
                  <c:v>0.27941176470588236</c:v>
                </c:pt>
                <c:pt idx="10">
                  <c:v>0.5</c:v>
                </c:pt>
                <c:pt idx="11">
                  <c:v>0.31168831168831168</c:v>
                </c:pt>
                <c:pt idx="12">
                  <c:v>0.27868852459016391</c:v>
                </c:pt>
                <c:pt idx="13">
                  <c:v>0.10317460317460317</c:v>
                </c:pt>
                <c:pt idx="14">
                  <c:v>4.3205027494108407E-2</c:v>
                </c:pt>
                <c:pt idx="15">
                  <c:v>3.5433070866141732E-2</c:v>
                </c:pt>
                <c:pt idx="16">
                  <c:v>0.14685314685314685</c:v>
                </c:pt>
                <c:pt idx="17">
                  <c:v>5.5555555555555552E-2</c:v>
                </c:pt>
                <c:pt idx="18">
                  <c:v>0.24175824175824176</c:v>
                </c:pt>
                <c:pt idx="19">
                  <c:v>1.8987341772151899E-2</c:v>
                </c:pt>
                <c:pt idx="20">
                  <c:v>0.80952380952380953</c:v>
                </c:pt>
                <c:pt idx="21">
                  <c:v>0.10476190476190476</c:v>
                </c:pt>
                <c:pt idx="22">
                  <c:v>0.23707317073170731</c:v>
                </c:pt>
                <c:pt idx="23">
                  <c:v>0.24731182795698925</c:v>
                </c:pt>
                <c:pt idx="24">
                  <c:v>0.30434782608695654</c:v>
                </c:pt>
                <c:pt idx="25">
                  <c:v>0.21739130434782608</c:v>
                </c:pt>
                <c:pt idx="26">
                  <c:v>0.70731707317073167</c:v>
                </c:pt>
                <c:pt idx="27">
                  <c:v>8.3333333333333329E-2</c:v>
                </c:pt>
                <c:pt idx="28">
                  <c:v>0.22652582159624413</c:v>
                </c:pt>
                <c:pt idx="29">
                  <c:v>0.19261926192619261</c:v>
                </c:pt>
                <c:pt idx="30">
                  <c:v>0.19565217391304349</c:v>
                </c:pt>
                <c:pt idx="31">
                  <c:v>0.26153846153846155</c:v>
                </c:pt>
                <c:pt idx="32">
                  <c:v>0.5</c:v>
                </c:pt>
                <c:pt idx="33">
                  <c:v>0.24307304785894207</c:v>
                </c:pt>
                <c:pt idx="34">
                  <c:v>0.21595092024539878</c:v>
                </c:pt>
                <c:pt idx="35">
                  <c:v>0.45887445887445888</c:v>
                </c:pt>
                <c:pt idx="36">
                  <c:v>0.31325301204819278</c:v>
                </c:pt>
                <c:pt idx="37">
                  <c:v>0.13420947829549981</c:v>
                </c:pt>
                <c:pt idx="38">
                  <c:v>0.39080459770114945</c:v>
                </c:pt>
                <c:pt idx="39">
                  <c:v>0.11538461538461539</c:v>
                </c:pt>
                <c:pt idx="40">
                  <c:v>0.70588235294117652</c:v>
                </c:pt>
                <c:pt idx="41">
                  <c:v>0.63043478260869568</c:v>
                </c:pt>
                <c:pt idx="42">
                  <c:v>0.2153846153846154</c:v>
                </c:pt>
                <c:pt idx="43">
                  <c:v>0.19764011799410031</c:v>
                </c:pt>
                <c:pt idx="44">
                  <c:v>0.14736842105263157</c:v>
                </c:pt>
                <c:pt idx="45">
                  <c:v>0.16666666666666666</c:v>
                </c:pt>
                <c:pt idx="46">
                  <c:v>6.25E-2</c:v>
                </c:pt>
                <c:pt idx="47">
                  <c:v>1.5625E-2</c:v>
                </c:pt>
                <c:pt idx="48">
                  <c:v>0.46153846153846156</c:v>
                </c:pt>
                <c:pt idx="49">
                  <c:v>0.16374269005847952</c:v>
                </c:pt>
                <c:pt idx="50">
                  <c:v>5.5813953488372092E-2</c:v>
                </c:pt>
                <c:pt idx="51">
                  <c:v>0.17924528301886791</c:v>
                </c:pt>
                <c:pt idx="52">
                  <c:v>0.296875</c:v>
                </c:pt>
                <c:pt idx="53">
                  <c:v>0.22500000000000001</c:v>
                </c:pt>
                <c:pt idx="54">
                  <c:v>0.35</c:v>
                </c:pt>
                <c:pt idx="55">
                  <c:v>0.12517385257301808</c:v>
                </c:pt>
                <c:pt idx="56">
                  <c:v>6.4393939393939392E-2</c:v>
                </c:pt>
                <c:pt idx="57">
                  <c:v>0.26315789473684209</c:v>
                </c:pt>
                <c:pt idx="58">
                  <c:v>0.25416666666666665</c:v>
                </c:pt>
                <c:pt idx="59">
                  <c:v>9.8642172523961666E-2</c:v>
                </c:pt>
                <c:pt idx="60">
                  <c:v>0.11956521739130435</c:v>
                </c:pt>
                <c:pt idx="61">
                  <c:v>0.44554455445544555</c:v>
                </c:pt>
                <c:pt idx="62">
                  <c:v>0.16577540106951871</c:v>
                </c:pt>
                <c:pt idx="63">
                  <c:v>0.51401869158878499</c:v>
                </c:pt>
                <c:pt idx="64">
                  <c:v>0.12706480304955528</c:v>
                </c:pt>
                <c:pt idx="65">
                  <c:v>4.9180327868852458E-2</c:v>
                </c:pt>
                <c:pt idx="66">
                  <c:v>0.6484375</c:v>
                </c:pt>
                <c:pt idx="67">
                  <c:v>2.2556390977443608E-2</c:v>
                </c:pt>
                <c:pt idx="68">
                  <c:v>0.36538461538461536</c:v>
                </c:pt>
                <c:pt idx="69">
                  <c:v>0.16161616161616163</c:v>
                </c:pt>
                <c:pt idx="70">
                  <c:v>8.2024432809773118E-2</c:v>
                </c:pt>
                <c:pt idx="71">
                  <c:v>0.27586206896551724</c:v>
                </c:pt>
                <c:pt idx="72">
                  <c:v>0.2111829944547135</c:v>
                </c:pt>
                <c:pt idx="73">
                  <c:v>0.22368421052631579</c:v>
                </c:pt>
                <c:pt idx="74">
                  <c:v>0.16666666666666666</c:v>
                </c:pt>
                <c:pt idx="75">
                  <c:v>0.1004566210045662</c:v>
                </c:pt>
                <c:pt idx="76">
                  <c:v>0.12706480304955528</c:v>
                </c:pt>
                <c:pt idx="77">
                  <c:v>0.53333333333333333</c:v>
                </c:pt>
                <c:pt idx="78">
                  <c:v>0.48648648648648651</c:v>
                </c:pt>
                <c:pt idx="79">
                  <c:v>0.17901234567901234</c:v>
                </c:pt>
                <c:pt idx="80" formatCode="0%">
                  <c:v>9.1346153846153841E-2</c:v>
                </c:pt>
                <c:pt idx="81">
                  <c:v>0.10825478434732934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A1-442A-B488-47837B6A5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14272"/>
        <c:axId val="164514664"/>
      </c:scatterChart>
      <c:valAx>
        <c:axId val="16451427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11,8%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6551635313647068"/>
              <c:y val="0.4498821652935765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4514664"/>
        <c:crosses val="autoZero"/>
        <c:crossBetween val="midCat"/>
      </c:valAx>
      <c:valAx>
        <c:axId val="164514664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7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51427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20876158050882E-2"/>
          <c:y val="3.926620578263261E-2"/>
          <c:w val="0.8764901525699752"/>
          <c:h val="0.7508420084583405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Роспотребнадзор!$C$2:$C$83</c:f>
              <c:numCache>
                <c:formatCode>0.000%</c:formatCode>
                <c:ptCount val="82"/>
                <c:pt idx="0">
                  <c:v>7.4937552039966701E-2</c:v>
                </c:pt>
                <c:pt idx="1">
                  <c:v>0.19718309859154928</c:v>
                </c:pt>
                <c:pt idx="2">
                  <c:v>0.23486238532110093</c:v>
                </c:pt>
                <c:pt idx="3">
                  <c:v>0.28899999999999998</c:v>
                </c:pt>
                <c:pt idx="4">
                  <c:v>8.3076923076923076E-2</c:v>
                </c:pt>
                <c:pt idx="5">
                  <c:v>0.313</c:v>
                </c:pt>
                <c:pt idx="6">
                  <c:v>0.19581845996940336</c:v>
                </c:pt>
                <c:pt idx="7">
                  <c:v>6.8743286788399569E-2</c:v>
                </c:pt>
                <c:pt idx="8">
                  <c:v>0.45100000000000001</c:v>
                </c:pt>
                <c:pt idx="9">
                  <c:v>0.10478589420654912</c:v>
                </c:pt>
                <c:pt idx="10">
                  <c:v>1.8867924528301886E-2</c:v>
                </c:pt>
                <c:pt idx="11">
                  <c:v>0.19209659714599342</c:v>
                </c:pt>
                <c:pt idx="12">
                  <c:v>0.13324450366422386</c:v>
                </c:pt>
                <c:pt idx="13">
                  <c:v>0.17796610169491525</c:v>
                </c:pt>
                <c:pt idx="14">
                  <c:v>0.06</c:v>
                </c:pt>
                <c:pt idx="15">
                  <c:v>0.12796208530805686</c:v>
                </c:pt>
                <c:pt idx="16">
                  <c:v>0.47799999999999998</c:v>
                </c:pt>
                <c:pt idx="17">
                  <c:v>0.20370370370370369</c:v>
                </c:pt>
                <c:pt idx="18">
                  <c:v>4.2999999999999997E-2</c:v>
                </c:pt>
                <c:pt idx="19">
                  <c:v>0.21001129092961987</c:v>
                </c:pt>
                <c:pt idx="20">
                  <c:v>0.64100000000000001</c:v>
                </c:pt>
                <c:pt idx="21">
                  <c:v>7.8358208955223885E-2</c:v>
                </c:pt>
                <c:pt idx="22">
                  <c:v>0.25427379189662136</c:v>
                </c:pt>
                <c:pt idx="23">
                  <c:v>0.114</c:v>
                </c:pt>
                <c:pt idx="24">
                  <c:v>0.122</c:v>
                </c:pt>
                <c:pt idx="25">
                  <c:v>6.8811188811188806E-2</c:v>
                </c:pt>
                <c:pt idx="26">
                  <c:v>0.26238053866203304</c:v>
                </c:pt>
                <c:pt idx="27">
                  <c:v>0.1875</c:v>
                </c:pt>
                <c:pt idx="28">
                  <c:v>5.2163315051797686E-2</c:v>
                </c:pt>
                <c:pt idx="29">
                  <c:v>5.3415511042629683E-2</c:v>
                </c:pt>
                <c:pt idx="30">
                  <c:v>0.25700000000000001</c:v>
                </c:pt>
                <c:pt idx="31">
                  <c:v>0.19756999471737982</c:v>
                </c:pt>
                <c:pt idx="32">
                  <c:v>9.0214067278287458E-2</c:v>
                </c:pt>
                <c:pt idx="33">
                  <c:v>0.29099999999999998</c:v>
                </c:pt>
                <c:pt idx="34">
                  <c:v>0.19</c:v>
                </c:pt>
                <c:pt idx="35">
                  <c:v>0.12007874015748031</c:v>
                </c:pt>
                <c:pt idx="36">
                  <c:v>0.38300000000000001</c:v>
                </c:pt>
                <c:pt idx="37">
                  <c:v>0.13129318854886476</c:v>
                </c:pt>
                <c:pt idx="38">
                  <c:v>0.17199999999999999</c:v>
                </c:pt>
                <c:pt idx="39">
                  <c:v>0.19682768565248737</c:v>
                </c:pt>
                <c:pt idx="40">
                  <c:v>0.13272311212814644</c:v>
                </c:pt>
                <c:pt idx="41">
                  <c:v>0.27400000000000002</c:v>
                </c:pt>
                <c:pt idx="42">
                  <c:v>0.18786127167630057</c:v>
                </c:pt>
                <c:pt idx="43">
                  <c:v>0.42199999999999999</c:v>
                </c:pt>
                <c:pt idx="44">
                  <c:v>0.35799999999999998</c:v>
                </c:pt>
                <c:pt idx="45">
                  <c:v>1.4693416219270981E-2</c:v>
                </c:pt>
                <c:pt idx="46">
                  <c:v>0.27779999999999999</c:v>
                </c:pt>
                <c:pt idx="47">
                  <c:v>0.58599999999999997</c:v>
                </c:pt>
                <c:pt idx="48">
                  <c:v>0.2448559670781893</c:v>
                </c:pt>
                <c:pt idx="49">
                  <c:v>5.5191768007483627E-2</c:v>
                </c:pt>
                <c:pt idx="50">
                  <c:v>5.0163576881134132E-2</c:v>
                </c:pt>
                <c:pt idx="51">
                  <c:v>0.34899999999999998</c:v>
                </c:pt>
                <c:pt idx="52">
                  <c:v>9.5389507154213043E-2</c:v>
                </c:pt>
                <c:pt idx="53">
                  <c:v>9.0269636576787812E-2</c:v>
                </c:pt>
                <c:pt idx="54">
                  <c:v>0.14566929133858267</c:v>
                </c:pt>
                <c:pt idx="55">
                  <c:v>0.154</c:v>
                </c:pt>
                <c:pt idx="56">
                  <c:v>0.34100000000000003</c:v>
                </c:pt>
                <c:pt idx="57">
                  <c:v>0.20499999999999999</c:v>
                </c:pt>
                <c:pt idx="58">
                  <c:v>0.15833333333333333</c:v>
                </c:pt>
                <c:pt idx="59">
                  <c:v>0.55700000000000005</c:v>
                </c:pt>
                <c:pt idx="60">
                  <c:v>0.22322703474535935</c:v>
                </c:pt>
                <c:pt idx="61">
                  <c:v>0.33900000000000002</c:v>
                </c:pt>
                <c:pt idx="62">
                  <c:v>0.11646837820914215</c:v>
                </c:pt>
                <c:pt idx="63">
                  <c:v>0.28699999999999998</c:v>
                </c:pt>
                <c:pt idx="64">
                  <c:v>0.15990159901599016</c:v>
                </c:pt>
                <c:pt idx="65">
                  <c:v>0</c:v>
                </c:pt>
                <c:pt idx="66">
                  <c:v>0.312</c:v>
                </c:pt>
                <c:pt idx="67">
                  <c:v>0.158</c:v>
                </c:pt>
                <c:pt idx="68">
                  <c:v>0.10810810810810811</c:v>
                </c:pt>
                <c:pt idx="69">
                  <c:v>0.14509803921568629</c:v>
                </c:pt>
                <c:pt idx="70">
                  <c:v>0.14783281733746131</c:v>
                </c:pt>
                <c:pt idx="71">
                  <c:v>0.219</c:v>
                </c:pt>
                <c:pt idx="72">
                  <c:v>0.222</c:v>
                </c:pt>
                <c:pt idx="73">
                  <c:v>0.16905071521456436</c:v>
                </c:pt>
                <c:pt idx="74">
                  <c:v>0.24288840262582057</c:v>
                </c:pt>
                <c:pt idx="75">
                  <c:v>0.19589392643284859</c:v>
                </c:pt>
                <c:pt idx="76">
                  <c:v>0.10620012277470842</c:v>
                </c:pt>
                <c:pt idx="77">
                  <c:v>0.26100000000000001</c:v>
                </c:pt>
                <c:pt idx="78">
                  <c:v>0.16900000000000001</c:v>
                </c:pt>
                <c:pt idx="79">
                  <c:v>0.4</c:v>
                </c:pt>
                <c:pt idx="80">
                  <c:v>6.4150943396226415E-2</c:v>
                </c:pt>
                <c:pt idx="81">
                  <c:v>0.12126865671641791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567376"/>
        <c:axId val="165570120"/>
      </c:scatterChart>
      <c:valAx>
        <c:axId val="16556737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13,8%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8627809501999544"/>
              <c:y val="0.48063016852594848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5570120"/>
        <c:crosses val="autoZero"/>
        <c:crossBetween val="midCat"/>
      </c:valAx>
      <c:valAx>
        <c:axId val="165570120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ru-RU"/>
          </a:p>
        </c:txPr>
        <c:crossAx val="1655673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98440647177011"/>
          <c:y val="9.0990447631317389E-2"/>
          <c:w val="0.84008217087002079"/>
          <c:h val="0.5810303693485547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'[P2 21.04.21 итог.xlsx]Ространснадзор'!$B$2:$B$82</c:f>
              <c:numCache>
                <c:formatCode>0.000%</c:formatCode>
                <c:ptCount val="81"/>
                <c:pt idx="0">
                  <c:v>0.04</c:v>
                </c:pt>
                <c:pt idx="1">
                  <c:v>4.5500505561172903E-2</c:v>
                </c:pt>
                <c:pt idx="2">
                  <c:v>2.3944275141488898E-2</c:v>
                </c:pt>
                <c:pt idx="3">
                  <c:v>0.10730088495575221</c:v>
                </c:pt>
                <c:pt idx="4">
                  <c:v>5.5330634278002701E-2</c:v>
                </c:pt>
                <c:pt idx="5">
                  <c:v>1.4002897151134718E-2</c:v>
                </c:pt>
                <c:pt idx="6">
                  <c:v>1.3764624913971095E-2</c:v>
                </c:pt>
                <c:pt idx="7">
                  <c:v>3.4946236559139782E-2</c:v>
                </c:pt>
                <c:pt idx="8">
                  <c:v>8.5714285714285715E-2</c:v>
                </c:pt>
                <c:pt idx="9">
                  <c:v>5.9843169624432521E-2</c:v>
                </c:pt>
                <c:pt idx="10">
                  <c:v>3.825136612021858E-2</c:v>
                </c:pt>
                <c:pt idx="11">
                  <c:v>5.0847457627118647E-2</c:v>
                </c:pt>
                <c:pt idx="12">
                  <c:v>3.0956112852664575E-2</c:v>
                </c:pt>
                <c:pt idx="13">
                  <c:v>3.6097560975609753E-2</c:v>
                </c:pt>
                <c:pt idx="14">
                  <c:v>1.9417475728155339E-3</c:v>
                </c:pt>
                <c:pt idx="15">
                  <c:v>5.2701979668271802E-2</c:v>
                </c:pt>
                <c:pt idx="16">
                  <c:v>2.3751522533495738E-2</c:v>
                </c:pt>
                <c:pt idx="17">
                  <c:v>3.608247422680412E-2</c:v>
                </c:pt>
                <c:pt idx="18">
                  <c:v>7.5268817204301078E-2</c:v>
                </c:pt>
                <c:pt idx="19">
                  <c:v>5.1832460732984295E-2</c:v>
                </c:pt>
                <c:pt idx="20">
                  <c:v>2.2058823529411764E-3</c:v>
                </c:pt>
                <c:pt idx="21">
                  <c:v>7.476635514018691E-2</c:v>
                </c:pt>
                <c:pt idx="22">
                  <c:v>4.1666666666666664E-2</c:v>
                </c:pt>
                <c:pt idx="23">
                  <c:v>5.9905100830367736E-2</c:v>
                </c:pt>
                <c:pt idx="24">
                  <c:v>5.8823529411764705E-2</c:v>
                </c:pt>
                <c:pt idx="25">
                  <c:v>1.1332973556395036E-2</c:v>
                </c:pt>
                <c:pt idx="26">
                  <c:v>8.6181277860326894E-2</c:v>
                </c:pt>
                <c:pt idx="27">
                  <c:v>4.6116504854368932E-2</c:v>
                </c:pt>
                <c:pt idx="28">
                  <c:v>3.8266526356070026E-3</c:v>
                </c:pt>
                <c:pt idx="29">
                  <c:v>8.2781456953642391E-3</c:v>
                </c:pt>
                <c:pt idx="30">
                  <c:v>4.3478260869565216E-2</c:v>
                </c:pt>
                <c:pt idx="31">
                  <c:v>4.2415730337078648E-2</c:v>
                </c:pt>
                <c:pt idx="32">
                  <c:v>5.3317053317053317E-2</c:v>
                </c:pt>
                <c:pt idx="33">
                  <c:v>1.2995313165743502E-2</c:v>
                </c:pt>
                <c:pt idx="34">
                  <c:v>1.0455563853622106E-2</c:v>
                </c:pt>
                <c:pt idx="35">
                  <c:v>2.0508925180402583E-2</c:v>
                </c:pt>
                <c:pt idx="36">
                  <c:v>4.0834057341442222E-2</c:v>
                </c:pt>
                <c:pt idx="37">
                  <c:v>3.1418753068237604E-2</c:v>
                </c:pt>
                <c:pt idx="38">
                  <c:v>1.0070869078701977E-2</c:v>
                </c:pt>
                <c:pt idx="39">
                  <c:v>2.7591349739000747E-2</c:v>
                </c:pt>
                <c:pt idx="40">
                  <c:v>3.580246913580247E-2</c:v>
                </c:pt>
                <c:pt idx="41">
                  <c:v>3.2921810699588477E-3</c:v>
                </c:pt>
                <c:pt idx="42">
                  <c:v>0.23529411764705882</c:v>
                </c:pt>
                <c:pt idx="43">
                  <c:v>1.5748031496062992E-3</c:v>
                </c:pt>
                <c:pt idx="44">
                  <c:v>3.5137701804368468E-2</c:v>
                </c:pt>
                <c:pt idx="45">
                  <c:v>5.1546391752577319E-3</c:v>
                </c:pt>
                <c:pt idx="46">
                  <c:v>0.24242424242424243</c:v>
                </c:pt>
                <c:pt idx="47">
                  <c:v>2.6950354609929079E-2</c:v>
                </c:pt>
                <c:pt idx="48">
                  <c:v>4.5045045045045043E-2</c:v>
                </c:pt>
                <c:pt idx="49">
                  <c:v>0.10477453580901856</c:v>
                </c:pt>
                <c:pt idx="50">
                  <c:v>2.7257240204429302E-2</c:v>
                </c:pt>
                <c:pt idx="51">
                  <c:v>6.024096385542169E-3</c:v>
                </c:pt>
                <c:pt idx="52">
                  <c:v>4.3568464730290454E-2</c:v>
                </c:pt>
                <c:pt idx="53">
                  <c:v>1.48114901256733E-2</c:v>
                </c:pt>
                <c:pt idx="54">
                  <c:v>3.7267080745341616E-2</c:v>
                </c:pt>
                <c:pt idx="55">
                  <c:v>8.477569763334511E-3</c:v>
                </c:pt>
                <c:pt idx="56">
                  <c:v>0.10289389067524116</c:v>
                </c:pt>
                <c:pt idx="57">
                  <c:v>0.12865497076023391</c:v>
                </c:pt>
                <c:pt idx="58">
                  <c:v>9.9639601441594231E-3</c:v>
                </c:pt>
                <c:pt idx="59">
                  <c:v>3.8095238095238099E-2</c:v>
                </c:pt>
                <c:pt idx="60">
                  <c:v>5.7142857142857141E-2</c:v>
                </c:pt>
                <c:pt idx="61">
                  <c:v>1.8955154877484975E-2</c:v>
                </c:pt>
                <c:pt idx="62">
                  <c:v>7.575757575757576E-2</c:v>
                </c:pt>
                <c:pt idx="63">
                  <c:v>0.13953488372093023</c:v>
                </c:pt>
                <c:pt idx="64">
                  <c:v>6.0687795010114631E-3</c:v>
                </c:pt>
                <c:pt idx="65">
                  <c:v>5.2238805970149252E-2</c:v>
                </c:pt>
                <c:pt idx="66">
                  <c:v>4.2127921279212791E-2</c:v>
                </c:pt>
                <c:pt idx="67">
                  <c:v>5.9381237524950101E-2</c:v>
                </c:pt>
                <c:pt idx="68">
                  <c:v>4.8635824436536183E-2</c:v>
                </c:pt>
                <c:pt idx="69">
                  <c:v>4.1526374859708191E-2</c:v>
                </c:pt>
                <c:pt idx="70">
                  <c:v>1.5588096362777516E-2</c:v>
                </c:pt>
                <c:pt idx="71">
                  <c:v>0.18895705521472392</c:v>
                </c:pt>
                <c:pt idx="72">
                  <c:v>3.7531276063386154E-3</c:v>
                </c:pt>
                <c:pt idx="73">
                  <c:v>2.4574669187145556E-2</c:v>
                </c:pt>
                <c:pt idx="74">
                  <c:v>1.6666666666666666E-2</c:v>
                </c:pt>
                <c:pt idx="75">
                  <c:v>8.8582051923405236E-2</c:v>
                </c:pt>
                <c:pt idx="76">
                  <c:v>2.4361677207776995E-2</c:v>
                </c:pt>
                <c:pt idx="77">
                  <c:v>0.20869565217391303</c:v>
                </c:pt>
                <c:pt idx="78">
                  <c:v>6.860158311345646E-2</c:v>
                </c:pt>
                <c:pt idx="79" formatCode="0.0%">
                  <c:v>0.14285714285714285</c:v>
                </c:pt>
                <c:pt idx="80">
                  <c:v>1.6072980017376195E-2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92-4CF2-9768-D1E607A97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12912"/>
        <c:axId val="136013304"/>
      </c:scatterChart>
      <c:valAx>
        <c:axId val="13601291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ru-RU" sz="1000" b="1" i="0" u="none" strike="noStrike" kern="1200" baseline="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1" i="0" u="none" strike="noStrike" kern="1200" baseline="0" dirty="0" smtClean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3,0%</a:t>
                </a:r>
                <a:endParaRPr lang="ru-RU" sz="1000" b="1" i="0" u="none" strike="noStrike" kern="1200" baseline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86202913754402677"/>
              <c:y val="0.4184598174868871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6013304"/>
        <c:crosses val="autoZero"/>
        <c:crossBetween val="midCat"/>
      </c:valAx>
      <c:valAx>
        <c:axId val="136013304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crossAx val="1360129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 algn="ctr">
        <a:defRPr lang="ru-RU" sz="7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58596046612065"/>
          <c:y val="8.5528949622343489E-2"/>
          <c:w val="0.79936686439666149"/>
          <c:h val="0.7600018925286365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'Роструд P2'!$K$2:$K$84</c:f>
              <c:numCache>
                <c:formatCode>0.0%</c:formatCode>
                <c:ptCount val="83"/>
                <c:pt idx="0">
                  <c:v>6.1616564825334435E-3</c:v>
                </c:pt>
                <c:pt idx="1">
                  <c:v>8.9050619804147812E-3</c:v>
                </c:pt>
                <c:pt idx="2">
                  <c:v>1.4134203130449054E-2</c:v>
                </c:pt>
                <c:pt idx="3">
                  <c:v>9.6063079571325448E-3</c:v>
                </c:pt>
                <c:pt idx="4">
                  <c:v>1.6597757575035448E-2</c:v>
                </c:pt>
                <c:pt idx="5">
                  <c:v>9.3665158371040724E-3</c:v>
                </c:pt>
                <c:pt idx="6">
                  <c:v>5.9384874323187096E-3</c:v>
                </c:pt>
                <c:pt idx="7">
                  <c:v>7.8933774150222128E-3</c:v>
                </c:pt>
                <c:pt idx="8">
                  <c:v>7.2780644282709681E-3</c:v>
                </c:pt>
                <c:pt idx="9">
                  <c:v>1.2098171228451303E-2</c:v>
                </c:pt>
                <c:pt idx="10">
                  <c:v>3.9781203381402286E-2</c:v>
                </c:pt>
                <c:pt idx="11">
                  <c:v>2.9598427408031452E-2</c:v>
                </c:pt>
                <c:pt idx="12">
                  <c:v>9.0008290237258703E-3</c:v>
                </c:pt>
                <c:pt idx="13">
                  <c:v>4.9437850800215476E-3</c:v>
                </c:pt>
                <c:pt idx="14">
                  <c:v>1.1135994109887413E-2</c:v>
                </c:pt>
                <c:pt idx="15">
                  <c:v>7.9074413184617946E-3</c:v>
                </c:pt>
                <c:pt idx="16">
                  <c:v>8.7968722232095262E-3</c:v>
                </c:pt>
                <c:pt idx="17">
                  <c:v>1.5487159380513624E-2</c:v>
                </c:pt>
                <c:pt idx="18">
                  <c:v>2.1333790894532145E-2</c:v>
                </c:pt>
                <c:pt idx="19">
                  <c:v>8.4035501629030444E-3</c:v>
                </c:pt>
                <c:pt idx="20">
                  <c:v>1.8070035619602166E-2</c:v>
                </c:pt>
                <c:pt idx="21">
                  <c:v>8.9720406176102378E-3</c:v>
                </c:pt>
                <c:pt idx="22">
                  <c:v>3.6459822705175865E-3</c:v>
                </c:pt>
                <c:pt idx="23">
                  <c:v>7.29242709493987E-3</c:v>
                </c:pt>
                <c:pt idx="24">
                  <c:v>1.1592389504287344E-2</c:v>
                </c:pt>
                <c:pt idx="25">
                  <c:v>1.2658746415403523E-2</c:v>
                </c:pt>
                <c:pt idx="26">
                  <c:v>1.4646596479016213E-2</c:v>
                </c:pt>
                <c:pt idx="27">
                  <c:v>9.040441851595497E-3</c:v>
                </c:pt>
                <c:pt idx="28">
                  <c:v>1.9296740994854202E-2</c:v>
                </c:pt>
                <c:pt idx="29">
                  <c:v>3.8155577701897052E-3</c:v>
                </c:pt>
                <c:pt idx="30">
                  <c:v>3.41855396841725E-3</c:v>
                </c:pt>
                <c:pt idx="31">
                  <c:v>2.4338921231675668E-2</c:v>
                </c:pt>
                <c:pt idx="32">
                  <c:v>1.4134203130449054E-2</c:v>
                </c:pt>
                <c:pt idx="33">
                  <c:v>6.3940287600803818E-3</c:v>
                </c:pt>
                <c:pt idx="34">
                  <c:v>1.3145200192957066E-2</c:v>
                </c:pt>
                <c:pt idx="35">
                  <c:v>8.2163840213459217E-3</c:v>
                </c:pt>
                <c:pt idx="36">
                  <c:v>9.5687879946237224E-3</c:v>
                </c:pt>
                <c:pt idx="37">
                  <c:v>1.3463926443709626E-2</c:v>
                </c:pt>
                <c:pt idx="38">
                  <c:v>1.0432327943297228E-2</c:v>
                </c:pt>
                <c:pt idx="39">
                  <c:v>1.81915654038599E-2</c:v>
                </c:pt>
                <c:pt idx="40">
                  <c:v>1.6454022713878403E-2</c:v>
                </c:pt>
                <c:pt idx="41">
                  <c:v>7.0449887363835725E-3</c:v>
                </c:pt>
                <c:pt idx="42">
                  <c:v>2.838298102394983E-2</c:v>
                </c:pt>
                <c:pt idx="43">
                  <c:v>1.6942148760330577E-2</c:v>
                </c:pt>
                <c:pt idx="44">
                  <c:v>9.7164561434502257E-3</c:v>
                </c:pt>
                <c:pt idx="45">
                  <c:v>5.3353022374883633E-3</c:v>
                </c:pt>
                <c:pt idx="46">
                  <c:v>9.6194372133382913E-3</c:v>
                </c:pt>
                <c:pt idx="47">
                  <c:v>2.0382400126239381E-3</c:v>
                </c:pt>
                <c:pt idx="48">
                  <c:v>1.2940950920245399E-2</c:v>
                </c:pt>
                <c:pt idx="49">
                  <c:v>1.2755931101722457E-2</c:v>
                </c:pt>
                <c:pt idx="50">
                  <c:v>1.8026803376891144E-2</c:v>
                </c:pt>
                <c:pt idx="51">
                  <c:v>1.6697951979379712E-2</c:v>
                </c:pt>
                <c:pt idx="52">
                  <c:v>8.5947930574098805E-3</c:v>
                </c:pt>
                <c:pt idx="53">
                  <c:v>2.2682551608171442E-2</c:v>
                </c:pt>
                <c:pt idx="54">
                  <c:v>6.2253313224015661E-3</c:v>
                </c:pt>
                <c:pt idx="55">
                  <c:v>7.7522477522477522E-3</c:v>
                </c:pt>
                <c:pt idx="56">
                  <c:v>5.5559342831822209E-3</c:v>
                </c:pt>
                <c:pt idx="57">
                  <c:v>1.8636895651391015E-2</c:v>
                </c:pt>
                <c:pt idx="58">
                  <c:v>8.3653846153846148E-3</c:v>
                </c:pt>
                <c:pt idx="59">
                  <c:v>1.4847405037209415E-2</c:v>
                </c:pt>
                <c:pt idx="60">
                  <c:v>9.6764489604920113E-3</c:v>
                </c:pt>
                <c:pt idx="61">
                  <c:v>6.1733797795554936E-3</c:v>
                </c:pt>
                <c:pt idx="62">
                  <c:v>7.0805414167277531E-3</c:v>
                </c:pt>
                <c:pt idx="63">
                  <c:v>1.1575475439951568E-2</c:v>
                </c:pt>
                <c:pt idx="64">
                  <c:v>7.0906798010802576E-3</c:v>
                </c:pt>
                <c:pt idx="65">
                  <c:v>8.4548203456256237E-3</c:v>
                </c:pt>
                <c:pt idx="66">
                  <c:v>8.9788921032894035E-3</c:v>
                </c:pt>
                <c:pt idx="67">
                  <c:v>1.4105399667794742E-2</c:v>
                </c:pt>
                <c:pt idx="68">
                  <c:v>1.564828614008942E-2</c:v>
                </c:pt>
                <c:pt idx="69">
                  <c:v>7.6380728554641597E-3</c:v>
                </c:pt>
                <c:pt idx="70">
                  <c:v>1.2403365813816552E-2</c:v>
                </c:pt>
                <c:pt idx="71">
                  <c:v>3.4712541125299728E-3</c:v>
                </c:pt>
                <c:pt idx="72">
                  <c:v>7.4466726274109085E-3</c:v>
                </c:pt>
                <c:pt idx="73">
                  <c:v>8.8936372955257491E-3</c:v>
                </c:pt>
                <c:pt idx="74">
                  <c:v>8.3027859237536656E-3</c:v>
                </c:pt>
                <c:pt idx="75">
                  <c:v>8.0878696580571566E-3</c:v>
                </c:pt>
                <c:pt idx="76">
                  <c:v>1.576785132050864E-2</c:v>
                </c:pt>
                <c:pt idx="77">
                  <c:v>5.9613312653177203E-3</c:v>
                </c:pt>
                <c:pt idx="78">
                  <c:v>5.7850226743473461E-3</c:v>
                </c:pt>
                <c:pt idx="79">
                  <c:v>1.3892800150192433E-2</c:v>
                </c:pt>
                <c:pt idx="80">
                  <c:v>5.3316540722082285E-2</c:v>
                </c:pt>
                <c:pt idx="81">
                  <c:v>2.0958646616541354E-2</c:v>
                </c:pt>
                <c:pt idx="82">
                  <c:v>7.6190232284170361E-3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B35-4240-A817-8019DF0BA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14480"/>
        <c:axId val="135974792"/>
      </c:scatterChart>
      <c:valAx>
        <c:axId val="13601448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0,8%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3109055118110231"/>
              <c:y val="0.7087672181996223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5974792"/>
        <c:crosses val="autoZero"/>
        <c:crossBetween val="midCat"/>
      </c:valAx>
      <c:valAx>
        <c:axId val="135974792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36014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58596046612065"/>
          <c:y val="8.5528949622343489E-2"/>
          <c:w val="0.79936686439666149"/>
          <c:h val="0.7600018925286365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yVal>
            <c:numRef>
              <c:f>Роструд!$B$2:$B$86</c:f>
              <c:numCache>
                <c:formatCode>0.000%</c:formatCode>
                <c:ptCount val="85"/>
                <c:pt idx="0">
                  <c:v>0.42140718562874252</c:v>
                </c:pt>
                <c:pt idx="1">
                  <c:v>0.18455598455598454</c:v>
                </c:pt>
                <c:pt idx="2">
                  <c:v>0.16652211621856028</c:v>
                </c:pt>
                <c:pt idx="3">
                  <c:v>0.37878787878787878</c:v>
                </c:pt>
                <c:pt idx="4">
                  <c:v>0.20067114093959731</c:v>
                </c:pt>
                <c:pt idx="5">
                  <c:v>0.20338983050847459</c:v>
                </c:pt>
                <c:pt idx="6">
                  <c:v>0.32880434782608697</c:v>
                </c:pt>
                <c:pt idx="7">
                  <c:v>0.38613861386138615</c:v>
                </c:pt>
                <c:pt idx="8">
                  <c:v>0.12698412698412698</c:v>
                </c:pt>
                <c:pt idx="9">
                  <c:v>0.34484848484848485</c:v>
                </c:pt>
                <c:pt idx="10">
                  <c:v>0.4485294117647059</c:v>
                </c:pt>
                <c:pt idx="11">
                  <c:v>0.40190023752969123</c:v>
                </c:pt>
                <c:pt idx="12">
                  <c:v>0.34959349593495936</c:v>
                </c:pt>
                <c:pt idx="13">
                  <c:v>0.15</c:v>
                </c:pt>
                <c:pt idx="14">
                  <c:v>0.25501432664756446</c:v>
                </c:pt>
                <c:pt idx="15">
                  <c:v>0.41213063763608088</c:v>
                </c:pt>
                <c:pt idx="16">
                  <c:v>0.40390173410404623</c:v>
                </c:pt>
                <c:pt idx="17">
                  <c:v>0.17034700315457413</c:v>
                </c:pt>
                <c:pt idx="18">
                  <c:v>0.34775374376039936</c:v>
                </c:pt>
                <c:pt idx="19">
                  <c:v>0.27911589685463306</c:v>
                </c:pt>
                <c:pt idx="20">
                  <c:v>0.29524772497472196</c:v>
                </c:pt>
                <c:pt idx="21">
                  <c:v>0.27194066749072932</c:v>
                </c:pt>
                <c:pt idx="22">
                  <c:v>0.13553558416322564</c:v>
                </c:pt>
                <c:pt idx="23">
                  <c:v>0.3545654220269846</c:v>
                </c:pt>
                <c:pt idx="24">
                  <c:v>0.45264623955431754</c:v>
                </c:pt>
                <c:pt idx="25">
                  <c:v>0.12965964343598055</c:v>
                </c:pt>
                <c:pt idx="26">
                  <c:v>0.30632289748311847</c:v>
                </c:pt>
                <c:pt idx="27">
                  <c:v>0.24173806609547124</c:v>
                </c:pt>
                <c:pt idx="28">
                  <c:v>0.38732394366197181</c:v>
                </c:pt>
                <c:pt idx="29">
                  <c:v>3.782092573847428E-2</c:v>
                </c:pt>
                <c:pt idx="30">
                  <c:v>0.21229326092322884</c:v>
                </c:pt>
                <c:pt idx="31">
                  <c:v>0.13202614379084968</c:v>
                </c:pt>
                <c:pt idx="32">
                  <c:v>0.16652211621856028</c:v>
                </c:pt>
                <c:pt idx="33">
                  <c:v>0.15256124721603564</c:v>
                </c:pt>
                <c:pt idx="34">
                  <c:v>0.17471590909090909</c:v>
                </c:pt>
                <c:pt idx="35">
                  <c:v>0.27567807914628722</c:v>
                </c:pt>
                <c:pt idx="36">
                  <c:v>0.15372907153729071</c:v>
                </c:pt>
                <c:pt idx="37">
                  <c:v>0.15372907153729071</c:v>
                </c:pt>
                <c:pt idx="38">
                  <c:v>0.15083798882681565</c:v>
                </c:pt>
                <c:pt idx="39">
                  <c:v>0.4021511801613385</c:v>
                </c:pt>
                <c:pt idx="40">
                  <c:v>0.31473214285714285</c:v>
                </c:pt>
                <c:pt idx="41">
                  <c:v>0.13933649289099526</c:v>
                </c:pt>
                <c:pt idx="42">
                  <c:v>0.28556005398110662</c:v>
                </c:pt>
                <c:pt idx="43">
                  <c:v>0.13296652911508483</c:v>
                </c:pt>
                <c:pt idx="44">
                  <c:v>0.54966887417218546</c:v>
                </c:pt>
                <c:pt idx="45">
                  <c:v>0.28297872340425534</c:v>
                </c:pt>
                <c:pt idx="46">
                  <c:v>0.58394160583941601</c:v>
                </c:pt>
                <c:pt idx="47">
                  <c:v>0.2951200619674671</c:v>
                </c:pt>
                <c:pt idx="48">
                  <c:v>0.28852459016393445</c:v>
                </c:pt>
                <c:pt idx="49">
                  <c:v>0</c:v>
                </c:pt>
                <c:pt idx="50">
                  <c:v>0.36819172113289761</c:v>
                </c:pt>
                <c:pt idx="51">
                  <c:v>0.32105263157894737</c:v>
                </c:pt>
                <c:pt idx="52">
                  <c:v>0.3261904761904762</c:v>
                </c:pt>
                <c:pt idx="53">
                  <c:v>0.38879159369527144</c:v>
                </c:pt>
                <c:pt idx="54">
                  <c:v>0.14138817480719795</c:v>
                </c:pt>
                <c:pt idx="55">
                  <c:v>0.30114787305874408</c:v>
                </c:pt>
                <c:pt idx="56">
                  <c:v>0.30691823899371068</c:v>
                </c:pt>
                <c:pt idx="57">
                  <c:v>0.35060449050086356</c:v>
                </c:pt>
                <c:pt idx="58">
                  <c:v>0.16243465272591487</c:v>
                </c:pt>
                <c:pt idx="59">
                  <c:v>0.56146179401993357</c:v>
                </c:pt>
                <c:pt idx="60">
                  <c:v>0.52372583479789103</c:v>
                </c:pt>
                <c:pt idx="61">
                  <c:v>0.26961618453393837</c:v>
                </c:pt>
                <c:pt idx="62">
                  <c:v>0.26530612244897961</c:v>
                </c:pt>
                <c:pt idx="63">
                  <c:v>0.37015043547110055</c:v>
                </c:pt>
                <c:pt idx="64">
                  <c:v>0.1595050618672666</c:v>
                </c:pt>
                <c:pt idx="65">
                  <c:v>0.40208447613823367</c:v>
                </c:pt>
                <c:pt idx="66">
                  <c:v>0.32444959443800697</c:v>
                </c:pt>
                <c:pt idx="67">
                  <c:v>0.19146482122260669</c:v>
                </c:pt>
                <c:pt idx="68">
                  <c:v>0.26095060577819196</c:v>
                </c:pt>
                <c:pt idx="69">
                  <c:v>0.25168858869534305</c:v>
                </c:pt>
                <c:pt idx="70">
                  <c:v>0.28871892925430209</c:v>
                </c:pt>
                <c:pt idx="71">
                  <c:v>0.53392330383480824</c:v>
                </c:pt>
                <c:pt idx="72">
                  <c:v>0.44538834951456313</c:v>
                </c:pt>
                <c:pt idx="73">
                  <c:v>0.25945945945945947</c:v>
                </c:pt>
                <c:pt idx="74">
                  <c:v>0.29839786381842459</c:v>
                </c:pt>
                <c:pt idx="75">
                  <c:v>0.27439024390243905</c:v>
                </c:pt>
                <c:pt idx="76">
                  <c:v>0.47713950762016411</c:v>
                </c:pt>
                <c:pt idx="77">
                  <c:v>0.20097640358014646</c:v>
                </c:pt>
                <c:pt idx="78">
                  <c:v>0.22809593734703867</c:v>
                </c:pt>
                <c:pt idx="79">
                  <c:v>0.2289740202553941</c:v>
                </c:pt>
                <c:pt idx="80">
                  <c:v>0.17966101694915254</c:v>
                </c:pt>
                <c:pt idx="81">
                  <c:v>0.16893424036281179</c:v>
                </c:pt>
                <c:pt idx="82">
                  <c:v>0.19318181818181818</c:v>
                </c:pt>
                <c:pt idx="83">
                  <c:v>0.17333333333333334</c:v>
                </c:pt>
                <c:pt idx="84">
                  <c:v>0.27357237715803451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C25-4C21-AB8C-636E7A729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75576"/>
        <c:axId val="135975968"/>
      </c:scatterChart>
      <c:valAx>
        <c:axId val="13597557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25,4%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7775731636193188"/>
              <c:y val="0.53169198210656554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5975968"/>
        <c:crosses val="autoZero"/>
        <c:crossBetween val="midCat"/>
      </c:valAx>
      <c:valAx>
        <c:axId val="135975968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35975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'для слайдов Ульяновская обл'!$B$45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'для слайдов Ульяновская обл'!$C$39:$E$39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'для слайдов Ульяновская обл'!$C$45:$E$45</c:f>
              <c:numCache>
                <c:formatCode>0.00</c:formatCode>
                <c:ptCount val="3"/>
                <c:pt idx="0">
                  <c:v>4.0382352941176487</c:v>
                </c:pt>
                <c:pt idx="1">
                  <c:v>3.9987341772151912</c:v>
                </c:pt>
                <c:pt idx="2">
                  <c:v>3.422413793103448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FB-0540-A429-F0EF2823F98B}"/>
            </c:ext>
          </c:extLst>
        </c:ser>
        <c:ser>
          <c:idx val="1"/>
          <c:order val="1"/>
          <c:tx>
            <c:strRef>
              <c:f>'для слайдов Ульяновская обл'!$B$46</c:f>
              <c:strCache>
                <c:ptCount val="1"/>
                <c:pt idx="0">
                  <c:v>Ульяновская область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5.2777777777777778E-2"/>
                  <c:y val="-2.77777777777778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FB-0540-A429-F0EF2823F9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64E-2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5FB-0540-A429-F0EF2823F9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9E-3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FB-0540-A429-F0EF2823F9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слайдов Ульяновская обл'!$C$39:$E$39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'для слайдов Ульяновская обл'!$C$46:$E$46</c:f>
              <c:numCache>
                <c:formatCode>0.00</c:formatCode>
                <c:ptCount val="3"/>
                <c:pt idx="0">
                  <c:v>4.3</c:v>
                </c:pt>
                <c:pt idx="1">
                  <c:v>2.2000000000000002</c:v>
                </c:pt>
                <c:pt idx="2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FB-0540-A429-F0EF2823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181480"/>
        <c:axId val="136181872"/>
      </c:radarChart>
      <c:catAx>
        <c:axId val="13618148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36181872"/>
        <c:crosses val="autoZero"/>
        <c:auto val="1"/>
        <c:lblAlgn val="ctr"/>
        <c:lblOffset val="100"/>
        <c:noMultiLvlLbl val="0"/>
      </c:catAx>
      <c:valAx>
        <c:axId val="136181872"/>
        <c:scaling>
          <c:orientation val="minMax"/>
        </c:scaling>
        <c:delete val="1"/>
        <c:axPos val="l"/>
        <c:majorGridlines/>
        <c:numFmt formatCode="0.00" sourceLinked="1"/>
        <c:majorTickMark val="cross"/>
        <c:minorTickMark val="none"/>
        <c:tickLblPos val="nextTo"/>
        <c:crossAx val="136181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'для слайдов Ульяновская обл'!$B$45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'для слайдов Ульяновская обл'!$C$39:$E$39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'для слайдов Ульяновская обл'!$C$50:$E$50</c:f>
              <c:numCache>
                <c:formatCode>0.00</c:formatCode>
                <c:ptCount val="3"/>
                <c:pt idx="0">
                  <c:v>3.8333333333333348</c:v>
                </c:pt>
                <c:pt idx="1">
                  <c:v>4.1000000000000005</c:v>
                </c:pt>
                <c:pt idx="2">
                  <c:v>3.0714285714285703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F2-5A45-B21D-821BDE6211D1}"/>
            </c:ext>
          </c:extLst>
        </c:ser>
        <c:ser>
          <c:idx val="1"/>
          <c:order val="1"/>
          <c:tx>
            <c:strRef>
              <c:f>'для слайдов Ульяновская обл'!$B$46</c:f>
              <c:strCache>
                <c:ptCount val="1"/>
                <c:pt idx="0">
                  <c:v>Ульяновская область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5.2777844182544047E-2"/>
                  <c:y val="1.63628049189208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F2-5A45-B21D-821BDE6211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64E-2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F2-5A45-B21D-821BDE6211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9E-3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F2-5A45-B21D-821BDE6211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слайдов Ульяновская обл'!$C$39:$E$39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'для слайдов Ульяновская обл'!$C$51:$E$51</c:f>
              <c:numCache>
                <c:formatCode>0.00</c:formatCode>
                <c:ptCount val="3"/>
                <c:pt idx="0">
                  <c:v>1.1000000000000001</c:v>
                </c:pt>
                <c:pt idx="1">
                  <c:v>3.3</c:v>
                </c:pt>
                <c:pt idx="2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F2-5A45-B21D-821BDE621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182656"/>
        <c:axId val="136294408"/>
      </c:radarChart>
      <c:catAx>
        <c:axId val="1361826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36294408"/>
        <c:crosses val="autoZero"/>
        <c:auto val="1"/>
        <c:lblAlgn val="ctr"/>
        <c:lblOffset val="100"/>
        <c:noMultiLvlLbl val="0"/>
      </c:catAx>
      <c:valAx>
        <c:axId val="136294408"/>
        <c:scaling>
          <c:orientation val="minMax"/>
        </c:scaling>
        <c:delete val="1"/>
        <c:axPos val="l"/>
        <c:majorGridlines/>
        <c:numFmt formatCode="0.00" sourceLinked="1"/>
        <c:majorTickMark val="cross"/>
        <c:minorTickMark val="none"/>
        <c:tickLblPos val="nextTo"/>
        <c:crossAx val="13618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4850193084146"/>
          <c:y val="4.5870926898395059E-2"/>
          <c:w val="0.47726541829689861"/>
          <c:h val="0.85454763123941491"/>
        </c:manualLayout>
      </c:layout>
      <c:radarChart>
        <c:radarStyle val="marker"/>
        <c:varyColors val="0"/>
        <c:ser>
          <c:idx val="0"/>
          <c:order val="0"/>
          <c:tx>
            <c:strRef>
              <c:f>'свод P1, P2, P3'!$B$3</c:f>
              <c:strCache>
                <c:ptCount val="1"/>
                <c:pt idx="0">
                  <c:v>Ульяновская область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6.4525350841776385E-3"/>
                  <c:y val="2.234187406688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960985364769767E-2"/>
                  <c:y val="-2.6065519744704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206760224473705E-2"/>
                  <c:y val="1.1170937033444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508450280592131E-3"/>
                  <c:y val="-1.1170937033444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6033801122368525E-3"/>
                  <c:y val="-2.234187406688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слайдов Ульяновская обл'!$E$77:$L$77</c:f>
              <c:strCache>
                <c:ptCount val="8"/>
                <c:pt idx="0">
                  <c:v>МЧС</c:v>
                </c:pt>
                <c:pt idx="1">
                  <c:v>Росздравнадзор</c:v>
                </c:pt>
                <c:pt idx="2">
                  <c:v>Роспотребнадзор</c:v>
                </c:pt>
                <c:pt idx="3">
                  <c:v>Росприроднадзор</c:v>
                </c:pt>
                <c:pt idx="4">
                  <c:v>Россельхознадзор</c:v>
                </c:pt>
                <c:pt idx="5">
                  <c:v>Ростехнадзор</c:v>
                </c:pt>
                <c:pt idx="6">
                  <c:v>Ространснадзор</c:v>
                </c:pt>
                <c:pt idx="7">
                  <c:v>Роструд</c:v>
                </c:pt>
              </c:strCache>
            </c:strRef>
          </c:cat>
          <c:val>
            <c:numRef>
              <c:f>'для слайдов Ульяновская обл'!$E$82:$L$82</c:f>
              <c:numCache>
                <c:formatCode>0.0</c:formatCode>
                <c:ptCount val="8"/>
                <c:pt idx="0">
                  <c:v>1.5</c:v>
                </c:pt>
                <c:pt idx="1">
                  <c:v>0.35</c:v>
                </c:pt>
                <c:pt idx="2">
                  <c:v>4.7333333333333334</c:v>
                </c:pt>
                <c:pt idx="3">
                  <c:v>3.8666666666666667</c:v>
                </c:pt>
                <c:pt idx="4">
                  <c:v>1.8333333333333333</c:v>
                </c:pt>
                <c:pt idx="5">
                  <c:v>3.3000000000000003</c:v>
                </c:pt>
                <c:pt idx="6">
                  <c:v>2.1</c:v>
                </c:pt>
                <c:pt idx="7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49-D94B-96C5-0924A473E638}"/>
            </c:ext>
          </c:extLst>
        </c:ser>
        <c:ser>
          <c:idx val="1"/>
          <c:order val="1"/>
          <c:tx>
            <c:strRef>
              <c:f>'для слайдов Ульяновская обл'!$C$78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'для слайдов Ульяновская обл'!$E$77:$L$77</c:f>
              <c:strCache>
                <c:ptCount val="8"/>
                <c:pt idx="0">
                  <c:v>МЧС</c:v>
                </c:pt>
                <c:pt idx="1">
                  <c:v>Росздравнадзор</c:v>
                </c:pt>
                <c:pt idx="2">
                  <c:v>Роспотребнадзор</c:v>
                </c:pt>
                <c:pt idx="3">
                  <c:v>Росприроднадзор</c:v>
                </c:pt>
                <c:pt idx="4">
                  <c:v>Россельхознадзор</c:v>
                </c:pt>
                <c:pt idx="5">
                  <c:v>Ростехнадзор</c:v>
                </c:pt>
                <c:pt idx="6">
                  <c:v>Ространснадзор</c:v>
                </c:pt>
                <c:pt idx="7">
                  <c:v>Роструд</c:v>
                </c:pt>
              </c:strCache>
            </c:strRef>
          </c:cat>
          <c:val>
            <c:numRef>
              <c:f>'для слайдов Ульяновская обл'!$E$78:$L$78</c:f>
              <c:numCache>
                <c:formatCode>_(* #,##0.00_);_(* \(#,##0.00\);_(* "-"??_);_(@_)</c:formatCode>
                <c:ptCount val="8"/>
                <c:pt idx="0">
                  <c:v>3.5084313725490195</c:v>
                </c:pt>
                <c:pt idx="1">
                  <c:v>3.87156862745098</c:v>
                </c:pt>
                <c:pt idx="2">
                  <c:v>4.2035294117647073</c:v>
                </c:pt>
                <c:pt idx="3">
                  <c:v>3.9615461847389559</c:v>
                </c:pt>
                <c:pt idx="4">
                  <c:v>3.7434959349593484</c:v>
                </c:pt>
                <c:pt idx="5">
                  <c:v>3.9730392156862742</c:v>
                </c:pt>
                <c:pt idx="6">
                  <c:v>3.8595098039215685</c:v>
                </c:pt>
                <c:pt idx="7">
                  <c:v>4.2192771084337366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49-D94B-96C5-0924A473E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295192"/>
        <c:axId val="136295584"/>
      </c:radarChart>
      <c:catAx>
        <c:axId val="136295192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136295584"/>
        <c:crosses val="autoZero"/>
        <c:auto val="1"/>
        <c:lblAlgn val="ctr"/>
        <c:lblOffset val="100"/>
        <c:noMultiLvlLbl val="0"/>
      </c:catAx>
      <c:valAx>
        <c:axId val="136295584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36295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6552262447631809E-2"/>
          <c:y val="0.86523020046937327"/>
          <c:w val="0.65064251761231928"/>
          <c:h val="0.113328104139098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'для слайдов Ульяновская обл'!$B$45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numRef>
              <c:f>'для слайдов Ульяновская обл'!$C$39:$E$39</c:f>
              <c:numCache>
                <c:formatCode>General</c:formatCode>
                <c:ptCount val="3"/>
              </c:numCache>
            </c:numRef>
          </c:cat>
          <c:val>
            <c:numRef>
              <c:f>'для слайдов Ульяновская обл'!$I$34:$I$36</c:f>
              <c:numCache>
                <c:formatCode>0.00</c:formatCode>
                <c:ptCount val="3"/>
                <c:pt idx="0">
                  <c:v>4.2</c:v>
                </c:pt>
                <c:pt idx="1">
                  <c:v>4.2</c:v>
                </c:pt>
                <c:pt idx="2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FB-0540-A429-F0EF2823F98B}"/>
            </c:ext>
          </c:extLst>
        </c:ser>
        <c:ser>
          <c:idx val="1"/>
          <c:order val="1"/>
          <c:tx>
            <c:strRef>
              <c:f>'для слайдов Ульяновская обл'!$B$46</c:f>
              <c:strCache>
                <c:ptCount val="1"/>
                <c:pt idx="0">
                  <c:v>Ульяновская область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5.5973964613876707E-2"/>
                  <c:y val="-0.108276952408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97396461387661E-2"/>
                  <c:y val="-8.797502383211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'для слайдов Ульяновская обл'!$C$39:$E$39</c:f>
              <c:numCache>
                <c:formatCode>General</c:formatCode>
                <c:ptCount val="3"/>
              </c:numCache>
            </c:numRef>
          </c:cat>
          <c:val>
            <c:numRef>
              <c:f>'для слайдов Ульяновская обл'!$J$34:$J$36</c:f>
              <c:numCache>
                <c:formatCode>0.00</c:formatCode>
                <c:ptCount val="3"/>
                <c:pt idx="0">
                  <c:v>4.4000000000000004</c:v>
                </c:pt>
                <c:pt idx="1">
                  <c:v>4.4000000000000004</c:v>
                </c:pt>
                <c:pt idx="2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FB-0540-A429-F0EF2823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550456"/>
        <c:axId val="246550848"/>
      </c:radarChart>
      <c:catAx>
        <c:axId val="2465504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6550848"/>
        <c:crosses val="autoZero"/>
        <c:auto val="1"/>
        <c:lblAlgn val="ctr"/>
        <c:lblOffset val="100"/>
        <c:noMultiLvlLbl val="0"/>
      </c:catAx>
      <c:valAx>
        <c:axId val="246550848"/>
        <c:scaling>
          <c:orientation val="minMax"/>
        </c:scaling>
        <c:delete val="1"/>
        <c:axPos val="l"/>
        <c:majorGridlines/>
        <c:numFmt formatCode="0.00" sourceLinked="1"/>
        <c:majorTickMark val="cross"/>
        <c:minorTickMark val="none"/>
        <c:tickLblPos val="nextTo"/>
        <c:crossAx val="246550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57174103237096"/>
          <c:y val="9.3186789151356086E-2"/>
          <c:w val="0.48262029746281715"/>
          <c:h val="0.80436716243802853"/>
        </c:manualLayout>
      </c:layout>
      <c:radarChart>
        <c:radarStyle val="marker"/>
        <c:varyColors val="0"/>
        <c:ser>
          <c:idx val="0"/>
          <c:order val="0"/>
          <c:tx>
            <c:strRef>
              <c:f>'для слайдов Ульяновская обл'!$B$40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'для слайдов Удмуртская Респ'!$C$30:$E$30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'для слайдов Ульяновская обл'!$C$45:$E$45</c:f>
              <c:numCache>
                <c:formatCode>0.00</c:formatCode>
                <c:ptCount val="3"/>
                <c:pt idx="0">
                  <c:v>4.0382352941176487</c:v>
                </c:pt>
                <c:pt idx="1">
                  <c:v>3.9987341772151912</c:v>
                </c:pt>
                <c:pt idx="2">
                  <c:v>3.422413793103448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E4-5244-B8FC-F7F5234B9F9C}"/>
            </c:ext>
          </c:extLst>
        </c:ser>
        <c:ser>
          <c:idx val="1"/>
          <c:order val="1"/>
          <c:tx>
            <c:strRef>
              <c:f>'для слайдов Удмуртская Респ'!$A$16</c:f>
              <c:strCache>
                <c:ptCount val="1"/>
                <c:pt idx="0">
                  <c:v>Удмуртская Республика</c:v>
                </c:pt>
              </c:strCache>
            </c:strRef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E4-5244-B8FC-F7F5234B9F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1111111111112E-2"/>
                  <c:y val="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2E4-5244-B8FC-F7F5234B9F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E4-5244-B8FC-F7F5234B9F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слайдов Удмуртская Респ'!$C$30:$E$30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'для слайдов Удмуртская Респ'!$C$32:$E$32</c:f>
              <c:numCache>
                <c:formatCode>0.00</c:formatCode>
                <c:ptCount val="3"/>
                <c:pt idx="0">
                  <c:v>0.9</c:v>
                </c:pt>
                <c:pt idx="1">
                  <c:v>3.2</c:v>
                </c:pt>
                <c:pt idx="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E4-5244-B8FC-F7F5234B9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551632"/>
        <c:axId val="246552024"/>
      </c:radarChart>
      <c:catAx>
        <c:axId val="2465516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6552024"/>
        <c:crosses val="autoZero"/>
        <c:auto val="1"/>
        <c:lblAlgn val="ctr"/>
        <c:lblOffset val="100"/>
        <c:noMultiLvlLbl val="0"/>
      </c:catAx>
      <c:valAx>
        <c:axId val="246552024"/>
        <c:scaling>
          <c:orientation val="minMax"/>
        </c:scaling>
        <c:delete val="1"/>
        <c:axPos val="l"/>
        <c:majorGridlines/>
        <c:numFmt formatCode="0.00" sourceLinked="1"/>
        <c:majorTickMark val="cross"/>
        <c:minorTickMark val="none"/>
        <c:tickLblPos val="nextTo"/>
        <c:crossAx val="246551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41273194509222"/>
          <c:y val="0.17626694255230904"/>
          <c:w val="0.41259604744528883"/>
          <c:h val="0.55659262150659516"/>
        </c:manualLayout>
      </c:layout>
      <c:radarChart>
        <c:radarStyle val="marker"/>
        <c:varyColors val="0"/>
        <c:ser>
          <c:idx val="0"/>
          <c:order val="0"/>
          <c:tx>
            <c:strRef>
              <c:f>'свод P1, P2, P3'!$B$4</c:f>
              <c:strCache>
                <c:ptCount val="1"/>
                <c:pt idx="0">
                  <c:v>Удмуртская Республика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7.2782605688426025E-2"/>
                  <c:y val="-2.2760366495665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548725118694141E-2"/>
                  <c:y val="-7.586788831888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587705213649455E-2"/>
                  <c:y val="-2.655376091160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097450237388285E-3"/>
                  <c:y val="-4.552073299133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330164862581579"/>
                  <c:y val="-1.138018324783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слайдов Удмуртская Респ'!$E$1:$L$1</c:f>
              <c:strCache>
                <c:ptCount val="8"/>
                <c:pt idx="0">
                  <c:v>МЧС</c:v>
                </c:pt>
                <c:pt idx="1">
                  <c:v>Росздравнадзор</c:v>
                </c:pt>
                <c:pt idx="2">
                  <c:v>Роспотребнадзор</c:v>
                </c:pt>
                <c:pt idx="3">
                  <c:v>Росприроднадзор</c:v>
                </c:pt>
                <c:pt idx="4">
                  <c:v>Россельхознадзор</c:v>
                </c:pt>
                <c:pt idx="5">
                  <c:v>Ростехнадзор</c:v>
                </c:pt>
                <c:pt idx="6">
                  <c:v>Ространснадзор</c:v>
                </c:pt>
                <c:pt idx="7">
                  <c:v>Роструд</c:v>
                </c:pt>
              </c:strCache>
            </c:strRef>
          </c:cat>
          <c:val>
            <c:numRef>
              <c:f>'для слайдов Удмуртская Респ'!$E$3:$L$3</c:f>
              <c:numCache>
                <c:formatCode>_(* #,##0.00_);_(* \(#,##0.00\);_(* "-"??_);_(@_)</c:formatCode>
                <c:ptCount val="8"/>
                <c:pt idx="0">
                  <c:v>3</c:v>
                </c:pt>
                <c:pt idx="1">
                  <c:v>1.05</c:v>
                </c:pt>
                <c:pt idx="2">
                  <c:v>3.95</c:v>
                </c:pt>
                <c:pt idx="3">
                  <c:v>2.4333333333333331</c:v>
                </c:pt>
                <c:pt idx="4">
                  <c:v>1.4666666666666668</c:v>
                </c:pt>
                <c:pt idx="5">
                  <c:v>2.9</c:v>
                </c:pt>
                <c:pt idx="6">
                  <c:v>4.3999999999999995</c:v>
                </c:pt>
                <c:pt idx="7">
                  <c:v>2.65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3A-AB4B-84CE-87138FAB53AF}"/>
            </c:ext>
          </c:extLst>
        </c:ser>
        <c:ser>
          <c:idx val="1"/>
          <c:order val="1"/>
          <c:tx>
            <c:strRef>
              <c:f>'для слайдов Удмуртская Респ'!$C$2</c:f>
              <c:strCache>
                <c:ptCount val="1"/>
                <c:pt idx="0">
                  <c:v>Всего по РФ</c:v>
                </c:pt>
              </c:strCache>
            </c:strRef>
          </c:tx>
          <c:marker>
            <c:symbol val="none"/>
          </c:marker>
          <c:cat>
            <c:strRef>
              <c:f>'для слайдов Удмуртская Респ'!$E$1:$L$1</c:f>
              <c:strCache>
                <c:ptCount val="8"/>
                <c:pt idx="0">
                  <c:v>МЧС</c:v>
                </c:pt>
                <c:pt idx="1">
                  <c:v>Росздравнадзор</c:v>
                </c:pt>
                <c:pt idx="2">
                  <c:v>Роспотребнадзор</c:v>
                </c:pt>
                <c:pt idx="3">
                  <c:v>Росприроднадзор</c:v>
                </c:pt>
                <c:pt idx="4">
                  <c:v>Россельхознадзор</c:v>
                </c:pt>
                <c:pt idx="5">
                  <c:v>Ростехнадзор</c:v>
                </c:pt>
                <c:pt idx="6">
                  <c:v>Ространснадзор</c:v>
                </c:pt>
                <c:pt idx="7">
                  <c:v>Роструд</c:v>
                </c:pt>
              </c:strCache>
            </c:strRef>
          </c:cat>
          <c:val>
            <c:numRef>
              <c:f>'для слайдов Удмуртская Респ'!$E$2:$L$2</c:f>
              <c:numCache>
                <c:formatCode>_(* #,##0.00_);_(* \(#,##0.00\);_(* "-"??_);_(@_)</c:formatCode>
                <c:ptCount val="8"/>
                <c:pt idx="0">
                  <c:v>3.5084313725490195</c:v>
                </c:pt>
                <c:pt idx="1">
                  <c:v>3.87156862745098</c:v>
                </c:pt>
                <c:pt idx="2">
                  <c:v>4.2035294117647073</c:v>
                </c:pt>
                <c:pt idx="3">
                  <c:v>3.9615461847389559</c:v>
                </c:pt>
                <c:pt idx="4">
                  <c:v>3.7434959349593484</c:v>
                </c:pt>
                <c:pt idx="5">
                  <c:v>3.9730392156862742</c:v>
                </c:pt>
                <c:pt idx="6">
                  <c:v>3.8595098039215685</c:v>
                </c:pt>
                <c:pt idx="7">
                  <c:v>4.2192771084337366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3A-AB4B-84CE-87138FAB5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552808"/>
        <c:axId val="246553200"/>
      </c:radarChart>
      <c:catAx>
        <c:axId val="246552808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246553200"/>
        <c:crosses val="autoZero"/>
        <c:auto val="1"/>
        <c:lblAlgn val="ctr"/>
        <c:lblOffset val="100"/>
        <c:noMultiLvlLbl val="0"/>
      </c:catAx>
      <c:valAx>
        <c:axId val="246553200"/>
        <c:scaling>
          <c:orientation val="minMax"/>
        </c:scaling>
        <c:delete val="0"/>
        <c:axPos val="l"/>
        <c:majorGridlines/>
        <c:numFmt formatCode="_(* #,##0_);_(* \(#,##0\);_(* &quot;-&quot;_);_(@_)" sourceLinked="0"/>
        <c:majorTickMark val="none"/>
        <c:minorTickMark val="none"/>
        <c:tickLblPos val="nextTo"/>
        <c:crossAx val="246552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0048039566136773E-2"/>
          <c:y val="0.82876463919262766"/>
          <c:w val="0.68213129223337754"/>
          <c:h val="0.113328104139098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57174103237096"/>
          <c:y val="9.3186789151356086E-2"/>
          <c:w val="0.48262029746281715"/>
          <c:h val="0.80436716243802853"/>
        </c:manualLayout>
      </c:layout>
      <c:radarChart>
        <c:radarStyle val="marker"/>
        <c:varyColors val="0"/>
        <c:ser>
          <c:idx val="0"/>
          <c:order val="0"/>
          <c:tx>
            <c:strRef>
              <c:f>'для слайдов Удмуртская Респ'!$F$7</c:f>
              <c:strCache>
                <c:ptCount val="1"/>
              </c:strCache>
            </c:strRef>
          </c:tx>
          <c:marker>
            <c:symbol val="none"/>
          </c:marker>
          <c:cat>
            <c:strRef>
              <c:f>'для слайдов Удмуртская Респ'!$D$8:$D$10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'для слайдов Удмуртская Респ'!$F$8:$F$10</c:f>
              <c:numCache>
                <c:formatCode>0.00</c:formatCode>
                <c:ptCount val="3"/>
                <c:pt idx="0">
                  <c:v>2.8</c:v>
                </c:pt>
                <c:pt idx="1">
                  <c:v>3.9</c:v>
                </c:pt>
                <c:pt idx="2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FB-6B4A-9703-F7D0256AE09D}"/>
            </c:ext>
          </c:extLst>
        </c:ser>
        <c:ser>
          <c:idx val="1"/>
          <c:order val="1"/>
          <c:tx>
            <c:strRef>
              <c:f>'для слайдов Удмуртская Респ'!$E$7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FB-6B4A-9703-F7D0256AE0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FB-6B4A-9703-F7D0256AE0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FB-6B4A-9703-F7D0256AE0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слайдов Удмуртская Респ'!$D$8:$D$10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'для слайдов Удмуртская Респ'!$E$8:$E$10</c:f>
              <c:numCache>
                <c:formatCode>0.00</c:formatCode>
                <c:ptCount val="3"/>
                <c:pt idx="0">
                  <c:v>4.2</c:v>
                </c:pt>
                <c:pt idx="1">
                  <c:v>4.2</c:v>
                </c:pt>
                <c:pt idx="2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FB-6B4A-9703-F7D0256AE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553984"/>
        <c:axId val="249304248"/>
      </c:radarChart>
      <c:catAx>
        <c:axId val="24655398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9304248"/>
        <c:crosses val="autoZero"/>
        <c:auto val="1"/>
        <c:lblAlgn val="ctr"/>
        <c:lblOffset val="100"/>
        <c:noMultiLvlLbl val="0"/>
      </c:catAx>
      <c:valAx>
        <c:axId val="249304248"/>
        <c:scaling>
          <c:orientation val="minMax"/>
        </c:scaling>
        <c:delete val="1"/>
        <c:axPos val="l"/>
        <c:majorGridlines/>
        <c:numFmt formatCode="0.00" sourceLinked="1"/>
        <c:majorTickMark val="cross"/>
        <c:minorTickMark val="none"/>
        <c:tickLblPos val="nextTo"/>
        <c:crossAx val="246553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249282568283828E-2"/>
          <c:y val="9.2759656345862362E-2"/>
          <c:w val="0.89268760096871536"/>
          <c:h val="0.7029030220990440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'[P2 21.04.21 итог 19.05.xlsx]Роспотребнадзор'!$B$2:$B$83</c:f>
              <c:numCache>
                <c:formatCode>0.000%</c:formatCode>
                <c:ptCount val="82"/>
                <c:pt idx="0">
                  <c:v>0.11620475634486573</c:v>
                </c:pt>
                <c:pt idx="1">
                  <c:v>2.9377496671105192E-2</c:v>
                </c:pt>
                <c:pt idx="2">
                  <c:v>0.10268185157972079</c:v>
                </c:pt>
                <c:pt idx="3">
                  <c:v>9.9000000000000005E-2</c:v>
                </c:pt>
                <c:pt idx="4">
                  <c:v>5.5331108378710699E-2</c:v>
                </c:pt>
                <c:pt idx="5">
                  <c:v>0.121</c:v>
                </c:pt>
                <c:pt idx="6">
                  <c:v>9.0368903193859873E-2</c:v>
                </c:pt>
                <c:pt idx="7">
                  <c:v>0.1256353098528756</c:v>
                </c:pt>
                <c:pt idx="8">
                  <c:v>7.0000000000000007E-2</c:v>
                </c:pt>
                <c:pt idx="9">
                  <c:v>9.9240571502123828E-2</c:v>
                </c:pt>
                <c:pt idx="10">
                  <c:v>7.8327444051825679E-2</c:v>
                </c:pt>
                <c:pt idx="11">
                  <c:v>9.051445460423016E-2</c:v>
                </c:pt>
                <c:pt idx="12">
                  <c:v>4.9231702385766275E-2</c:v>
                </c:pt>
                <c:pt idx="13">
                  <c:v>9.5000000000000001E-2</c:v>
                </c:pt>
                <c:pt idx="14">
                  <c:v>4.4999999999999998E-2</c:v>
                </c:pt>
                <c:pt idx="15">
                  <c:v>9.051445460423016E-2</c:v>
                </c:pt>
                <c:pt idx="16">
                  <c:v>0.05</c:v>
                </c:pt>
                <c:pt idx="17">
                  <c:v>7.5110782865583453E-2</c:v>
                </c:pt>
                <c:pt idx="18">
                  <c:v>9.9000000000000005E-2</c:v>
                </c:pt>
                <c:pt idx="19">
                  <c:v>6.9097888675623803E-2</c:v>
                </c:pt>
                <c:pt idx="20">
                  <c:v>9.1999999999999998E-2</c:v>
                </c:pt>
                <c:pt idx="21">
                  <c:v>5.1998281048560378E-2</c:v>
                </c:pt>
                <c:pt idx="22">
                  <c:v>5.8500276218998053E-2</c:v>
                </c:pt>
                <c:pt idx="23">
                  <c:v>0.114</c:v>
                </c:pt>
                <c:pt idx="24">
                  <c:v>4.3999999999999997E-2</c:v>
                </c:pt>
                <c:pt idx="25">
                  <c:v>0.14544273250417672</c:v>
                </c:pt>
                <c:pt idx="26">
                  <c:v>8.0092911218169305E-2</c:v>
                </c:pt>
                <c:pt idx="27">
                  <c:v>8.7334593572778826E-2</c:v>
                </c:pt>
                <c:pt idx="28">
                  <c:v>6.5469036624707447E-2</c:v>
                </c:pt>
                <c:pt idx="29">
                  <c:v>7.9592781119851921E-2</c:v>
                </c:pt>
                <c:pt idx="30">
                  <c:v>8.1871345029239762E-2</c:v>
                </c:pt>
                <c:pt idx="31">
                  <c:v>8.4699001269105553E-2</c:v>
                </c:pt>
                <c:pt idx="32">
                  <c:v>3.2774743079344505E-2</c:v>
                </c:pt>
                <c:pt idx="33">
                  <c:v>0.13300000000000001</c:v>
                </c:pt>
                <c:pt idx="34">
                  <c:v>6.2E-2</c:v>
                </c:pt>
                <c:pt idx="35">
                  <c:v>0.1349110220814311</c:v>
                </c:pt>
                <c:pt idx="36">
                  <c:v>5.1999999999999998E-2</c:v>
                </c:pt>
                <c:pt idx="37">
                  <c:v>5.0707743547044132E-2</c:v>
                </c:pt>
                <c:pt idx="38">
                  <c:v>3.9E-2</c:v>
                </c:pt>
                <c:pt idx="39">
                  <c:v>7.5884823035392915E-2</c:v>
                </c:pt>
                <c:pt idx="40">
                  <c:v>7.854871890779877E-2</c:v>
                </c:pt>
                <c:pt idx="41">
                  <c:v>5.5925262349628871E-2</c:v>
                </c:pt>
                <c:pt idx="42">
                  <c:v>4.9367953536043729E-2</c:v>
                </c:pt>
                <c:pt idx="43">
                  <c:v>9.5600000000000004E-2</c:v>
                </c:pt>
                <c:pt idx="44">
                  <c:v>3.6999999999999998E-2</c:v>
                </c:pt>
                <c:pt idx="45">
                  <c:v>2.6723130841121497E-2</c:v>
                </c:pt>
                <c:pt idx="46">
                  <c:v>7.6441578148710165E-2</c:v>
                </c:pt>
                <c:pt idx="47">
                  <c:v>2.3E-2</c:v>
                </c:pt>
                <c:pt idx="48">
                  <c:v>7.7204301075268822E-2</c:v>
                </c:pt>
                <c:pt idx="49">
                  <c:v>6.6312542837559968E-2</c:v>
                </c:pt>
                <c:pt idx="50">
                  <c:v>5.905389444893392E-2</c:v>
                </c:pt>
                <c:pt idx="51">
                  <c:v>5.8000000000000003E-2</c:v>
                </c:pt>
                <c:pt idx="52">
                  <c:v>9.1103341103341104E-2</c:v>
                </c:pt>
                <c:pt idx="53">
                  <c:v>7.5261158594491923E-2</c:v>
                </c:pt>
                <c:pt idx="54">
                  <c:v>6.9631901840490798E-2</c:v>
                </c:pt>
                <c:pt idx="55">
                  <c:v>0.127</c:v>
                </c:pt>
                <c:pt idx="56">
                  <c:v>4.3999999999999997E-2</c:v>
                </c:pt>
                <c:pt idx="57">
                  <c:v>5.6000000000000001E-2</c:v>
                </c:pt>
                <c:pt idx="58">
                  <c:v>5.4916169366297243E-2</c:v>
                </c:pt>
                <c:pt idx="59">
                  <c:v>5.4124886052871468E-2</c:v>
                </c:pt>
                <c:pt idx="60">
                  <c:v>8.857330487604663E-2</c:v>
                </c:pt>
                <c:pt idx="61">
                  <c:v>0.1</c:v>
                </c:pt>
                <c:pt idx="62">
                  <c:v>2.8362089340581424E-2</c:v>
                </c:pt>
                <c:pt idx="63">
                  <c:v>2.5999999999999999E-2</c:v>
                </c:pt>
                <c:pt idx="64">
                  <c:v>5.4299704856452913E-2</c:v>
                </c:pt>
                <c:pt idx="65">
                  <c:v>3.5423308537017355E-2</c:v>
                </c:pt>
                <c:pt idx="66">
                  <c:v>9.1999999999999998E-2</c:v>
                </c:pt>
                <c:pt idx="67">
                  <c:v>2.9000000000000001E-2</c:v>
                </c:pt>
                <c:pt idx="68">
                  <c:v>2.1408182683158895E-2</c:v>
                </c:pt>
                <c:pt idx="69">
                  <c:v>5.7221458046767537E-2</c:v>
                </c:pt>
                <c:pt idx="70">
                  <c:v>9.8352279984672372E-2</c:v>
                </c:pt>
                <c:pt idx="71">
                  <c:v>3.2000000000000001E-2</c:v>
                </c:pt>
                <c:pt idx="72">
                  <c:v>6.6000000000000003E-2</c:v>
                </c:pt>
                <c:pt idx="73">
                  <c:v>7.1674531309781922E-2</c:v>
                </c:pt>
                <c:pt idx="74">
                  <c:v>5.8065239322945855E-2</c:v>
                </c:pt>
                <c:pt idx="75">
                  <c:v>7.2044255757107933E-2</c:v>
                </c:pt>
                <c:pt idx="76">
                  <c:v>5.6899286280729579E-2</c:v>
                </c:pt>
                <c:pt idx="77">
                  <c:v>9.7000000000000003E-2</c:v>
                </c:pt>
                <c:pt idx="78">
                  <c:v>5.6153622345068377E-2</c:v>
                </c:pt>
                <c:pt idx="79">
                  <c:v>2.1000000000000001E-2</c:v>
                </c:pt>
                <c:pt idx="80">
                  <c:v>0.129</c:v>
                </c:pt>
                <c:pt idx="81">
                  <c:v>5.0036484936933183E-2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568552"/>
        <c:axId val="165568944"/>
      </c:scatterChart>
      <c:valAx>
        <c:axId val="16556855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7,1%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7775737710664914"/>
              <c:y val="0.58218435582502104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5568944"/>
        <c:crosses val="autoZero"/>
        <c:crossBetween val="midCat"/>
      </c:valAx>
      <c:valAx>
        <c:axId val="165568944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ru-RU"/>
          </a:p>
        </c:txPr>
        <c:crossAx val="165568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57174103237096"/>
          <c:y val="9.3186789151356086E-2"/>
          <c:w val="0.48262029746281715"/>
          <c:h val="0.80436716243802853"/>
        </c:manualLayout>
      </c:layout>
      <c:radarChart>
        <c:radarStyle val="marker"/>
        <c:varyColors val="0"/>
        <c:ser>
          <c:idx val="0"/>
          <c:order val="0"/>
          <c:tx>
            <c:strRef>
              <c:f>'для слайдов Удмуртская Респ'!$C$3</c:f>
              <c:strCache>
                <c:ptCount val="1"/>
                <c:pt idx="0">
                  <c:v>Удмуртская Республика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3.9682539682539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755769177230375E-3"/>
                  <c:y val="-0.10317460317460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слайдов Удмуртская Респ'!$D$8:$D$10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'для слайдов Удмуртская Респ'!$C$31:$C$33</c:f>
              <c:numCache>
                <c:formatCode>0.00</c:formatCode>
                <c:ptCount val="3"/>
                <c:pt idx="0">
                  <c:v>1.9</c:v>
                </c:pt>
                <c:pt idx="1">
                  <c:v>1.6</c:v>
                </c:pt>
                <c:pt idx="2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FB-6B4A-9703-F7D0256AE09D}"/>
            </c:ext>
          </c:extLst>
        </c:ser>
        <c:ser>
          <c:idx val="1"/>
          <c:order val="1"/>
          <c:tx>
            <c:strRef>
              <c:f>'для слайдов Удмуртская Респ'!$E$7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'для слайдов Удмуртская Респ'!$D$8:$D$10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'для слайдов Удмуртская Респ'!$D$31:$D$33</c:f>
              <c:numCache>
                <c:formatCode>0.00</c:formatCode>
                <c:ptCount val="3"/>
                <c:pt idx="0">
                  <c:v>3.8</c:v>
                </c:pt>
                <c:pt idx="1">
                  <c:v>4.0999999999999996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FB-6B4A-9703-F7D0256AE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305032"/>
        <c:axId val="249305424"/>
      </c:radarChart>
      <c:catAx>
        <c:axId val="2493050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9305424"/>
        <c:crosses val="autoZero"/>
        <c:auto val="1"/>
        <c:lblAlgn val="ctr"/>
        <c:lblOffset val="100"/>
        <c:noMultiLvlLbl val="0"/>
      </c:catAx>
      <c:valAx>
        <c:axId val="249305424"/>
        <c:scaling>
          <c:orientation val="minMax"/>
        </c:scaling>
        <c:delete val="1"/>
        <c:axPos val="l"/>
        <c:majorGridlines/>
        <c:numFmt formatCode="0.00" sourceLinked="1"/>
        <c:majorTickMark val="cross"/>
        <c:minorTickMark val="none"/>
        <c:tickLblPos val="nextTo"/>
        <c:crossAx val="249305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'слайд Калужская область'!$B$2</c:f>
              <c:strCache>
                <c:ptCount val="1"/>
                <c:pt idx="0">
                  <c:v>Калужская область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0325203252032522E-3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975609756097563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2276422764227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227642276422764E-2"/>
                  <c:y val="-2.314814814814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95121951219513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2276422764227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Калужская область'!$A$3:$A$8</c:f>
              <c:strCache>
                <c:ptCount val="6"/>
                <c:pt idx="0">
                  <c:v>МЧС </c:v>
                </c:pt>
                <c:pt idx="1">
                  <c:v>Россельхознадзор </c:v>
                </c:pt>
                <c:pt idx="2">
                  <c:v>Ростехнадзор</c:v>
                </c:pt>
                <c:pt idx="3">
                  <c:v>Росприроднадзор</c:v>
                </c:pt>
                <c:pt idx="4">
                  <c:v>Роспотребнадзор</c:v>
                </c:pt>
                <c:pt idx="5">
                  <c:v>Роструд</c:v>
                </c:pt>
              </c:strCache>
            </c:strRef>
          </c:cat>
          <c:val>
            <c:numRef>
              <c:f>'слайд Калужская область'!$B$15:$B$20</c:f>
              <c:numCache>
                <c:formatCode>0.00</c:formatCode>
                <c:ptCount val="6"/>
                <c:pt idx="0">
                  <c:v>2.9333333333333336</c:v>
                </c:pt>
                <c:pt idx="1">
                  <c:v>2.4333333333333336</c:v>
                </c:pt>
                <c:pt idx="2">
                  <c:v>2.6</c:v>
                </c:pt>
                <c:pt idx="3">
                  <c:v>2.5666666666666669</c:v>
                </c:pt>
                <c:pt idx="4">
                  <c:v>3.2666666666666671</c:v>
                </c:pt>
                <c:pt idx="5">
                  <c:v>4.25</c:v>
                </c:pt>
              </c:numCache>
            </c:numRef>
          </c:val>
        </c:ser>
        <c:ser>
          <c:idx val="1"/>
          <c:order val="1"/>
          <c:tx>
            <c:strRef>
              <c:f>'слайд Калужская область'!$C$2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'слайд Калужская область'!$A$3:$A$8</c:f>
              <c:strCache>
                <c:ptCount val="6"/>
                <c:pt idx="0">
                  <c:v>МЧС </c:v>
                </c:pt>
                <c:pt idx="1">
                  <c:v>Россельхознадзор </c:v>
                </c:pt>
                <c:pt idx="2">
                  <c:v>Ростехнадзор</c:v>
                </c:pt>
                <c:pt idx="3">
                  <c:v>Росприроднадзор</c:v>
                </c:pt>
                <c:pt idx="4">
                  <c:v>Роспотребнадзор</c:v>
                </c:pt>
                <c:pt idx="5">
                  <c:v>Роструд</c:v>
                </c:pt>
              </c:strCache>
            </c:strRef>
          </c:cat>
          <c:val>
            <c:numRef>
              <c:f>'слайд Калужская область'!$C$15:$C$20</c:f>
              <c:numCache>
                <c:formatCode>0.00</c:formatCode>
                <c:ptCount val="6"/>
                <c:pt idx="0">
                  <c:v>3.5084313725490195</c:v>
                </c:pt>
                <c:pt idx="1">
                  <c:v>3.7434959349593484</c:v>
                </c:pt>
                <c:pt idx="2">
                  <c:v>3.9730392156862742</c:v>
                </c:pt>
                <c:pt idx="3">
                  <c:v>3.9615461847389559</c:v>
                </c:pt>
                <c:pt idx="4">
                  <c:v>4.2035294117647073</c:v>
                </c:pt>
                <c:pt idx="5">
                  <c:v>4.2192771084337366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306208"/>
        <c:axId val="249306600"/>
      </c:radarChart>
      <c:catAx>
        <c:axId val="2493062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9306600"/>
        <c:crosses val="autoZero"/>
        <c:auto val="1"/>
        <c:lblAlgn val="ctr"/>
        <c:lblOffset val="100"/>
        <c:noMultiLvlLbl val="0"/>
      </c:catAx>
      <c:valAx>
        <c:axId val="249306600"/>
        <c:scaling>
          <c:orientation val="minMax"/>
          <c:max val="6"/>
        </c:scaling>
        <c:delete val="0"/>
        <c:axPos val="l"/>
        <c:majorGridlines/>
        <c:numFmt formatCode="0" sourceLinked="0"/>
        <c:majorTickMark val="cross"/>
        <c:minorTickMark val="none"/>
        <c:tickLblPos val="nextTo"/>
        <c:crossAx val="2493062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'слайд Калужская область'!$B$2</c:f>
              <c:strCache>
                <c:ptCount val="1"/>
                <c:pt idx="0">
                  <c:v>Калужская область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Калужская область'!$A$3:$A$8</c:f>
              <c:strCache>
                <c:ptCount val="6"/>
                <c:pt idx="0">
                  <c:v>МЧС </c:v>
                </c:pt>
                <c:pt idx="1">
                  <c:v>Россельхознадзор </c:v>
                </c:pt>
                <c:pt idx="2">
                  <c:v>Ростехнадзор</c:v>
                </c:pt>
                <c:pt idx="3">
                  <c:v>Росприроднадзор</c:v>
                </c:pt>
                <c:pt idx="4">
                  <c:v>Роспотребнадзор</c:v>
                </c:pt>
                <c:pt idx="5">
                  <c:v>Роструд</c:v>
                </c:pt>
              </c:strCache>
            </c:strRef>
          </c:cat>
          <c:val>
            <c:numRef>
              <c:f>'слайд Калужская область'!$B$3:$B$8</c:f>
              <c:numCache>
                <c:formatCode>General</c:formatCode>
                <c:ptCount val="6"/>
                <c:pt idx="0">
                  <c:v>3.8</c:v>
                </c:pt>
                <c:pt idx="1">
                  <c:v>3.6</c:v>
                </c:pt>
                <c:pt idx="2">
                  <c:v>3.3</c:v>
                </c:pt>
                <c:pt idx="3">
                  <c:v>2.2999999999999998</c:v>
                </c:pt>
                <c:pt idx="4">
                  <c:v>4.3</c:v>
                </c:pt>
                <c:pt idx="5">
                  <c:v>5.9</c:v>
                </c:pt>
              </c:numCache>
            </c:numRef>
          </c:val>
        </c:ser>
        <c:ser>
          <c:idx val="1"/>
          <c:order val="1"/>
          <c:tx>
            <c:strRef>
              <c:f>'слайд Калужская область'!$C$2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'слайд Калужская область'!$A$3:$A$8</c:f>
              <c:strCache>
                <c:ptCount val="6"/>
                <c:pt idx="0">
                  <c:v>МЧС </c:v>
                </c:pt>
                <c:pt idx="1">
                  <c:v>Россельхознадзор </c:v>
                </c:pt>
                <c:pt idx="2">
                  <c:v>Ростехнадзор</c:v>
                </c:pt>
                <c:pt idx="3">
                  <c:v>Росприроднадзор</c:v>
                </c:pt>
                <c:pt idx="4">
                  <c:v>Роспотребнадзор</c:v>
                </c:pt>
                <c:pt idx="5">
                  <c:v>Роструд</c:v>
                </c:pt>
              </c:strCache>
            </c:strRef>
          </c:cat>
          <c:val>
            <c:numRef>
              <c:f>'слайд Калужская область'!$C$3:$C$8</c:f>
              <c:numCache>
                <c:formatCode>0.00</c:formatCode>
                <c:ptCount val="6"/>
                <c:pt idx="0">
                  <c:v>4.3</c:v>
                </c:pt>
                <c:pt idx="1">
                  <c:v>3.7976470588235296</c:v>
                </c:pt>
                <c:pt idx="2">
                  <c:v>2.7823529411764705</c:v>
                </c:pt>
                <c:pt idx="3">
                  <c:v>3.1882352941176473</c:v>
                </c:pt>
                <c:pt idx="4">
                  <c:v>4.1129411764705885</c:v>
                </c:pt>
                <c:pt idx="5">
                  <c:v>4.2253012048192771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307384"/>
        <c:axId val="249307776"/>
      </c:radarChart>
      <c:catAx>
        <c:axId val="24930738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9307776"/>
        <c:crosses val="autoZero"/>
        <c:auto val="1"/>
        <c:lblAlgn val="ctr"/>
        <c:lblOffset val="100"/>
        <c:noMultiLvlLbl val="0"/>
      </c:catAx>
      <c:valAx>
        <c:axId val="249307776"/>
        <c:scaling>
          <c:orientation val="minMax"/>
          <c:max val="6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493073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'слайд Орловская область'!$B$21</c:f>
              <c:strCache>
                <c:ptCount val="1"/>
                <c:pt idx="0">
                  <c:v>Орловская область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Орловская область'!$A$13:$A$18</c:f>
              <c:strCache>
                <c:ptCount val="6"/>
                <c:pt idx="0">
                  <c:v>Роспотребнадзор</c:v>
                </c:pt>
                <c:pt idx="1">
                  <c:v>Росприроднадзор</c:v>
                </c:pt>
                <c:pt idx="2">
                  <c:v>Ростехнадзор</c:v>
                </c:pt>
                <c:pt idx="3">
                  <c:v>Россельхознадзор</c:v>
                </c:pt>
                <c:pt idx="4">
                  <c:v>МЧС</c:v>
                </c:pt>
                <c:pt idx="5">
                  <c:v>Роструд</c:v>
                </c:pt>
              </c:strCache>
            </c:strRef>
          </c:cat>
          <c:val>
            <c:numRef>
              <c:f>'слайд Орловская область'!$B$22:$B$27</c:f>
              <c:numCache>
                <c:formatCode>0.0</c:formatCode>
                <c:ptCount val="6"/>
                <c:pt idx="0">
                  <c:v>1.1000000000000001</c:v>
                </c:pt>
                <c:pt idx="1">
                  <c:v>4.3</c:v>
                </c:pt>
                <c:pt idx="2">
                  <c:v>3.6</c:v>
                </c:pt>
                <c:pt idx="3">
                  <c:v>4.8</c:v>
                </c:pt>
                <c:pt idx="4">
                  <c:v>5.8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'слайд Орловская область'!$C$21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'слайд Орловская область'!$A$13:$A$18</c:f>
              <c:strCache>
                <c:ptCount val="6"/>
                <c:pt idx="0">
                  <c:v>Роспотребнадзор</c:v>
                </c:pt>
                <c:pt idx="1">
                  <c:v>Росприроднадзор</c:v>
                </c:pt>
                <c:pt idx="2">
                  <c:v>Ростехнадзор</c:v>
                </c:pt>
                <c:pt idx="3">
                  <c:v>Россельхознадзор</c:v>
                </c:pt>
                <c:pt idx="4">
                  <c:v>МЧС</c:v>
                </c:pt>
                <c:pt idx="5">
                  <c:v>Роструд</c:v>
                </c:pt>
              </c:strCache>
            </c:strRef>
          </c:cat>
          <c:val>
            <c:numRef>
              <c:f>'слайд Орловская область'!$C$22:$C$27</c:f>
              <c:numCache>
                <c:formatCode>_(* #,##0.00_);_(* \(#,##0.00\);_(* "-"??_);_(@_)</c:formatCode>
                <c:ptCount val="6"/>
                <c:pt idx="0">
                  <c:v>4.1129411764705885</c:v>
                </c:pt>
                <c:pt idx="1">
                  <c:v>3.1882352941176473</c:v>
                </c:pt>
                <c:pt idx="2">
                  <c:v>2.7823529411764705</c:v>
                </c:pt>
                <c:pt idx="3">
                  <c:v>3.7976470588235296</c:v>
                </c:pt>
                <c:pt idx="4">
                  <c:v>4.3094117647058825</c:v>
                </c:pt>
                <c:pt idx="5">
                  <c:v>4.2253012048192771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689656"/>
        <c:axId val="249690048"/>
      </c:radarChart>
      <c:catAx>
        <c:axId val="2496896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9690048"/>
        <c:crosses val="autoZero"/>
        <c:auto val="1"/>
        <c:lblAlgn val="ctr"/>
        <c:lblOffset val="100"/>
        <c:noMultiLvlLbl val="0"/>
      </c:catAx>
      <c:valAx>
        <c:axId val="249690048"/>
        <c:scaling>
          <c:orientation val="minMax"/>
        </c:scaling>
        <c:delete val="0"/>
        <c:axPos val="l"/>
        <c:majorGridlines/>
        <c:numFmt formatCode="0" sourceLinked="0"/>
        <c:majorTickMark val="cross"/>
        <c:minorTickMark val="none"/>
        <c:tickLblPos val="nextTo"/>
        <c:crossAx val="2496896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036619476487553"/>
          <c:y val="8.6616169993416245E-2"/>
          <c:w val="0.46557794836115668"/>
          <c:h val="0.78077471449041269"/>
        </c:manualLayout>
      </c:layout>
      <c:radarChart>
        <c:radarStyle val="marker"/>
        <c:varyColors val="0"/>
        <c:ser>
          <c:idx val="0"/>
          <c:order val="0"/>
          <c:tx>
            <c:strRef>
              <c:f>'слайд Орловская область'!$J$21</c:f>
              <c:strCache>
                <c:ptCount val="1"/>
                <c:pt idx="0">
                  <c:v>Орловская область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1.356039629670916E-2"/>
                  <c:y val="-1.441185448793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Калужская область'!$A$15:$A$20</c:f>
              <c:strCache>
                <c:ptCount val="6"/>
                <c:pt idx="0">
                  <c:v>МЧС </c:v>
                </c:pt>
                <c:pt idx="1">
                  <c:v>Россельхознадзор </c:v>
                </c:pt>
                <c:pt idx="2">
                  <c:v>Ростехнадзор</c:v>
                </c:pt>
                <c:pt idx="3">
                  <c:v>Росприроднадзор</c:v>
                </c:pt>
                <c:pt idx="4">
                  <c:v>Роспотребнадзор</c:v>
                </c:pt>
                <c:pt idx="5">
                  <c:v>Роструд</c:v>
                </c:pt>
              </c:strCache>
            </c:strRef>
          </c:cat>
          <c:val>
            <c:numRef>
              <c:f>'слайд Орловская область'!$J$22:$J$27</c:f>
              <c:numCache>
                <c:formatCode>0.00</c:formatCode>
                <c:ptCount val="6"/>
                <c:pt idx="0">
                  <c:v>1.3333333333333333</c:v>
                </c:pt>
                <c:pt idx="1">
                  <c:v>4.2666666666666666</c:v>
                </c:pt>
                <c:pt idx="2">
                  <c:v>2.5</c:v>
                </c:pt>
                <c:pt idx="3">
                  <c:v>4.7666666666666666</c:v>
                </c:pt>
                <c:pt idx="4">
                  <c:v>3.3666666666666671</c:v>
                </c:pt>
                <c:pt idx="5">
                  <c:v>5.6499999999999995</c:v>
                </c:pt>
              </c:numCache>
            </c:numRef>
          </c:val>
        </c:ser>
        <c:ser>
          <c:idx val="1"/>
          <c:order val="1"/>
          <c:tx>
            <c:strRef>
              <c:f>'слайд Орловская область'!$K$21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'слайд Калужская область'!$A$15:$A$20</c:f>
              <c:strCache>
                <c:ptCount val="6"/>
                <c:pt idx="0">
                  <c:v>МЧС </c:v>
                </c:pt>
                <c:pt idx="1">
                  <c:v>Россельхознадзор </c:v>
                </c:pt>
                <c:pt idx="2">
                  <c:v>Ростехнадзор</c:v>
                </c:pt>
                <c:pt idx="3">
                  <c:v>Росприроднадзор</c:v>
                </c:pt>
                <c:pt idx="4">
                  <c:v>Роспотребнадзор</c:v>
                </c:pt>
                <c:pt idx="5">
                  <c:v>Роструд</c:v>
                </c:pt>
              </c:strCache>
            </c:strRef>
          </c:cat>
          <c:val>
            <c:numRef>
              <c:f>'слайд Орловская область'!$K$22:$K$27</c:f>
              <c:numCache>
                <c:formatCode>0.00</c:formatCode>
                <c:ptCount val="6"/>
                <c:pt idx="0">
                  <c:v>4.2035294117647073</c:v>
                </c:pt>
                <c:pt idx="1">
                  <c:v>3.9615461847389559</c:v>
                </c:pt>
                <c:pt idx="2">
                  <c:v>3.9730392156862742</c:v>
                </c:pt>
                <c:pt idx="3">
                  <c:v>3.7434959349593484</c:v>
                </c:pt>
                <c:pt idx="4">
                  <c:v>3.5084313725490195</c:v>
                </c:pt>
                <c:pt idx="5">
                  <c:v>4.2192771084337366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690832"/>
        <c:axId val="249691224"/>
      </c:radarChart>
      <c:catAx>
        <c:axId val="2496908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691224"/>
        <c:crosses val="autoZero"/>
        <c:auto val="1"/>
        <c:lblAlgn val="ctr"/>
        <c:lblOffset val="100"/>
        <c:noMultiLvlLbl val="0"/>
      </c:catAx>
      <c:valAx>
        <c:axId val="249691224"/>
        <c:scaling>
          <c:orientation val="minMax"/>
          <c:max val="6"/>
        </c:scaling>
        <c:delete val="0"/>
        <c:axPos val="l"/>
        <c:majorGridlines/>
        <c:numFmt formatCode="0" sourceLinked="0"/>
        <c:majorTickMark val="cross"/>
        <c:minorTickMark val="none"/>
        <c:tickLblPos val="nextTo"/>
        <c:crossAx val="24969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0165530796620957E-2"/>
          <c:y val="0.92023001717757857"/>
          <c:w val="0.86287510936132983"/>
          <c:h val="6.35580068397491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37238141266296"/>
          <c:y val="0.16003150187613563"/>
          <c:w val="0.38352287157348841"/>
          <c:h val="0.68326458350505859"/>
        </c:manualLayout>
      </c:layout>
      <c:radarChart>
        <c:radarStyle val="marker"/>
        <c:varyColors val="0"/>
        <c:ser>
          <c:idx val="0"/>
          <c:order val="0"/>
          <c:tx>
            <c:strRef>
              <c:f>'слайд Москва'!$B$82</c:f>
              <c:strCache>
                <c:ptCount val="1"/>
                <c:pt idx="0">
                  <c:v>Москва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2222222222222223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11111111111111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666644794400700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Москва'!$A$83:$A$87</c:f>
              <c:strCache>
                <c:ptCount val="5"/>
                <c:pt idx="0">
                  <c:v>МЧС </c:v>
                </c:pt>
                <c:pt idx="1">
                  <c:v>Ростехнадзор</c:v>
                </c:pt>
                <c:pt idx="2">
                  <c:v>Росприроднадзор</c:v>
                </c:pt>
                <c:pt idx="3">
                  <c:v>Роспотребнадзор</c:v>
                </c:pt>
                <c:pt idx="4">
                  <c:v>Роструд</c:v>
                </c:pt>
              </c:strCache>
            </c:strRef>
          </c:cat>
          <c:val>
            <c:numRef>
              <c:f>'слайд Москва'!$B$83:$B$87</c:f>
              <c:numCache>
                <c:formatCode>General</c:formatCode>
                <c:ptCount val="5"/>
                <c:pt idx="0">
                  <c:v>6.2</c:v>
                </c:pt>
                <c:pt idx="1">
                  <c:v>1.5</c:v>
                </c:pt>
                <c:pt idx="2">
                  <c:v>2.2000000000000002</c:v>
                </c:pt>
                <c:pt idx="3">
                  <c:v>3.6</c:v>
                </c:pt>
                <c:pt idx="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'слайд Москва'!$C$82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'слайд Москва'!$A$83:$A$87</c:f>
              <c:strCache>
                <c:ptCount val="5"/>
                <c:pt idx="0">
                  <c:v>МЧС </c:v>
                </c:pt>
                <c:pt idx="1">
                  <c:v>Ростехнадзор</c:v>
                </c:pt>
                <c:pt idx="2">
                  <c:v>Росприроднадзор</c:v>
                </c:pt>
                <c:pt idx="3">
                  <c:v>Роспотребнадзор</c:v>
                </c:pt>
                <c:pt idx="4">
                  <c:v>Роструд</c:v>
                </c:pt>
              </c:strCache>
            </c:strRef>
          </c:cat>
          <c:val>
            <c:numRef>
              <c:f>'слайд Москва'!$C$83:$C$87</c:f>
              <c:numCache>
                <c:formatCode>0.00</c:formatCode>
                <c:ptCount val="5"/>
                <c:pt idx="0">
                  <c:v>4.3</c:v>
                </c:pt>
                <c:pt idx="1">
                  <c:v>2.7823529411764705</c:v>
                </c:pt>
                <c:pt idx="2">
                  <c:v>3.1882352941176473</c:v>
                </c:pt>
                <c:pt idx="3">
                  <c:v>4.1129411764705885</c:v>
                </c:pt>
                <c:pt idx="4">
                  <c:v>4.2253012048192771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692400"/>
        <c:axId val="249692792"/>
      </c:radarChart>
      <c:catAx>
        <c:axId val="249692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9692792"/>
        <c:crosses val="autoZero"/>
        <c:auto val="1"/>
        <c:lblAlgn val="ctr"/>
        <c:lblOffset val="100"/>
        <c:noMultiLvlLbl val="0"/>
      </c:catAx>
      <c:valAx>
        <c:axId val="249692792"/>
        <c:scaling>
          <c:orientation val="minMax"/>
          <c:max val="8"/>
        </c:scaling>
        <c:delete val="0"/>
        <c:axPos val="l"/>
        <c:majorGridlines/>
        <c:numFmt formatCode="0.0" sourceLinked="0"/>
        <c:majorTickMark val="cross"/>
        <c:minorTickMark val="none"/>
        <c:tickLblPos val="nextTo"/>
        <c:crossAx val="2496924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37238141266296"/>
          <c:y val="0.16003150187613563"/>
          <c:w val="0.38352287157348841"/>
          <c:h val="0.68326458350505859"/>
        </c:manualLayout>
      </c:layout>
      <c:radarChart>
        <c:radarStyle val="marker"/>
        <c:varyColors val="0"/>
        <c:ser>
          <c:idx val="0"/>
          <c:order val="0"/>
          <c:tx>
            <c:strRef>
              <c:f>'слайд Москва'!$B$92</c:f>
              <c:strCache>
                <c:ptCount val="1"/>
                <c:pt idx="0">
                  <c:v>Москва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2222222222222223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11111111111111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666644794400700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Москва'!$A$94:$A$98</c:f>
              <c:strCache>
                <c:ptCount val="5"/>
                <c:pt idx="0">
                  <c:v>МЧС </c:v>
                </c:pt>
                <c:pt idx="1">
                  <c:v>Ростехнадзор</c:v>
                </c:pt>
                <c:pt idx="2">
                  <c:v>Росприроднадзор</c:v>
                </c:pt>
                <c:pt idx="3">
                  <c:v>Роспотребнадзор</c:v>
                </c:pt>
                <c:pt idx="4">
                  <c:v>Роструд</c:v>
                </c:pt>
              </c:strCache>
            </c:strRef>
          </c:cat>
          <c:val>
            <c:numRef>
              <c:f>'слайд Москва'!$B$94:$B$98</c:f>
              <c:numCache>
                <c:formatCode>0.0</c:formatCode>
                <c:ptCount val="5"/>
                <c:pt idx="0">
                  <c:v>3.3</c:v>
                </c:pt>
                <c:pt idx="1">
                  <c:v>3.75</c:v>
                </c:pt>
                <c:pt idx="2">
                  <c:v>3.6</c:v>
                </c:pt>
                <c:pt idx="3">
                  <c:v>4.3999999999999995</c:v>
                </c:pt>
                <c:pt idx="4">
                  <c:v>4.6500000000000004</c:v>
                </c:pt>
              </c:numCache>
            </c:numRef>
          </c:val>
        </c:ser>
        <c:ser>
          <c:idx val="1"/>
          <c:order val="1"/>
          <c:tx>
            <c:strRef>
              <c:f>'слайд Москва'!$C$92</c:f>
              <c:strCache>
                <c:ptCount val="1"/>
                <c:pt idx="0">
                  <c:v>Всего по России</c:v>
                </c:pt>
              </c:strCache>
            </c:strRef>
          </c:tx>
          <c:marker>
            <c:symbol val="none"/>
          </c:marker>
          <c:cat>
            <c:strRef>
              <c:f>'слайд Москва'!$A$94:$A$98</c:f>
              <c:strCache>
                <c:ptCount val="5"/>
                <c:pt idx="0">
                  <c:v>МЧС </c:v>
                </c:pt>
                <c:pt idx="1">
                  <c:v>Ростехнадзор</c:v>
                </c:pt>
                <c:pt idx="2">
                  <c:v>Росприроднадзор</c:v>
                </c:pt>
                <c:pt idx="3">
                  <c:v>Роспотребнадзор</c:v>
                </c:pt>
                <c:pt idx="4">
                  <c:v>Роструд</c:v>
                </c:pt>
              </c:strCache>
            </c:strRef>
          </c:cat>
          <c:val>
            <c:numRef>
              <c:f>'слайд Москва'!$C$94:$C$98</c:f>
              <c:numCache>
                <c:formatCode>0.00</c:formatCode>
                <c:ptCount val="5"/>
                <c:pt idx="0">
                  <c:v>3.7064705882352942</c:v>
                </c:pt>
                <c:pt idx="1">
                  <c:v>3.8250000000000002</c:v>
                </c:pt>
                <c:pt idx="2">
                  <c:v>3.6988235294117651</c:v>
                </c:pt>
                <c:pt idx="3">
                  <c:v>3.591176470588235</c:v>
                </c:pt>
                <c:pt idx="4">
                  <c:v>4.6500000000000004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270096"/>
        <c:axId val="248270488"/>
      </c:radarChart>
      <c:catAx>
        <c:axId val="2482700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8270488"/>
        <c:crosses val="autoZero"/>
        <c:auto val="1"/>
        <c:lblAlgn val="ctr"/>
        <c:lblOffset val="100"/>
        <c:noMultiLvlLbl val="0"/>
      </c:catAx>
      <c:valAx>
        <c:axId val="248270488"/>
        <c:scaling>
          <c:orientation val="minMax"/>
          <c:max val="8"/>
          <c:min val="0"/>
        </c:scaling>
        <c:delete val="0"/>
        <c:axPos val="l"/>
        <c:majorGridlines/>
        <c:numFmt formatCode="0" sourceLinked="0"/>
        <c:majorTickMark val="cross"/>
        <c:minorTickMark val="none"/>
        <c:tickLblPos val="nextTo"/>
        <c:crossAx val="2482700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1"/>
                </a:solidFill>
              </a:rPr>
              <a:t>Динамика количества</a:t>
            </a:r>
            <a:r>
              <a:rPr lang="ru-RU" sz="1200" baseline="0" dirty="0">
                <a:solidFill>
                  <a:schemeClr val="tx1"/>
                </a:solidFill>
              </a:rPr>
              <a:t> проверок юридических лиц и ИП в Российской Федерации. Количество проверок снизилось на фоне моратория</a:t>
            </a:r>
            <a:endParaRPr lang="ru-RU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68-6640-A799-F62A0A9ABA9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268-6640-A799-F62A0A9ABA9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268-6640-A799-F62A0A9ABA9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Муниципальные проверки</c:v>
                </c:pt>
                <c:pt idx="1">
                  <c:v>Региональные проверки</c:v>
                </c:pt>
                <c:pt idx="2">
                  <c:v>Федеральные проверки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48868</c:v>
                </c:pt>
                <c:pt idx="1">
                  <c:v>306856</c:v>
                </c:pt>
                <c:pt idx="2">
                  <c:v>992324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68-6640-A799-F62A0A9ABA9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268-6640-A799-F62A0A9ABA9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268-6640-A799-F62A0A9ABA9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268-6640-A799-F62A0A9ABA9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Муниципальные проверки</c:v>
                </c:pt>
                <c:pt idx="1">
                  <c:v>Региональные проверки</c:v>
                </c:pt>
                <c:pt idx="2">
                  <c:v>Федеральные проверки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14693</c:v>
                </c:pt>
                <c:pt idx="1">
                  <c:v>117811</c:v>
                </c:pt>
                <c:pt idx="2">
                  <c:v>401884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268-6640-A799-F62A0A9AB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271272"/>
        <c:axId val="248271664"/>
      </c:barChart>
      <c:catAx>
        <c:axId val="24827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271664"/>
        <c:crosses val="autoZero"/>
        <c:auto val="1"/>
        <c:lblAlgn val="ctr"/>
        <c:lblOffset val="100"/>
        <c:noMultiLvlLbl val="0"/>
      </c:catAx>
      <c:valAx>
        <c:axId val="24827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27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Лист1!$B$34</c:f>
              <c:strCache>
                <c:ptCount val="1"/>
                <c:pt idx="0">
                  <c:v>Внеплановые</c:v>
                </c:pt>
              </c:strCache>
            </c:strRef>
          </c:tx>
          <c:cat>
            <c:numRef>
              <c:f>Лист1!$C$30:$M$30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Лист1!$C$36:$M$36</c:f>
              <c:numCache>
                <c:formatCode>_-* #,##0\ _₽_-;\-* #,##0\ _₽_-;_-* "-"??\ _₽_-;_-@_-</c:formatCode>
                <c:ptCount val="11"/>
                <c:pt idx="0">
                  <c:v>1186352</c:v>
                </c:pt>
                <c:pt idx="1">
                  <c:v>1242573</c:v>
                </c:pt>
                <c:pt idx="2">
                  <c:v>1065003</c:v>
                </c:pt>
                <c:pt idx="3">
                  <c:v>885696</c:v>
                </c:pt>
                <c:pt idx="4">
                  <c:v>888235</c:v>
                </c:pt>
                <c:pt idx="5">
                  <c:v>791140</c:v>
                </c:pt>
                <c:pt idx="6">
                  <c:v>679494</c:v>
                </c:pt>
                <c:pt idx="7">
                  <c:v>675202</c:v>
                </c:pt>
                <c:pt idx="8">
                  <c:v>676483</c:v>
                </c:pt>
                <c:pt idx="9">
                  <c:v>655189</c:v>
                </c:pt>
                <c:pt idx="10">
                  <c:v>287990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C0-43C2-B23C-198C118B1532}"/>
            </c:ext>
          </c:extLst>
        </c:ser>
        <c:ser>
          <c:idx val="1"/>
          <c:order val="1"/>
          <c:tx>
            <c:strRef>
              <c:f>Лист1!$B$38</c:f>
              <c:strCache>
                <c:ptCount val="1"/>
                <c:pt idx="0">
                  <c:v>Плановые</c:v>
                </c:pt>
              </c:strCache>
            </c:strRef>
          </c:tx>
          <c:cat>
            <c:numRef>
              <c:f>Лист1!$C$30:$M$30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Лист1!$C$40:$M$40</c:f>
              <c:numCache>
                <c:formatCode>_-* #,##0\ _₽_-;\-* #,##0\ _₽_-;_-* "-"??\ _₽_-;_-@_-</c:formatCode>
                <c:ptCount val="11"/>
                <c:pt idx="0">
                  <c:v>1348857</c:v>
                </c:pt>
                <c:pt idx="1">
                  <c:v>1197840</c:v>
                </c:pt>
                <c:pt idx="2">
                  <c:v>1150897</c:v>
                </c:pt>
                <c:pt idx="3">
                  <c:v>1064781</c:v>
                </c:pt>
                <c:pt idx="4">
                  <c:v>802002</c:v>
                </c:pt>
                <c:pt idx="5">
                  <c:v>722870</c:v>
                </c:pt>
                <c:pt idx="6">
                  <c:v>509841</c:v>
                </c:pt>
                <c:pt idx="7">
                  <c:v>375046</c:v>
                </c:pt>
                <c:pt idx="8">
                  <c:v>302196</c:v>
                </c:pt>
                <c:pt idx="9">
                  <c:v>337135</c:v>
                </c:pt>
                <c:pt idx="10">
                  <c:v>113894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C0-43C2-B23C-198C118B1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272448"/>
        <c:axId val="248272840"/>
      </c:areaChart>
      <c:catAx>
        <c:axId val="248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8272840"/>
        <c:crosses val="autoZero"/>
        <c:auto val="1"/>
        <c:lblAlgn val="ctr"/>
        <c:lblOffset val="100"/>
        <c:noMultiLvlLbl val="0"/>
      </c:catAx>
      <c:valAx>
        <c:axId val="248272840"/>
        <c:scaling>
          <c:orientation val="minMax"/>
          <c:max val="2500000"/>
        </c:scaling>
        <c:delete val="0"/>
        <c:axPos val="l"/>
        <c:numFmt formatCode="_-* #,##0\ _₽_-;\-* #,##0\ _₽_-;_-* &quot;-&quot;??\ _₽_-;_-@_-" sourceLinked="1"/>
        <c:majorTickMark val="out"/>
        <c:minorTickMark val="none"/>
        <c:tickLblPos val="nextTo"/>
        <c:crossAx val="248272448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Лист2!$F$13:$H$13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Лист2!$F$14:$H$14</c:f>
              <c:numCache>
                <c:formatCode>General</c:formatCode>
                <c:ptCount val="3"/>
                <c:pt idx="0">
                  <c:v>59452</c:v>
                </c:pt>
                <c:pt idx="1">
                  <c:v>37698</c:v>
                </c:pt>
                <c:pt idx="2">
                  <c:v>24859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628392"/>
        <c:axId val="303628784"/>
      </c:barChart>
      <c:catAx>
        <c:axId val="303628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3628784"/>
        <c:crosses val="autoZero"/>
        <c:auto val="1"/>
        <c:lblAlgn val="ctr"/>
        <c:lblOffset val="100"/>
        <c:noMultiLvlLbl val="0"/>
      </c:catAx>
      <c:valAx>
        <c:axId val="30362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628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86456698522734"/>
          <c:y val="9.0642572921275533E-2"/>
          <c:w val="0.8393819269740409"/>
          <c:h val="0.7212560282991203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'МЧС России'!$B$2:$B$83</c:f>
              <c:numCache>
                <c:formatCode>0.00%</c:formatCode>
                <c:ptCount val="82"/>
                <c:pt idx="0">
                  <c:v>0.46875</c:v>
                </c:pt>
                <c:pt idx="1">
                  <c:v>0.73333333333333328</c:v>
                </c:pt>
                <c:pt idx="2">
                  <c:v>0.79411764705882348</c:v>
                </c:pt>
                <c:pt idx="3">
                  <c:v>0.81481481481481477</c:v>
                </c:pt>
                <c:pt idx="4">
                  <c:v>0.93333333333333335</c:v>
                </c:pt>
                <c:pt idx="5">
                  <c:v>0.77272727272727271</c:v>
                </c:pt>
                <c:pt idx="6">
                  <c:v>0.7857142857142857</c:v>
                </c:pt>
                <c:pt idx="7">
                  <c:v>0.52631578947368418</c:v>
                </c:pt>
                <c:pt idx="8">
                  <c:v>0.41666666666666669</c:v>
                </c:pt>
                <c:pt idx="9">
                  <c:v>0.65853658536585369</c:v>
                </c:pt>
                <c:pt idx="10">
                  <c:v>0.33333333333333331</c:v>
                </c:pt>
                <c:pt idx="11">
                  <c:v>0.56599999999999995</c:v>
                </c:pt>
                <c:pt idx="12">
                  <c:v>0.86956521739130432</c:v>
                </c:pt>
                <c:pt idx="13">
                  <c:v>0.38461538461538464</c:v>
                </c:pt>
                <c:pt idx="14">
                  <c:v>3.3333333333333333E-2</c:v>
                </c:pt>
                <c:pt idx="15">
                  <c:v>0.87179487179487181</c:v>
                </c:pt>
                <c:pt idx="16">
                  <c:v>0.66379310344827591</c:v>
                </c:pt>
                <c:pt idx="17">
                  <c:v>0.4838709677419355</c:v>
                </c:pt>
                <c:pt idx="18">
                  <c:v>0.48087431693989069</c:v>
                </c:pt>
                <c:pt idx="19">
                  <c:v>0.68306010928961747</c:v>
                </c:pt>
                <c:pt idx="20">
                  <c:v>0.57471264367816088</c:v>
                </c:pt>
                <c:pt idx="21">
                  <c:v>0.70588235294117652</c:v>
                </c:pt>
                <c:pt idx="22">
                  <c:v>0.73809523809523814</c:v>
                </c:pt>
                <c:pt idx="23">
                  <c:v>0.30769230769230771</c:v>
                </c:pt>
                <c:pt idx="24">
                  <c:v>0.66666666666666663</c:v>
                </c:pt>
                <c:pt idx="25">
                  <c:v>0.78921568627450978</c:v>
                </c:pt>
                <c:pt idx="26">
                  <c:v>0.8</c:v>
                </c:pt>
                <c:pt idx="27">
                  <c:v>0.66700000000000004</c:v>
                </c:pt>
                <c:pt idx="28" formatCode="0.0%">
                  <c:v>0.49839228295819937</c:v>
                </c:pt>
                <c:pt idx="29">
                  <c:v>0.42920353982300885</c:v>
                </c:pt>
                <c:pt idx="30">
                  <c:v>0</c:v>
                </c:pt>
                <c:pt idx="31">
                  <c:v>0.70118343195266275</c:v>
                </c:pt>
                <c:pt idx="32">
                  <c:v>0.30434782608695654</c:v>
                </c:pt>
                <c:pt idx="33">
                  <c:v>0.45</c:v>
                </c:pt>
                <c:pt idx="34">
                  <c:v>0.56999999999999995</c:v>
                </c:pt>
                <c:pt idx="35">
                  <c:v>0.39370078740157483</c:v>
                </c:pt>
                <c:pt idx="36">
                  <c:v>0.66666666666666663</c:v>
                </c:pt>
                <c:pt idx="37">
                  <c:v>0.51585014409221897</c:v>
                </c:pt>
                <c:pt idx="38">
                  <c:v>0.80273972602739729</c:v>
                </c:pt>
                <c:pt idx="39">
                  <c:v>0.84076015727391873</c:v>
                </c:pt>
                <c:pt idx="40">
                  <c:v>0.7558139534883721</c:v>
                </c:pt>
                <c:pt idx="41">
                  <c:v>0.5</c:v>
                </c:pt>
                <c:pt idx="42">
                  <c:v>0.44444444444444442</c:v>
                </c:pt>
                <c:pt idx="43">
                  <c:v>0.4689655172413793</c:v>
                </c:pt>
                <c:pt idx="44">
                  <c:v>0.6333333333333333</c:v>
                </c:pt>
                <c:pt idx="45">
                  <c:v>0.46153846153846156</c:v>
                </c:pt>
                <c:pt idx="46">
                  <c:v>0.42499999999999999</c:v>
                </c:pt>
                <c:pt idx="47">
                  <c:v>0.86956521739130432</c:v>
                </c:pt>
                <c:pt idx="48">
                  <c:v>0.95092024539877296</c:v>
                </c:pt>
                <c:pt idx="49">
                  <c:v>0.9178082191780822</c:v>
                </c:pt>
                <c:pt idx="50">
                  <c:v>0.39534883720930231</c:v>
                </c:pt>
                <c:pt idx="51">
                  <c:v>0.29411764705882354</c:v>
                </c:pt>
                <c:pt idx="52">
                  <c:v>0.84313725490196079</c:v>
                </c:pt>
                <c:pt idx="53">
                  <c:v>0.58333333333333337</c:v>
                </c:pt>
                <c:pt idx="54">
                  <c:v>0.33962264150943394</c:v>
                </c:pt>
                <c:pt idx="55">
                  <c:v>0.44800000000000001</c:v>
                </c:pt>
                <c:pt idx="56">
                  <c:v>0.7</c:v>
                </c:pt>
                <c:pt idx="57">
                  <c:v>0.51351351351351349</c:v>
                </c:pt>
                <c:pt idx="58">
                  <c:v>0.38095238095238093</c:v>
                </c:pt>
                <c:pt idx="59">
                  <c:v>0.125</c:v>
                </c:pt>
                <c:pt idx="60">
                  <c:v>0.40310077519379844</c:v>
                </c:pt>
                <c:pt idx="61">
                  <c:v>0.8456973293768546</c:v>
                </c:pt>
                <c:pt idx="62">
                  <c:v>0.76833976833976836</c:v>
                </c:pt>
                <c:pt idx="63">
                  <c:v>0.5</c:v>
                </c:pt>
                <c:pt idx="64">
                  <c:v>0.64761904761904765</c:v>
                </c:pt>
                <c:pt idx="65">
                  <c:v>0.75</c:v>
                </c:pt>
                <c:pt idx="66">
                  <c:v>0.8571428571428571</c:v>
                </c:pt>
                <c:pt idx="67">
                  <c:v>0.60550458715596334</c:v>
                </c:pt>
                <c:pt idx="68">
                  <c:v>0.17499999999999999</c:v>
                </c:pt>
                <c:pt idx="69">
                  <c:v>0.8928571428571429</c:v>
                </c:pt>
                <c:pt idx="70">
                  <c:v>0.7567567567567568</c:v>
                </c:pt>
                <c:pt idx="71">
                  <c:v>0.63636363636363635</c:v>
                </c:pt>
                <c:pt idx="72">
                  <c:v>0.84403669724770647</c:v>
                </c:pt>
                <c:pt idx="73">
                  <c:v>0.8</c:v>
                </c:pt>
                <c:pt idx="74">
                  <c:v>0.76168224299065423</c:v>
                </c:pt>
                <c:pt idx="75">
                  <c:v>0.53658536585365857</c:v>
                </c:pt>
                <c:pt idx="76">
                  <c:v>0.42771084337349397</c:v>
                </c:pt>
                <c:pt idx="77">
                  <c:v>0.66666666666666663</c:v>
                </c:pt>
                <c:pt idx="78">
                  <c:v>0.84507042253521125</c:v>
                </c:pt>
                <c:pt idx="79">
                  <c:v>0.6</c:v>
                </c:pt>
                <c:pt idx="80">
                  <c:v>0.44978165938864628</c:v>
                </c:pt>
                <c:pt idx="81">
                  <c:v>0.61250000000000004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F0-4C82-B081-180E5DC78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348072"/>
        <c:axId val="164348464"/>
      </c:scatterChart>
      <c:valAx>
        <c:axId val="164348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4348464"/>
        <c:crosses val="autoZero"/>
        <c:crossBetween val="midCat"/>
      </c:valAx>
      <c:valAx>
        <c:axId val="164348464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348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10514309296313"/>
          <c:y val="5.0925925925925923E-2"/>
          <c:w val="0.70669723302312848"/>
          <c:h val="0.786653178769320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графики!$W$4</c:f>
              <c:strCache>
                <c:ptCount val="1"/>
                <c:pt idx="0">
                  <c:v>Плановые проверки (% от общего числа плановых проверок)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графики!$P$16:$P$23</c:f>
              <c:numCache>
                <c:formatCode>0.0%</c:formatCode>
                <c:ptCount val="8"/>
                <c:pt idx="0">
                  <c:v>0.26021003500583428</c:v>
                </c:pt>
                <c:pt idx="1">
                  <c:v>0.2276595744680851</c:v>
                </c:pt>
                <c:pt idx="2">
                  <c:v>0.20533208606173994</c:v>
                </c:pt>
                <c:pt idx="3">
                  <c:v>0.13157894736842105</c:v>
                </c:pt>
                <c:pt idx="4">
                  <c:v>0.11819116135662898</c:v>
                </c:pt>
                <c:pt idx="5">
                  <c:v>0.10358974358974359</c:v>
                </c:pt>
                <c:pt idx="6">
                  <c:v>8.5202809879900296E-2</c:v>
                </c:pt>
                <c:pt idx="7">
                  <c:v>6.6542454085706679E-2</c:v>
                </c:pt>
              </c:numCache>
            </c:numRef>
          </c:val>
        </c:ser>
        <c:ser>
          <c:idx val="0"/>
          <c:order val="1"/>
          <c:tx>
            <c:strRef>
              <c:f>графики!$V$4</c:f>
              <c:strCache>
                <c:ptCount val="1"/>
                <c:pt idx="0">
                  <c:v>Внеплановые проверки (% от общего числа внеплановых проверок)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графики!$H$5:$H$12</c:f>
              <c:strCache>
                <c:ptCount val="8"/>
                <c:pt idx="0">
                  <c:v>Роструд</c:v>
                </c:pt>
                <c:pt idx="1">
                  <c:v>Росприроднадзор</c:v>
                </c:pt>
                <c:pt idx="2">
                  <c:v>Ростехнадзор</c:v>
                </c:pt>
                <c:pt idx="3">
                  <c:v>Росздравнадзор</c:v>
                </c:pt>
                <c:pt idx="4">
                  <c:v>МЧС</c:v>
                </c:pt>
                <c:pt idx="5">
                  <c:v>Россельхознадзор</c:v>
                </c:pt>
                <c:pt idx="6">
                  <c:v>Ространснадзор</c:v>
                </c:pt>
                <c:pt idx="7">
                  <c:v>Роспотребнадзор</c:v>
                </c:pt>
              </c:strCache>
            </c:strRef>
          </c:cat>
          <c:val>
            <c:numRef>
              <c:f>графики!$O$16:$O$23</c:f>
              <c:numCache>
                <c:formatCode>0.0%</c:formatCode>
                <c:ptCount val="8"/>
                <c:pt idx="0">
                  <c:v>0.45798615052786923</c:v>
                </c:pt>
                <c:pt idx="1">
                  <c:v>0.73030429345560655</c:v>
                </c:pt>
                <c:pt idx="2">
                  <c:v>0.71865527693579501</c:v>
                </c:pt>
                <c:pt idx="3">
                  <c:v>0.66715101193565129</c:v>
                </c:pt>
                <c:pt idx="4">
                  <c:v>0.58204613841524577</c:v>
                </c:pt>
                <c:pt idx="5">
                  <c:v>0.26645342638363867</c:v>
                </c:pt>
                <c:pt idx="6">
                  <c:v>0.68138399490554025</c:v>
                </c:pt>
                <c:pt idx="7">
                  <c:v>0.51548294298043262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629568"/>
        <c:axId val="303629960"/>
      </c:barChart>
      <c:catAx>
        <c:axId val="303629568"/>
        <c:scaling>
          <c:orientation val="minMax"/>
        </c:scaling>
        <c:delete val="0"/>
        <c:axPos val="l"/>
        <c:majorTickMark val="out"/>
        <c:minorTickMark val="none"/>
        <c:tickLblPos val="nextTo"/>
        <c:crossAx val="303629960"/>
        <c:crosses val="autoZero"/>
        <c:auto val="1"/>
        <c:lblAlgn val="ctr"/>
        <c:lblOffset val="100"/>
        <c:noMultiLvlLbl val="0"/>
      </c:catAx>
      <c:valAx>
        <c:axId val="30362996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03629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8416416417299101E-2"/>
          <c:y val="0.86265820939049287"/>
          <c:w val="0.84316716716540174"/>
          <c:h val="0.109564012831729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Лист2!$K$1</c:f>
              <c:strCache>
                <c:ptCount val="1"/>
                <c:pt idx="0">
                  <c:v>Проверки субъектов МСП</c:v>
                </c:pt>
              </c:strCache>
            </c:strRef>
          </c:tx>
          <c:dLbls>
            <c:dLbl>
              <c:idx val="0"/>
              <c:layout>
                <c:manualLayout>
                  <c:x val="-4.208463031809367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377725231963669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477045109655194E-2"/>
                  <c:y val="7.8703703703703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7935283673107763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319523140220428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917428175208715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20973713110612E-2"/>
                  <c:y val="3.314307669518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9862380292014524E-3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9449521168058097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6381069618894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9449521168058097E-3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9152367447153952E-4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Лист2!$I$2:$I$13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Лист2!$K$2:$K$13</c:f>
              <c:numCache>
                <c:formatCode>General</c:formatCode>
                <c:ptCount val="12"/>
                <c:pt idx="0">
                  <c:v>37309</c:v>
                </c:pt>
                <c:pt idx="1">
                  <c:v>34293</c:v>
                </c:pt>
                <c:pt idx="2">
                  <c:v>23353</c:v>
                </c:pt>
                <c:pt idx="3">
                  <c:v>6554</c:v>
                </c:pt>
                <c:pt idx="4">
                  <c:v>8796</c:v>
                </c:pt>
                <c:pt idx="5">
                  <c:v>9898</c:v>
                </c:pt>
                <c:pt idx="6">
                  <c:v>12211</c:v>
                </c:pt>
                <c:pt idx="7">
                  <c:v>11683</c:v>
                </c:pt>
                <c:pt idx="8">
                  <c:v>12854</c:v>
                </c:pt>
                <c:pt idx="9">
                  <c:v>11362</c:v>
                </c:pt>
                <c:pt idx="10">
                  <c:v>10727</c:v>
                </c:pt>
                <c:pt idx="11">
                  <c:v>8281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Лист2!$J$1</c:f>
              <c:strCache>
                <c:ptCount val="1"/>
                <c:pt idx="0">
                  <c:v>Всего проверок</c:v>
                </c:pt>
              </c:strCache>
            </c:strRef>
          </c:tx>
          <c:dLbls>
            <c:dLbl>
              <c:idx val="3"/>
              <c:layout>
                <c:manualLayout>
                  <c:x val="1.3903666204410168E-2"/>
                  <c:y val="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642188759237768E-2"/>
                  <c:y val="-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559616934446478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15733789052450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3559616934446478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085787417728396E-2"/>
                  <c:y val="-7.9071306891826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0035874068983262E-3"/>
                  <c:y val="-7.4441728696811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862261211422427E-3"/>
                  <c:y val="-5.7318631263192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Лист2!$I$2:$I$13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Лист2!$J$2:$J$13</c:f>
              <c:numCache>
                <c:formatCode>General</c:formatCode>
                <c:ptCount val="12"/>
                <c:pt idx="0">
                  <c:v>60680</c:v>
                </c:pt>
                <c:pt idx="1">
                  <c:v>54279</c:v>
                </c:pt>
                <c:pt idx="2">
                  <c:v>37323</c:v>
                </c:pt>
                <c:pt idx="3">
                  <c:v>10602</c:v>
                </c:pt>
                <c:pt idx="4">
                  <c:v>14074</c:v>
                </c:pt>
                <c:pt idx="5">
                  <c:v>15593</c:v>
                </c:pt>
                <c:pt idx="6">
                  <c:v>21069</c:v>
                </c:pt>
                <c:pt idx="7">
                  <c:v>22102</c:v>
                </c:pt>
                <c:pt idx="8">
                  <c:v>45688</c:v>
                </c:pt>
                <c:pt idx="9">
                  <c:v>23703</c:v>
                </c:pt>
                <c:pt idx="10">
                  <c:v>24500</c:v>
                </c:pt>
                <c:pt idx="11">
                  <c:v>22308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630744"/>
        <c:axId val="303631136"/>
      </c:lineChart>
      <c:catAx>
        <c:axId val="303630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3631136"/>
        <c:crosses val="autoZero"/>
        <c:auto val="1"/>
        <c:lblAlgn val="ctr"/>
        <c:lblOffset val="100"/>
        <c:noMultiLvlLbl val="0"/>
      </c:catAx>
      <c:valAx>
        <c:axId val="303631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03630744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  <c:spPr>
              <a:ln w="9525">
                <a:noFill/>
              </a:ln>
            </c:spPr>
          </c:marker>
          <c:yVal>
            <c:numRef>
              <c:f>баллы!$D$3:$D$41</c:f>
              <c:numCache>
                <c:formatCode>0.00%</c:formatCode>
                <c:ptCount val="39"/>
                <c:pt idx="0">
                  <c:v>7.7013430487466339E-2</c:v>
                </c:pt>
                <c:pt idx="1">
                  <c:v>8.8231962849699919E-2</c:v>
                </c:pt>
                <c:pt idx="2">
                  <c:v>0.74743024963289284</c:v>
                </c:pt>
                <c:pt idx="3">
                  <c:v>0.42903225806451617</c:v>
                </c:pt>
                <c:pt idx="4">
                  <c:v>0.65355486173059774</c:v>
                </c:pt>
                <c:pt idx="5">
                  <c:v>0</c:v>
                </c:pt>
                <c:pt idx="6">
                  <c:v>0.37209302325581395</c:v>
                </c:pt>
                <c:pt idx="7">
                  <c:v>0.39234917425008431</c:v>
                </c:pt>
                <c:pt idx="8">
                  <c:v>0.76424866328948959</c:v>
                </c:pt>
                <c:pt idx="9">
                  <c:v>0.18711726432314657</c:v>
                </c:pt>
                <c:pt idx="10">
                  <c:v>0.28633641807294496</c:v>
                </c:pt>
                <c:pt idx="11">
                  <c:v>0.56504354640497279</c:v>
                </c:pt>
                <c:pt idx="12">
                  <c:v>0.12792625119958134</c:v>
                </c:pt>
                <c:pt idx="13">
                  <c:v>2.359882005899705E-2</c:v>
                </c:pt>
                <c:pt idx="14">
                  <c:v>0.74786474786474788</c:v>
                </c:pt>
                <c:pt idx="15">
                  <c:v>0.25005263379510712</c:v>
                </c:pt>
                <c:pt idx="16">
                  <c:v>0.10473318339807813</c:v>
                </c:pt>
                <c:pt idx="17">
                  <c:v>0.90310291679995347</c:v>
                </c:pt>
                <c:pt idx="18">
                  <c:v>0.18424619264692843</c:v>
                </c:pt>
                <c:pt idx="19">
                  <c:v>0.22279792746113991</c:v>
                </c:pt>
                <c:pt idx="20">
                  <c:v>0.59670011148272017</c:v>
                </c:pt>
                <c:pt idx="21">
                  <c:v>0.13431282374013664</c:v>
                </c:pt>
                <c:pt idx="22">
                  <c:v>0</c:v>
                </c:pt>
                <c:pt idx="23">
                  <c:v>0.57352941176470584</c:v>
                </c:pt>
                <c:pt idx="24">
                  <c:v>0.41578317312172497</c:v>
                </c:pt>
                <c:pt idx="25">
                  <c:v>6.3715299009416637E-2</c:v>
                </c:pt>
                <c:pt idx="26">
                  <c:v>0.18254622915155905</c:v>
                </c:pt>
                <c:pt idx="27">
                  <c:v>0.76490059997366888</c:v>
                </c:pt>
                <c:pt idx="28">
                  <c:v>0.75337584931968715</c:v>
                </c:pt>
                <c:pt idx="29">
                  <c:v>0.69469424165502403</c:v>
                </c:pt>
                <c:pt idx="30">
                  <c:v>0.28857477699781897</c:v>
                </c:pt>
                <c:pt idx="31">
                  <c:v>0.81005785453594137</c:v>
                </c:pt>
                <c:pt idx="32">
                  <c:v>0.65696029079201224</c:v>
                </c:pt>
                <c:pt idx="33">
                  <c:v>0.44046389978663358</c:v>
                </c:pt>
                <c:pt idx="34">
                  <c:v>6.4056939501779375E-2</c:v>
                </c:pt>
                <c:pt idx="35">
                  <c:v>5.1797759762361562E-2</c:v>
                </c:pt>
                <c:pt idx="36">
                  <c:v>3.8572409059711821E-2</c:v>
                </c:pt>
                <c:pt idx="37">
                  <c:v>7.8125E-2</c:v>
                </c:pt>
                <c:pt idx="38">
                  <c:v>2.799835142189866E-2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37-425C-94A9-E671685C7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349248"/>
        <c:axId val="164349640"/>
      </c:scatterChart>
      <c:valAx>
        <c:axId val="164349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4349640"/>
        <c:crosses val="autoZero"/>
        <c:crossBetween val="midCat"/>
      </c:valAx>
      <c:valAx>
        <c:axId val="16434964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349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'МЧС России'!$B$2:$B$83</c:f>
              <c:numCache>
                <c:formatCode>0.000%</c:formatCode>
                <c:ptCount val="82"/>
                <c:pt idx="0">
                  <c:v>1.00560264329838E-3</c:v>
                </c:pt>
                <c:pt idx="1">
                  <c:v>1.9981683456831239E-3</c:v>
                </c:pt>
                <c:pt idx="2">
                  <c:v>2.3077483663570776E-3</c:v>
                </c:pt>
                <c:pt idx="3">
                  <c:v>2.3789401195730428E-3</c:v>
                </c:pt>
                <c:pt idx="4">
                  <c:v>2.8704700394689632E-3</c:v>
                </c:pt>
                <c:pt idx="5">
                  <c:v>3.1365313653136532E-3</c:v>
                </c:pt>
                <c:pt idx="6">
                  <c:v>3.4306624990470399E-3</c:v>
                </c:pt>
                <c:pt idx="7">
                  <c:v>4.4217895965116992E-3</c:v>
                </c:pt>
                <c:pt idx="8">
                  <c:v>5.0108788817828176E-3</c:v>
                </c:pt>
                <c:pt idx="9">
                  <c:v>5.5907566157286622E-3</c:v>
                </c:pt>
                <c:pt idx="10">
                  <c:v>6.7885117493472584E-3</c:v>
                </c:pt>
                <c:pt idx="11">
                  <c:v>7.1543290991385603E-3</c:v>
                </c:pt>
                <c:pt idx="12">
                  <c:v>7.3525604515093457E-3</c:v>
                </c:pt>
                <c:pt idx="13">
                  <c:v>7.7247191011235953E-3</c:v>
                </c:pt>
                <c:pt idx="14">
                  <c:v>7.7568466044008232E-3</c:v>
                </c:pt>
                <c:pt idx="15">
                  <c:v>8.1455692044932002E-3</c:v>
                </c:pt>
                <c:pt idx="16">
                  <c:v>8.9430894308943094E-3</c:v>
                </c:pt>
                <c:pt idx="17">
                  <c:v>9.1426249492076398E-3</c:v>
                </c:pt>
                <c:pt idx="18">
                  <c:v>9.3185398719538761E-3</c:v>
                </c:pt>
                <c:pt idx="19">
                  <c:v>9.5311695002576E-3</c:v>
                </c:pt>
                <c:pt idx="20">
                  <c:v>9.5639776642509212E-3</c:v>
                </c:pt>
                <c:pt idx="21">
                  <c:v>9.7932535364526653E-3</c:v>
                </c:pt>
                <c:pt idx="22">
                  <c:v>9.8366644053645043E-3</c:v>
                </c:pt>
                <c:pt idx="23">
                  <c:v>9.9203440355764057E-3</c:v>
                </c:pt>
                <c:pt idx="24">
                  <c:v>1.0234798314268514E-2</c:v>
                </c:pt>
                <c:pt idx="25">
                  <c:v>1.0281923714759536E-2</c:v>
                </c:pt>
                <c:pt idx="26">
                  <c:v>1.030290541932825E-2</c:v>
                </c:pt>
                <c:pt idx="27">
                  <c:v>1.0339093341045477E-2</c:v>
                </c:pt>
                <c:pt idx="28">
                  <c:v>1.0509296685529508E-2</c:v>
                </c:pt>
                <c:pt idx="29">
                  <c:v>1.0523475445223961E-2</c:v>
                </c:pt>
                <c:pt idx="30">
                  <c:v>1.0559006211180125E-2</c:v>
                </c:pt>
                <c:pt idx="31">
                  <c:v>1.1321392362284556E-2</c:v>
                </c:pt>
                <c:pt idx="32">
                  <c:v>1.1737326722655064E-2</c:v>
                </c:pt>
                <c:pt idx="33">
                  <c:v>1.1816628701594533E-2</c:v>
                </c:pt>
                <c:pt idx="34">
                  <c:v>1.1860353897656623E-2</c:v>
                </c:pt>
                <c:pt idx="35">
                  <c:v>1.2527365604475796E-2</c:v>
                </c:pt>
                <c:pt idx="36">
                  <c:v>1.2543554006968641E-2</c:v>
                </c:pt>
                <c:pt idx="37">
                  <c:v>1.3071768097872673E-2</c:v>
                </c:pt>
                <c:pt idx="38">
                  <c:v>1.4852124499547979E-2</c:v>
                </c:pt>
                <c:pt idx="39">
                  <c:v>1.5300829875518699E-2</c:v>
                </c:pt>
                <c:pt idx="40">
                  <c:v>1.5503875968992248E-2</c:v>
                </c:pt>
                <c:pt idx="41">
                  <c:v>1.6430081546360616E-2</c:v>
                </c:pt>
                <c:pt idx="42">
                  <c:v>1.6800634767309485E-2</c:v>
                </c:pt>
                <c:pt idx="43">
                  <c:v>1.727684080625257E-2</c:v>
                </c:pt>
                <c:pt idx="44">
                  <c:v>1.7393783860849728E-2</c:v>
                </c:pt>
                <c:pt idx="45">
                  <c:v>1.7442765924310856E-2</c:v>
                </c:pt>
                <c:pt idx="46">
                  <c:v>1.7641049819267642E-2</c:v>
                </c:pt>
                <c:pt idx="47">
                  <c:v>1.8221574344023325E-2</c:v>
                </c:pt>
                <c:pt idx="48">
                  <c:v>1.88929400066291E-2</c:v>
                </c:pt>
                <c:pt idx="49">
                  <c:v>1.9582167728111423E-2</c:v>
                </c:pt>
                <c:pt idx="50">
                  <c:v>1.9737192105123157E-2</c:v>
                </c:pt>
                <c:pt idx="51">
                  <c:v>2.0295706257842761E-2</c:v>
                </c:pt>
                <c:pt idx="52">
                  <c:v>2.0362273579013115E-2</c:v>
                </c:pt>
                <c:pt idx="53">
                  <c:v>2.1053566669627787E-2</c:v>
                </c:pt>
                <c:pt idx="54">
                  <c:v>2.243931715124033E-2</c:v>
                </c:pt>
                <c:pt idx="55">
                  <c:v>2.278893109061313E-2</c:v>
                </c:pt>
                <c:pt idx="56">
                  <c:v>2.3514458214172227E-2</c:v>
                </c:pt>
                <c:pt idx="57">
                  <c:v>2.5542391137098015E-2</c:v>
                </c:pt>
                <c:pt idx="58">
                  <c:v>2.6750773903393494E-2</c:v>
                </c:pt>
                <c:pt idx="59">
                  <c:v>2.7390936369931524E-2</c:v>
                </c:pt>
                <c:pt idx="60">
                  <c:v>2.759921318921988E-2</c:v>
                </c:pt>
                <c:pt idx="61">
                  <c:v>2.8211647899261411E-2</c:v>
                </c:pt>
                <c:pt idx="62">
                  <c:v>2.8628265006054317E-2</c:v>
                </c:pt>
                <c:pt idx="63">
                  <c:v>2.9405716635821508E-2</c:v>
                </c:pt>
                <c:pt idx="64">
                  <c:v>3.1337718379488039E-2</c:v>
                </c:pt>
                <c:pt idx="65">
                  <c:v>3.4075723830734969E-2</c:v>
                </c:pt>
                <c:pt idx="66">
                  <c:v>3.4341782502044151E-2</c:v>
                </c:pt>
                <c:pt idx="67">
                  <c:v>3.6680697534576069E-2</c:v>
                </c:pt>
                <c:pt idx="68">
                  <c:v>3.8311438465343815E-2</c:v>
                </c:pt>
                <c:pt idx="69">
                  <c:v>3.8319393114180124E-2</c:v>
                </c:pt>
                <c:pt idx="70">
                  <c:v>4.05982905982906E-2</c:v>
                </c:pt>
                <c:pt idx="71">
                  <c:v>4.1991519627957871E-2</c:v>
                </c:pt>
                <c:pt idx="72">
                  <c:v>4.7301292338879974E-2</c:v>
                </c:pt>
                <c:pt idx="73">
                  <c:v>5.1047200341942968E-2</c:v>
                </c:pt>
                <c:pt idx="74">
                  <c:v>5.1092524152240158E-2</c:v>
                </c:pt>
                <c:pt idx="75">
                  <c:v>5.369422897067723E-2</c:v>
                </c:pt>
                <c:pt idx="76">
                  <c:v>5.5238095238095239E-2</c:v>
                </c:pt>
                <c:pt idx="77">
                  <c:v>6.0059923733430179E-2</c:v>
                </c:pt>
                <c:pt idx="78">
                  <c:v>6.1526479750778816E-2</c:v>
                </c:pt>
                <c:pt idx="79">
                  <c:v>7.0116987846893575E-2</c:v>
                </c:pt>
                <c:pt idx="80">
                  <c:v>7.7348066298342538E-2</c:v>
                </c:pt>
                <c:pt idx="81">
                  <c:v>9.7287572654303905E-2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350424"/>
        <c:axId val="164350816"/>
      </c:scatterChart>
      <c:valAx>
        <c:axId val="164350424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1,8%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5218405324430335"/>
              <c:y val="0.45133236320393061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4350816"/>
        <c:crosses val="autoZero"/>
        <c:crossBetween val="midCat"/>
      </c:valAx>
      <c:valAx>
        <c:axId val="164350816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4350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18250954322255"/>
          <c:y val="9.5186082776963943E-2"/>
          <c:w val="0.79569910588169601"/>
          <c:h val="0.7329035383713122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xVal>
            <c:strRef>
              <c:f>Росздравнадзор!$A$2:$A$63</c:f>
              <c:strCache>
                <c:ptCount val="62"/>
                <c:pt idx="0">
                  <c:v>Алтайский край</c:v>
                </c:pt>
                <c:pt idx="1">
                  <c:v>Амурская область</c:v>
                </c:pt>
                <c:pt idx="2">
                  <c:v>Архангельская область</c:v>
                </c:pt>
                <c:pt idx="3">
                  <c:v>Астраханская область</c:v>
                </c:pt>
                <c:pt idx="4">
                  <c:v>Белгородская область</c:v>
                </c:pt>
                <c:pt idx="5">
                  <c:v>Брянская область</c:v>
                </c:pt>
                <c:pt idx="6">
                  <c:v>Владимирская область</c:v>
                </c:pt>
                <c:pt idx="7">
                  <c:v>Волгоградская область</c:v>
                </c:pt>
                <c:pt idx="8">
                  <c:v>Вологодская область</c:v>
                </c:pt>
                <c:pt idx="9">
                  <c:v>Воронежская область</c:v>
                </c:pt>
                <c:pt idx="10">
                  <c:v>Забайкальский край</c:v>
                </c:pt>
                <c:pt idx="11">
                  <c:v>Иркутская область</c:v>
                </c:pt>
                <c:pt idx="12">
                  <c:v>Калининградская область</c:v>
                </c:pt>
                <c:pt idx="13">
                  <c:v>Камчатский край</c:v>
                </c:pt>
                <c:pt idx="14">
                  <c:v>Кемеровская область</c:v>
                </c:pt>
                <c:pt idx="15">
                  <c:v>Кировская область</c:v>
                </c:pt>
                <c:pt idx="16">
                  <c:v>Костромская область</c:v>
                </c:pt>
                <c:pt idx="17">
                  <c:v>Краснодарский край</c:v>
                </c:pt>
                <c:pt idx="18">
                  <c:v>Курганская область</c:v>
                </c:pt>
                <c:pt idx="19">
                  <c:v>Курская область</c:v>
                </c:pt>
                <c:pt idx="20">
                  <c:v>Ленинградская область</c:v>
                </c:pt>
                <c:pt idx="21">
                  <c:v>Липецкая область</c:v>
                </c:pt>
                <c:pt idx="22">
                  <c:v>Москва</c:v>
                </c:pt>
                <c:pt idx="23">
                  <c:v>Московская область</c:v>
                </c:pt>
                <c:pt idx="24">
                  <c:v>Нижегородская область</c:v>
                </c:pt>
                <c:pt idx="25">
                  <c:v>Новгородская область</c:v>
                </c:pt>
                <c:pt idx="26">
                  <c:v>Новосибирская область</c:v>
                </c:pt>
                <c:pt idx="27">
                  <c:v>Оренбургская область</c:v>
                </c:pt>
                <c:pt idx="28">
                  <c:v>Пензенская область</c:v>
                </c:pt>
                <c:pt idx="29">
                  <c:v>Пермский край</c:v>
                </c:pt>
                <c:pt idx="30">
                  <c:v>Псковская область</c:v>
                </c:pt>
                <c:pt idx="31">
                  <c:v>Республика Адыгея</c:v>
                </c:pt>
                <c:pt idx="32">
                  <c:v>Республика Башкортостан</c:v>
                </c:pt>
                <c:pt idx="33">
                  <c:v>Республика Бурятия</c:v>
                </c:pt>
                <c:pt idx="34">
                  <c:v>Республика Ингушетия</c:v>
                </c:pt>
                <c:pt idx="35">
                  <c:v>Республика Карелия</c:v>
                </c:pt>
                <c:pt idx="36">
                  <c:v>Республика Коми</c:v>
                </c:pt>
                <c:pt idx="37">
                  <c:v>Республика Крым</c:v>
                </c:pt>
                <c:pt idx="38">
                  <c:v>Республика Марий Эл</c:v>
                </c:pt>
                <c:pt idx="39">
                  <c:v>Республика Мордовия</c:v>
                </c:pt>
                <c:pt idx="40">
                  <c:v>Республика Саха</c:v>
                </c:pt>
                <c:pt idx="41">
                  <c:v>Республика Северная Осетия - Алания</c:v>
                </c:pt>
                <c:pt idx="42">
                  <c:v>Республика Татарстан</c:v>
                </c:pt>
                <c:pt idx="43">
                  <c:v>Ростовская область</c:v>
                </c:pt>
                <c:pt idx="44">
                  <c:v>Рязанская область</c:v>
                </c:pt>
                <c:pt idx="45">
                  <c:v>Самарская область</c:v>
                </c:pt>
                <c:pt idx="46">
                  <c:v>Санкт-Петербург</c:v>
                </c:pt>
                <c:pt idx="47">
                  <c:v>Саратовская область</c:v>
                </c:pt>
                <c:pt idx="48">
                  <c:v>Сахалинская область</c:v>
                </c:pt>
                <c:pt idx="49">
                  <c:v>Свердловская область</c:v>
                </c:pt>
                <c:pt idx="50">
                  <c:v>Смоленская область</c:v>
                </c:pt>
                <c:pt idx="51">
                  <c:v>Ставропольский край</c:v>
                </c:pt>
                <c:pt idx="52">
                  <c:v>Тамбовская область</c:v>
                </c:pt>
                <c:pt idx="53">
                  <c:v>Тверская область</c:v>
                </c:pt>
                <c:pt idx="54">
                  <c:v>Тюменская область</c:v>
                </c:pt>
                <c:pt idx="55">
                  <c:v>Удмуртская Республика</c:v>
                </c:pt>
                <c:pt idx="56">
                  <c:v>Ульяновская область</c:v>
                </c:pt>
                <c:pt idx="57">
                  <c:v>Хабаровский край</c:v>
                </c:pt>
                <c:pt idx="58">
                  <c:v>Челябинская область</c:v>
                </c:pt>
                <c:pt idx="59">
                  <c:v>Чеченская Республика</c:v>
                </c:pt>
                <c:pt idx="60">
                  <c:v>Чувашская Республика</c:v>
                </c:pt>
                <c:pt idx="61">
                  <c:v>Ярославская область</c:v>
                </c:pt>
              </c:strCache>
            </c:strRef>
          </c:xVal>
          <c:yVal>
            <c:numRef>
              <c:f>Росздравнадзор!$C$2:$C$63</c:f>
              <c:numCache>
                <c:formatCode>0.00%</c:formatCode>
                <c:ptCount val="62"/>
                <c:pt idx="0">
                  <c:v>0.28947368421052633</c:v>
                </c:pt>
                <c:pt idx="1">
                  <c:v>0.5</c:v>
                </c:pt>
                <c:pt idx="2">
                  <c:v>9.0999999999999998E-2</c:v>
                </c:pt>
                <c:pt idx="3">
                  <c:v>3.5714285714285712E-2</c:v>
                </c:pt>
                <c:pt idx="4">
                  <c:v>1</c:v>
                </c:pt>
                <c:pt idx="5">
                  <c:v>0.16666666666666666</c:v>
                </c:pt>
                <c:pt idx="6">
                  <c:v>0.88888888888888884</c:v>
                </c:pt>
                <c:pt idx="7">
                  <c:v>0.33333333333333331</c:v>
                </c:pt>
                <c:pt idx="8">
                  <c:v>0.66666666666666663</c:v>
                </c:pt>
                <c:pt idx="9">
                  <c:v>0.33333333333333331</c:v>
                </c:pt>
                <c:pt idx="10">
                  <c:v>0.6428571428571429</c:v>
                </c:pt>
                <c:pt idx="11">
                  <c:v>1.6666666666666666E-2</c:v>
                </c:pt>
                <c:pt idx="12">
                  <c:v>0.76923076923076927</c:v>
                </c:pt>
                <c:pt idx="13">
                  <c:v>0.6</c:v>
                </c:pt>
                <c:pt idx="14">
                  <c:v>0.16666666666666666</c:v>
                </c:pt>
                <c:pt idx="15">
                  <c:v>0.14285714285714285</c:v>
                </c:pt>
                <c:pt idx="16">
                  <c:v>0.5</c:v>
                </c:pt>
                <c:pt idx="17">
                  <c:v>0.18571428571428572</c:v>
                </c:pt>
                <c:pt idx="18">
                  <c:v>0.66666666666666663</c:v>
                </c:pt>
                <c:pt idx="19">
                  <c:v>0.12195121951219512</c:v>
                </c:pt>
                <c:pt idx="20">
                  <c:v>0.25</c:v>
                </c:pt>
                <c:pt idx="21">
                  <c:v>0.44444444444444442</c:v>
                </c:pt>
                <c:pt idx="22">
                  <c:v>0.13953488372093023</c:v>
                </c:pt>
                <c:pt idx="23">
                  <c:v>0.14736842105263157</c:v>
                </c:pt>
                <c:pt idx="24">
                  <c:v>0.22222222222222221</c:v>
                </c:pt>
                <c:pt idx="25">
                  <c:v>0.14285714285714285</c:v>
                </c:pt>
                <c:pt idx="26">
                  <c:v>6.25E-2</c:v>
                </c:pt>
                <c:pt idx="27">
                  <c:v>0.5</c:v>
                </c:pt>
                <c:pt idx="28">
                  <c:v>5.8823529411764705E-2</c:v>
                </c:pt>
                <c:pt idx="29">
                  <c:v>0.17391304347826086</c:v>
                </c:pt>
                <c:pt idx="30">
                  <c:v>0.4</c:v>
                </c:pt>
                <c:pt idx="31">
                  <c:v>8.3333333333333329E-2</c:v>
                </c:pt>
                <c:pt idx="32">
                  <c:v>0.27810650887573962</c:v>
                </c:pt>
                <c:pt idx="33">
                  <c:v>0.35294117647058826</c:v>
                </c:pt>
                <c:pt idx="34">
                  <c:v>0.33333333333333331</c:v>
                </c:pt>
                <c:pt idx="35">
                  <c:v>0.16666666666666666</c:v>
                </c:pt>
                <c:pt idx="36">
                  <c:v>0.35416666666666669</c:v>
                </c:pt>
                <c:pt idx="37">
                  <c:v>9.0909090909090912E-2</c:v>
                </c:pt>
                <c:pt idx="38">
                  <c:v>0.2</c:v>
                </c:pt>
                <c:pt idx="39">
                  <c:v>9.0909090909090912E-2</c:v>
                </c:pt>
                <c:pt idx="40">
                  <c:v>0.2857142857142857</c:v>
                </c:pt>
                <c:pt idx="41">
                  <c:v>1.0416666666666666E-2</c:v>
                </c:pt>
                <c:pt idx="42">
                  <c:v>0.2</c:v>
                </c:pt>
                <c:pt idx="43">
                  <c:v>0.40517241379310343</c:v>
                </c:pt>
                <c:pt idx="44">
                  <c:v>6.1224489795918366E-2</c:v>
                </c:pt>
                <c:pt idx="45">
                  <c:v>1.3698630136986301E-2</c:v>
                </c:pt>
                <c:pt idx="46">
                  <c:v>0.15555555555555556</c:v>
                </c:pt>
                <c:pt idx="47">
                  <c:v>0.55555555555555558</c:v>
                </c:pt>
                <c:pt idx="48">
                  <c:v>3.8461538461538464E-2</c:v>
                </c:pt>
                <c:pt idx="49">
                  <c:v>0.54545454545454541</c:v>
                </c:pt>
                <c:pt idx="50">
                  <c:v>3.5714285714285712E-2</c:v>
                </c:pt>
                <c:pt idx="51">
                  <c:v>3.8461538461538464E-2</c:v>
                </c:pt>
                <c:pt idx="52">
                  <c:v>0.87804878048780488</c:v>
                </c:pt>
                <c:pt idx="53">
                  <c:v>7.6923076923076927E-2</c:v>
                </c:pt>
                <c:pt idx="54">
                  <c:v>0.41176470588235292</c:v>
                </c:pt>
                <c:pt idx="55">
                  <c:v>0.33333333333333331</c:v>
                </c:pt>
                <c:pt idx="56">
                  <c:v>0.72222222222222221</c:v>
                </c:pt>
                <c:pt idx="57">
                  <c:v>0.4</c:v>
                </c:pt>
                <c:pt idx="58">
                  <c:v>0.8</c:v>
                </c:pt>
                <c:pt idx="59">
                  <c:v>0.2857142857142857</c:v>
                </c:pt>
                <c:pt idx="60">
                  <c:v>9.0909090909090912E-2</c:v>
                </c:pt>
                <c:pt idx="61">
                  <c:v>0.14285714285714285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19-47A4-804C-27418E1A5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809616"/>
        <c:axId val="164810008"/>
      </c:scatterChart>
      <c:valAx>
        <c:axId val="16480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23,2%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8313998637254809"/>
              <c:y val="0.39608424774548889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4810008"/>
        <c:crosses val="autoZero"/>
        <c:crossBetween val="midCat"/>
      </c:valAx>
      <c:valAx>
        <c:axId val="164810008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096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5926044353972"/>
          <c:y val="6.6347672251047818E-2"/>
          <c:w val="0.84107765185206873"/>
          <c:h val="0.7813138928796171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'Росздравнадзор P3 баллы СД'!$D$27:$D$42</c:f>
              <c:numCache>
                <c:formatCode>0.0%</c:formatCode>
                <c:ptCount val="16"/>
                <c:pt idx="0">
                  <c:v>0.1000000000000002</c:v>
                </c:pt>
                <c:pt idx="1">
                  <c:v>1</c:v>
                </c:pt>
                <c:pt idx="2">
                  <c:v>0.25</c:v>
                </c:pt>
                <c:pt idx="3">
                  <c:v>0.4285714285714286</c:v>
                </c:pt>
                <c:pt idx="4">
                  <c:v>0.5</c:v>
                </c:pt>
                <c:pt idx="5">
                  <c:v>9.9999999999999978E-2</c:v>
                </c:pt>
                <c:pt idx="6">
                  <c:v>0.1454545454545455</c:v>
                </c:pt>
                <c:pt idx="7">
                  <c:v>0.10069444444444453</c:v>
                </c:pt>
                <c:pt idx="8">
                  <c:v>0.25</c:v>
                </c:pt>
                <c:pt idx="9">
                  <c:v>0.25</c:v>
                </c:pt>
                <c:pt idx="10">
                  <c:v>0.5714285714285714</c:v>
                </c:pt>
                <c:pt idx="11">
                  <c:v>2.7165410325700523E-2</c:v>
                </c:pt>
                <c:pt idx="12">
                  <c:v>6.1728395061728447E-2</c:v>
                </c:pt>
                <c:pt idx="13">
                  <c:v>0.64979591836734696</c:v>
                </c:pt>
                <c:pt idx="14">
                  <c:v>0.16666666666666663</c:v>
                </c:pt>
                <c:pt idx="15">
                  <c:v>0.2857142857142857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DF-4DAE-92DC-919617087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810792"/>
        <c:axId val="164811184"/>
      </c:scatterChart>
      <c:valAx>
        <c:axId val="16481079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7%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9027113569317096"/>
              <c:y val="0.59121261474140763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4811184"/>
        <c:crosses val="autoZero"/>
        <c:crossBetween val="midCat"/>
      </c:valAx>
      <c:valAx>
        <c:axId val="164811184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64810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1920331758769"/>
          <c:y val="3.9373715485658121E-2"/>
          <c:w val="0.82635119535972645"/>
          <c:h val="0.796582633366097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yVal>
            <c:numRef>
              <c:f>Росздравнадзор!$B$2:$B$82</c:f>
              <c:numCache>
                <c:formatCode>0.000%</c:formatCode>
                <c:ptCount val="81"/>
                <c:pt idx="0">
                  <c:v>5.4095826893353939E-3</c:v>
                </c:pt>
                <c:pt idx="1">
                  <c:v>1.5686274509803921E-2</c:v>
                </c:pt>
                <c:pt idx="2">
                  <c:v>1.2698412698412698E-2</c:v>
                </c:pt>
                <c:pt idx="3">
                  <c:v>7.3786407766990289E-2</c:v>
                </c:pt>
                <c:pt idx="4">
                  <c:v>1.8292682926829267E-2</c:v>
                </c:pt>
                <c:pt idx="5">
                  <c:v>1.9572953736654804E-2</c:v>
                </c:pt>
                <c:pt idx="6">
                  <c:v>4.0880503144654086E-2</c:v>
                </c:pt>
                <c:pt idx="7">
                  <c:v>1.8095238095238095E-2</c:v>
                </c:pt>
                <c:pt idx="8">
                  <c:v>1.4204545454545454E-2</c:v>
                </c:pt>
                <c:pt idx="9">
                  <c:v>3.8951841359773372E-2</c:v>
                </c:pt>
                <c:pt idx="10">
                  <c:v>9.6153846153846159E-3</c:v>
                </c:pt>
                <c:pt idx="11">
                  <c:v>7.0287539936102233E-2</c:v>
                </c:pt>
                <c:pt idx="12">
                  <c:v>1.9677996422182469E-2</c:v>
                </c:pt>
                <c:pt idx="13">
                  <c:v>2.9162746942615239E-2</c:v>
                </c:pt>
                <c:pt idx="14">
                  <c:v>9.5367847411444145E-3</c:v>
                </c:pt>
                <c:pt idx="15">
                  <c:v>1.713964596796853E-2</c:v>
                </c:pt>
                <c:pt idx="16">
                  <c:v>3.8245219347581551E-2</c:v>
                </c:pt>
                <c:pt idx="17">
                  <c:v>7.8787878787878782E-2</c:v>
                </c:pt>
                <c:pt idx="18">
                  <c:v>5.0328227571115977E-2</c:v>
                </c:pt>
                <c:pt idx="19">
                  <c:v>1.9021739130434784E-2</c:v>
                </c:pt>
                <c:pt idx="20">
                  <c:v>4.9668874172185433E-3</c:v>
                </c:pt>
                <c:pt idx="21">
                  <c:v>2.7607361963190184E-2</c:v>
                </c:pt>
                <c:pt idx="22">
                  <c:v>6.3534847901424718E-3</c:v>
                </c:pt>
                <c:pt idx="23">
                  <c:v>2.0408163265306121E-2</c:v>
                </c:pt>
                <c:pt idx="24">
                  <c:v>5.5462184873949577E-2</c:v>
                </c:pt>
                <c:pt idx="25">
                  <c:v>4.0690505548705305E-2</c:v>
                </c:pt>
                <c:pt idx="26">
                  <c:v>4.1067761806981521E-3</c:v>
                </c:pt>
                <c:pt idx="27">
                  <c:v>3.4782608695652174E-2</c:v>
                </c:pt>
                <c:pt idx="28">
                  <c:v>1.4155140338105637E-2</c:v>
                </c:pt>
                <c:pt idx="29">
                  <c:v>2.4023062139654069E-3</c:v>
                </c:pt>
                <c:pt idx="31">
                  <c:v>1.2173913043478261E-2</c:v>
                </c:pt>
                <c:pt idx="32">
                  <c:v>2.0833333333333332E-2</c:v>
                </c:pt>
                <c:pt idx="33">
                  <c:v>2.0155748969308291E-2</c:v>
                </c:pt>
                <c:pt idx="34">
                  <c:v>2.3102310231023101E-2</c:v>
                </c:pt>
                <c:pt idx="35">
                  <c:v>6.6371681415929203E-3</c:v>
                </c:pt>
                <c:pt idx="36">
                  <c:v>7.7519379844961239E-3</c:v>
                </c:pt>
                <c:pt idx="37">
                  <c:v>3.9794608472400517E-2</c:v>
                </c:pt>
                <c:pt idx="38">
                  <c:v>2.1926910299003323E-2</c:v>
                </c:pt>
                <c:pt idx="39">
                  <c:v>3.3178500331785005E-3</c:v>
                </c:pt>
                <c:pt idx="40">
                  <c:v>4.8991354466858789E-2</c:v>
                </c:pt>
                <c:pt idx="41">
                  <c:v>6.7567567567567571E-2</c:v>
                </c:pt>
                <c:pt idx="42" formatCode="0.000000%">
                  <c:v>7.1428571428571425E-2</c:v>
                </c:pt>
                <c:pt idx="43">
                  <c:v>2.564102564102564E-2</c:v>
                </c:pt>
                <c:pt idx="44">
                  <c:v>3.9893617021276598E-2</c:v>
                </c:pt>
                <c:pt idx="45">
                  <c:v>8.9525514771709933E-3</c:v>
                </c:pt>
                <c:pt idx="46">
                  <c:v>5.9523809523809521E-2</c:v>
                </c:pt>
                <c:pt idx="47">
                  <c:v>0.18181818181818182</c:v>
                </c:pt>
                <c:pt idx="48">
                  <c:v>3.903903903903904E-2</c:v>
                </c:pt>
                <c:pt idx="49">
                  <c:v>9.9485420240137221E-2</c:v>
                </c:pt>
                <c:pt idx="50">
                  <c:v>9.2753623188405795E-3</c:v>
                </c:pt>
                <c:pt idx="51">
                  <c:v>2.3474178403755867E-2</c:v>
                </c:pt>
                <c:pt idx="52">
                  <c:v>8.0808080808080808E-3</c:v>
                </c:pt>
                <c:pt idx="53">
                  <c:v>5.5427251732101619E-2</c:v>
                </c:pt>
                <c:pt idx="54">
                  <c:v>2.866779089376054E-2</c:v>
                </c:pt>
                <c:pt idx="55">
                  <c:v>5.2279988382224803E-3</c:v>
                </c:pt>
                <c:pt idx="56" formatCode="0.000000%">
                  <c:v>7.1428571428571425E-2</c:v>
                </c:pt>
                <c:pt idx="57">
                  <c:v>2.4767801857585141E-2</c:v>
                </c:pt>
                <c:pt idx="58">
                  <c:v>1.4429109159347553E-2</c:v>
                </c:pt>
                <c:pt idx="59">
                  <c:v>4.377880184331797E-2</c:v>
                </c:pt>
                <c:pt idx="60">
                  <c:v>8.605072463768116E-3</c:v>
                </c:pt>
                <c:pt idx="61">
                  <c:v>4.2321456355998134E-2</c:v>
                </c:pt>
                <c:pt idx="62">
                  <c:v>5.9945504087193457E-2</c:v>
                </c:pt>
                <c:pt idx="63">
                  <c:v>6.6147859922178989E-2</c:v>
                </c:pt>
                <c:pt idx="64">
                  <c:v>6.0337892196299274E-3</c:v>
                </c:pt>
                <c:pt idx="65">
                  <c:v>7.575757575757576E-3</c:v>
                </c:pt>
                <c:pt idx="66">
                  <c:v>2.8475711892797319E-2</c:v>
                </c:pt>
                <c:pt idx="67">
                  <c:v>1.4065934065934066E-2</c:v>
                </c:pt>
                <c:pt idx="68">
                  <c:v>2.0036429872495445E-2</c:v>
                </c:pt>
                <c:pt idx="69">
                  <c:v>1.1587485515643106E-2</c:v>
                </c:pt>
                <c:pt idx="70">
                  <c:v>2.0270270270270271E-2</c:v>
                </c:pt>
                <c:pt idx="71">
                  <c:v>1.2572533849129593E-2</c:v>
                </c:pt>
                <c:pt idx="72">
                  <c:v>2.8960817717206135E-2</c:v>
                </c:pt>
                <c:pt idx="73">
                  <c:v>1.5723270440251573E-3</c:v>
                </c:pt>
                <c:pt idx="74">
                  <c:v>3.1764705882352938E-2</c:v>
                </c:pt>
                <c:pt idx="75">
                  <c:v>2.1558587466961952E-2</c:v>
                </c:pt>
                <c:pt idx="76">
                  <c:v>1.1786600496277916E-2</c:v>
                </c:pt>
                <c:pt idx="77">
                  <c:v>1.7316017316017316E-2</c:v>
                </c:pt>
                <c:pt idx="78">
                  <c:v>8.4889643463497456E-3</c:v>
                </c:pt>
                <c:pt idx="79">
                  <c:v>5.5555555555555552E-2</c:v>
                </c:pt>
                <c:pt idx="80">
                  <c:v>2.4154589371980675E-3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811968"/>
        <c:axId val="164812360"/>
      </c:scatterChart>
      <c:valAx>
        <c:axId val="164811968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ru-RU" dirty="0" smtClean="0">
                    <a:solidFill>
                      <a:srgbClr val="FF0000"/>
                    </a:solidFill>
                  </a:rPr>
                  <a:t>3,5%</a:t>
                </a:r>
                <a:endParaRPr lang="ru-RU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777574153261386"/>
              <c:y val="0.67389906500414243"/>
            </c:manualLayout>
          </c:layout>
          <c:overlay val="0"/>
        </c:title>
        <c:majorTickMark val="out"/>
        <c:minorTickMark val="none"/>
        <c:tickLblPos val="nextTo"/>
        <c:crossAx val="164812360"/>
        <c:crosses val="autoZero"/>
        <c:crossBetween val="midCat"/>
      </c:valAx>
      <c:valAx>
        <c:axId val="164812360"/>
        <c:scaling>
          <c:orientation val="minMax"/>
          <c:max val="1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48119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1T00:27:34.776" idx="13">
    <p:pos x="6391" y="907"/>
    <p:text>(ЗА СЧЕТ ТОГО, ЧТО КОЛИЧЕСТВО ШТРАФОВ, НАЛОЖЕННЫХ КОНТРОЛИРУЮЩИМИ ОРГАНАМИ (1-КОНТРОЛЬ), СОКРАЩАЛОСЬ МЕДЛЕННЕЕ, ЧЕМ КОЛИЧЕСТВО НАЛОЖЕННЫХ ШТРАФОВ(1-АЭ+СД).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0.14138</cdr:x>
      <cdr:y>0.57871</cdr:y>
    </cdr:from>
    <cdr:to>
      <cdr:x>0.92886</cdr:x>
      <cdr:y>0.57871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676256" y="937951"/>
          <a:ext cx="3766696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0.11037</cdr:x>
      <cdr:y>0.5644</cdr:y>
    </cdr:from>
    <cdr:to>
      <cdr:x>0.93693</cdr:x>
      <cdr:y>0.5644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06512" y="690375"/>
          <a:ext cx="3044313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0.09892</cdr:x>
      <cdr:y>0.24012</cdr:y>
    </cdr:from>
    <cdr:to>
      <cdr:x>0.95848</cdr:x>
      <cdr:y>0.24012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367880" y="304957"/>
          <a:ext cx="3196713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0.13424</cdr:x>
      <cdr:y>0.79177</cdr:y>
    </cdr:from>
    <cdr:to>
      <cdr:x>0.9608</cdr:x>
      <cdr:y>0.79177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591878" y="1258030"/>
          <a:ext cx="3644506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0.10094</cdr:x>
      <cdr:y>0.64936</cdr:y>
    </cdr:from>
    <cdr:to>
      <cdr:x>0.9275</cdr:x>
      <cdr:y>0.64936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18921" y="1006102"/>
          <a:ext cx="3430223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0.11025</cdr:x>
      <cdr:y>0.80166</cdr:y>
    </cdr:from>
    <cdr:to>
      <cdr:x>0.93681</cdr:x>
      <cdr:y>0.80166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45250" y="1231935"/>
          <a:ext cx="3338145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0.11135</cdr:x>
      <cdr:y>0.67711</cdr:y>
    </cdr:from>
    <cdr:to>
      <cdr:x>0.95131</cdr:x>
      <cdr:y>0.67711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44163" y="859930"/>
          <a:ext cx="3350497" cy="1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0.14983</cdr:x>
      <cdr:y>0.72876</cdr:y>
    </cdr:from>
    <cdr:to>
      <cdr:x>0.94069</cdr:x>
      <cdr:y>0.72876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615202" y="933330"/>
          <a:ext cx="3247272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0.15373</cdr:x>
      <cdr:y>0.6875</cdr:y>
    </cdr:from>
    <cdr:to>
      <cdr:x>0.94121</cdr:x>
      <cdr:y>0.6875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625750" y="838199"/>
          <a:ext cx="3205464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0.10269</cdr:x>
      <cdr:y>0.26585</cdr:y>
    </cdr:from>
    <cdr:to>
      <cdr:x>0.94417</cdr:x>
      <cdr:y>0.26585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16974" y="331018"/>
          <a:ext cx="3416706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0.10094</cdr:x>
      <cdr:y>0.57851</cdr:y>
    </cdr:from>
    <cdr:to>
      <cdr:x>0.9275</cdr:x>
      <cdr:y>0.57851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18921" y="1082302"/>
          <a:ext cx="3430223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0.13018</cdr:x>
      <cdr:y>0.6777</cdr:y>
    </cdr:from>
    <cdr:to>
      <cdr:x>0.95674</cdr:x>
      <cdr:y>0.6777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582111" y="757058"/>
          <a:ext cx="3695981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0.10494</cdr:x>
      <cdr:y>0.60589</cdr:y>
    </cdr:from>
    <cdr:to>
      <cdr:x>0.94879</cdr:x>
      <cdr:y>0.60589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18921" y="820037"/>
          <a:ext cx="3368792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0.14561</cdr:x>
      <cdr:y>0.83655</cdr:y>
    </cdr:from>
    <cdr:to>
      <cdr:x>0.93309</cdr:x>
      <cdr:y>0.83655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554788" y="1559942"/>
          <a:ext cx="3000299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0.13793</cdr:x>
      <cdr:y>0.6587</cdr:y>
    </cdr:from>
    <cdr:to>
      <cdr:x>0.92541</cdr:x>
      <cdr:y>0.6587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561443" y="1176530"/>
          <a:ext cx="3205470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0.06685</cdr:x>
      <cdr:y>0.7491</cdr:y>
    </cdr:from>
    <cdr:to>
      <cdr:x>0.95262</cdr:x>
      <cdr:y>0.7491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71799" y="1053721"/>
          <a:ext cx="3601453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0.12859</cdr:x>
      <cdr:y>0.31554</cdr:y>
    </cdr:from>
    <cdr:to>
      <cdr:x>0.93164</cdr:x>
      <cdr:y>0.31554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67576" y="366925"/>
          <a:ext cx="2919987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0.1207</cdr:x>
      <cdr:y>0.74192</cdr:y>
    </cdr:from>
    <cdr:to>
      <cdr:x>0.93657</cdr:x>
      <cdr:y>0.74192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55252" y="1115737"/>
          <a:ext cx="3077298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0.08875</cdr:x>
      <cdr:y>0.5859</cdr:y>
    </cdr:from>
    <cdr:to>
      <cdr:x>0.93705</cdr:x>
      <cdr:y>0.5859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363832" y="936104"/>
          <a:ext cx="3477614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0.15637</cdr:x>
      <cdr:y>0.6114</cdr:y>
    </cdr:from>
    <cdr:to>
      <cdr:x>0.94495</cdr:x>
      <cdr:y>0.6114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643966" y="719330"/>
          <a:ext cx="3247497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0.10028</cdr:x>
      <cdr:y>0.75299</cdr:y>
    </cdr:from>
    <cdr:to>
      <cdr:x>0.94977</cdr:x>
      <cdr:y>0.75299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366475" y="1030558"/>
          <a:ext cx="3104482" cy="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0.11938</cdr:x>
      <cdr:y>0.78362</cdr:y>
    </cdr:from>
    <cdr:to>
      <cdr:x>0.94594</cdr:x>
      <cdr:y>0.78362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618786" y="1227371"/>
          <a:ext cx="4284479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C0F582A0-6BF0-4F71-ADE6-F1B92426654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50900"/>
            <a:ext cx="324008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4" y="3271845"/>
            <a:ext cx="7940131" cy="2676834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1642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3" y="6456650"/>
            <a:ext cx="4300168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81465024-57D0-4656-A4DC-F91F0436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6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90D-6F5B-42C2-9904-2FB93ABADF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4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01E1-9E1A-4468-B145-78C28B58D2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01E1-9E1A-4468-B145-78C28B58D2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4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01E1-9E1A-4468-B145-78C28B58D24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1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01E1-9E1A-4468-B145-78C28B58D24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1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90D-6F5B-42C2-9904-2FB93ABADF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3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90D-6F5B-42C2-9904-2FB93ABADF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3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90D-6F5B-42C2-9904-2FB93ABADF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3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0692130" cy="1269365"/>
          </a:xfrm>
          <a:custGeom>
            <a:avLst/>
            <a:gdLst/>
            <a:ahLst/>
            <a:cxnLst/>
            <a:rect l="l" t="t" r="r" b="b"/>
            <a:pathLst>
              <a:path w="10692130" h="1269365">
                <a:moveTo>
                  <a:pt x="0" y="1269009"/>
                </a:moveTo>
                <a:lnTo>
                  <a:pt x="10692003" y="1269009"/>
                </a:lnTo>
                <a:lnTo>
                  <a:pt x="10692003" y="0"/>
                </a:lnTo>
                <a:lnTo>
                  <a:pt x="0" y="0"/>
                </a:lnTo>
                <a:lnTo>
                  <a:pt x="0" y="1269009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230579"/>
            <a:ext cx="10692130" cy="50800"/>
          </a:xfrm>
          <a:custGeom>
            <a:avLst/>
            <a:gdLst/>
            <a:ahLst/>
            <a:cxnLst/>
            <a:rect l="l" t="t" r="r" b="b"/>
            <a:pathLst>
              <a:path w="10692129" h="50800">
                <a:moveTo>
                  <a:pt x="0" y="0"/>
                </a:moveTo>
                <a:lnTo>
                  <a:pt x="0" y="50800"/>
                </a:lnTo>
                <a:lnTo>
                  <a:pt x="10692003" y="508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657200" y="7176005"/>
            <a:ext cx="3175" cy="384175"/>
          </a:xfrm>
          <a:custGeom>
            <a:avLst/>
            <a:gdLst/>
            <a:ahLst/>
            <a:cxnLst/>
            <a:rect l="l" t="t" r="r" b="b"/>
            <a:pathLst>
              <a:path w="3175" h="384175">
                <a:moveTo>
                  <a:pt x="3175" y="0"/>
                </a:moveTo>
                <a:lnTo>
                  <a:pt x="0" y="0"/>
                </a:lnTo>
                <a:lnTo>
                  <a:pt x="0" y="383999"/>
                </a:lnTo>
                <a:lnTo>
                  <a:pt x="3175" y="383999"/>
                </a:lnTo>
                <a:lnTo>
                  <a:pt x="3175" y="0"/>
                </a:lnTo>
                <a:close/>
              </a:path>
            </a:pathLst>
          </a:custGeom>
          <a:solidFill>
            <a:srgbClr val="006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029" y="721868"/>
            <a:ext cx="309245" cy="280670"/>
          </a:xfrm>
          <a:custGeom>
            <a:avLst/>
            <a:gdLst/>
            <a:ahLst/>
            <a:cxnLst/>
            <a:rect l="l" t="t" r="r" b="b"/>
            <a:pathLst>
              <a:path w="309244" h="280669">
                <a:moveTo>
                  <a:pt x="36691" y="0"/>
                </a:moveTo>
                <a:lnTo>
                  <a:pt x="17140" y="36401"/>
                </a:lnTo>
                <a:lnTo>
                  <a:pt x="4227" y="80642"/>
                </a:lnTo>
                <a:lnTo>
                  <a:pt x="0" y="128755"/>
                </a:lnTo>
                <a:lnTo>
                  <a:pt x="6507" y="176773"/>
                </a:lnTo>
                <a:lnTo>
                  <a:pt x="25797" y="220728"/>
                </a:lnTo>
                <a:lnTo>
                  <a:pt x="59920" y="256654"/>
                </a:lnTo>
                <a:lnTo>
                  <a:pt x="95116" y="274417"/>
                </a:lnTo>
                <a:lnTo>
                  <a:pt x="132789" y="280571"/>
                </a:lnTo>
                <a:lnTo>
                  <a:pt x="171219" y="276996"/>
                </a:lnTo>
                <a:lnTo>
                  <a:pt x="208687" y="265569"/>
                </a:lnTo>
                <a:lnTo>
                  <a:pt x="259324" y="237791"/>
                </a:lnTo>
                <a:lnTo>
                  <a:pt x="298083" y="202907"/>
                </a:lnTo>
                <a:lnTo>
                  <a:pt x="309043" y="188252"/>
                </a:lnTo>
                <a:lnTo>
                  <a:pt x="300559" y="196672"/>
                </a:lnTo>
                <a:lnTo>
                  <a:pt x="295936" y="200825"/>
                </a:lnTo>
                <a:lnTo>
                  <a:pt x="255150" y="230123"/>
                </a:lnTo>
                <a:lnTo>
                  <a:pt x="207430" y="246011"/>
                </a:lnTo>
                <a:lnTo>
                  <a:pt x="189300" y="246436"/>
                </a:lnTo>
                <a:lnTo>
                  <a:pt x="170840" y="243336"/>
                </a:lnTo>
                <a:lnTo>
                  <a:pt x="152196" y="236233"/>
                </a:lnTo>
                <a:lnTo>
                  <a:pt x="133516" y="224650"/>
                </a:lnTo>
                <a:lnTo>
                  <a:pt x="100519" y="184283"/>
                </a:lnTo>
                <a:lnTo>
                  <a:pt x="92008" y="138387"/>
                </a:lnTo>
                <a:lnTo>
                  <a:pt x="101225" y="92949"/>
                </a:lnTo>
                <a:lnTo>
                  <a:pt x="121413" y="53962"/>
                </a:lnTo>
                <a:lnTo>
                  <a:pt x="36691" y="0"/>
                </a:lnTo>
                <a:close/>
              </a:path>
            </a:pathLst>
          </a:custGeom>
          <a:solidFill>
            <a:srgbClr val="AB3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0029" y="721868"/>
            <a:ext cx="309245" cy="280670"/>
          </a:xfrm>
          <a:custGeom>
            <a:avLst/>
            <a:gdLst/>
            <a:ahLst/>
            <a:cxnLst/>
            <a:rect l="l" t="t" r="r" b="b"/>
            <a:pathLst>
              <a:path w="309244" h="280669">
                <a:moveTo>
                  <a:pt x="36691" y="0"/>
                </a:moveTo>
                <a:lnTo>
                  <a:pt x="17140" y="36401"/>
                </a:lnTo>
                <a:lnTo>
                  <a:pt x="4227" y="80642"/>
                </a:lnTo>
                <a:lnTo>
                  <a:pt x="0" y="128755"/>
                </a:lnTo>
                <a:lnTo>
                  <a:pt x="6507" y="176773"/>
                </a:lnTo>
                <a:lnTo>
                  <a:pt x="25797" y="220728"/>
                </a:lnTo>
                <a:lnTo>
                  <a:pt x="59920" y="256654"/>
                </a:lnTo>
                <a:lnTo>
                  <a:pt x="95116" y="274417"/>
                </a:lnTo>
                <a:lnTo>
                  <a:pt x="132789" y="280571"/>
                </a:lnTo>
                <a:lnTo>
                  <a:pt x="171219" y="276996"/>
                </a:lnTo>
                <a:lnTo>
                  <a:pt x="208687" y="265569"/>
                </a:lnTo>
                <a:lnTo>
                  <a:pt x="259324" y="237791"/>
                </a:lnTo>
                <a:lnTo>
                  <a:pt x="298083" y="202907"/>
                </a:lnTo>
                <a:lnTo>
                  <a:pt x="309043" y="188252"/>
                </a:lnTo>
                <a:lnTo>
                  <a:pt x="300559" y="196672"/>
                </a:lnTo>
                <a:lnTo>
                  <a:pt x="295936" y="200825"/>
                </a:lnTo>
                <a:lnTo>
                  <a:pt x="255150" y="230123"/>
                </a:lnTo>
                <a:lnTo>
                  <a:pt x="207430" y="246011"/>
                </a:lnTo>
                <a:lnTo>
                  <a:pt x="189300" y="246436"/>
                </a:lnTo>
                <a:lnTo>
                  <a:pt x="170840" y="243336"/>
                </a:lnTo>
                <a:lnTo>
                  <a:pt x="152196" y="236233"/>
                </a:lnTo>
                <a:lnTo>
                  <a:pt x="133516" y="224650"/>
                </a:lnTo>
                <a:lnTo>
                  <a:pt x="100519" y="184283"/>
                </a:lnTo>
                <a:lnTo>
                  <a:pt x="92008" y="138387"/>
                </a:lnTo>
                <a:lnTo>
                  <a:pt x="101225" y="92949"/>
                </a:lnTo>
                <a:lnTo>
                  <a:pt x="121413" y="53962"/>
                </a:lnTo>
                <a:lnTo>
                  <a:pt x="36691" y="0"/>
                </a:lnTo>
                <a:close/>
              </a:path>
            </a:pathLst>
          </a:custGeom>
          <a:solidFill>
            <a:srgbClr val="A53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72711" y="666061"/>
            <a:ext cx="309245" cy="280670"/>
          </a:xfrm>
          <a:custGeom>
            <a:avLst/>
            <a:gdLst/>
            <a:ahLst/>
            <a:cxnLst/>
            <a:rect l="l" t="t" r="r" b="b"/>
            <a:pathLst>
              <a:path w="309244" h="280669">
                <a:moveTo>
                  <a:pt x="176253" y="0"/>
                </a:moveTo>
                <a:lnTo>
                  <a:pt x="137823" y="3575"/>
                </a:lnTo>
                <a:lnTo>
                  <a:pt x="100355" y="15001"/>
                </a:lnTo>
                <a:lnTo>
                  <a:pt x="49718" y="42779"/>
                </a:lnTo>
                <a:lnTo>
                  <a:pt x="10960" y="77663"/>
                </a:lnTo>
                <a:lnTo>
                  <a:pt x="0" y="92319"/>
                </a:lnTo>
                <a:lnTo>
                  <a:pt x="8483" y="83899"/>
                </a:lnTo>
                <a:lnTo>
                  <a:pt x="13106" y="79746"/>
                </a:lnTo>
                <a:lnTo>
                  <a:pt x="53892" y="50447"/>
                </a:lnTo>
                <a:lnTo>
                  <a:pt x="101612" y="34559"/>
                </a:lnTo>
                <a:lnTo>
                  <a:pt x="119742" y="34134"/>
                </a:lnTo>
                <a:lnTo>
                  <a:pt x="138202" y="37234"/>
                </a:lnTo>
                <a:lnTo>
                  <a:pt x="156846" y="44337"/>
                </a:lnTo>
                <a:lnTo>
                  <a:pt x="175526" y="55921"/>
                </a:lnTo>
                <a:lnTo>
                  <a:pt x="208523" y="96287"/>
                </a:lnTo>
                <a:lnTo>
                  <a:pt x="217035" y="142184"/>
                </a:lnTo>
                <a:lnTo>
                  <a:pt x="207818" y="187621"/>
                </a:lnTo>
                <a:lnTo>
                  <a:pt x="187629" y="226609"/>
                </a:lnTo>
                <a:lnTo>
                  <a:pt x="272351" y="280571"/>
                </a:lnTo>
                <a:lnTo>
                  <a:pt x="291902" y="244169"/>
                </a:lnTo>
                <a:lnTo>
                  <a:pt x="304815" y="199928"/>
                </a:lnTo>
                <a:lnTo>
                  <a:pt x="309043" y="151815"/>
                </a:lnTo>
                <a:lnTo>
                  <a:pt x="302536" y="103797"/>
                </a:lnTo>
                <a:lnTo>
                  <a:pt x="283245" y="59842"/>
                </a:lnTo>
                <a:lnTo>
                  <a:pt x="249123" y="23917"/>
                </a:lnTo>
                <a:lnTo>
                  <a:pt x="213926" y="6154"/>
                </a:lnTo>
                <a:lnTo>
                  <a:pt x="176253" y="0"/>
                </a:lnTo>
                <a:close/>
              </a:path>
            </a:pathLst>
          </a:custGeom>
          <a:solidFill>
            <a:srgbClr val="362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72711" y="666061"/>
            <a:ext cx="309245" cy="280670"/>
          </a:xfrm>
          <a:custGeom>
            <a:avLst/>
            <a:gdLst/>
            <a:ahLst/>
            <a:cxnLst/>
            <a:rect l="l" t="t" r="r" b="b"/>
            <a:pathLst>
              <a:path w="309244" h="280669">
                <a:moveTo>
                  <a:pt x="176253" y="0"/>
                </a:moveTo>
                <a:lnTo>
                  <a:pt x="137823" y="3575"/>
                </a:lnTo>
                <a:lnTo>
                  <a:pt x="100355" y="15001"/>
                </a:lnTo>
                <a:lnTo>
                  <a:pt x="49718" y="42779"/>
                </a:lnTo>
                <a:lnTo>
                  <a:pt x="10960" y="77663"/>
                </a:lnTo>
                <a:lnTo>
                  <a:pt x="0" y="92319"/>
                </a:lnTo>
                <a:lnTo>
                  <a:pt x="8483" y="83899"/>
                </a:lnTo>
                <a:lnTo>
                  <a:pt x="13106" y="79746"/>
                </a:lnTo>
                <a:lnTo>
                  <a:pt x="53892" y="50447"/>
                </a:lnTo>
                <a:lnTo>
                  <a:pt x="101612" y="34559"/>
                </a:lnTo>
                <a:lnTo>
                  <a:pt x="119742" y="34134"/>
                </a:lnTo>
                <a:lnTo>
                  <a:pt x="138202" y="37234"/>
                </a:lnTo>
                <a:lnTo>
                  <a:pt x="156846" y="44337"/>
                </a:lnTo>
                <a:lnTo>
                  <a:pt x="175526" y="55921"/>
                </a:lnTo>
                <a:lnTo>
                  <a:pt x="208523" y="96287"/>
                </a:lnTo>
                <a:lnTo>
                  <a:pt x="217035" y="142184"/>
                </a:lnTo>
                <a:lnTo>
                  <a:pt x="207818" y="187621"/>
                </a:lnTo>
                <a:lnTo>
                  <a:pt x="187629" y="226609"/>
                </a:lnTo>
                <a:lnTo>
                  <a:pt x="272351" y="280571"/>
                </a:lnTo>
                <a:lnTo>
                  <a:pt x="291902" y="244169"/>
                </a:lnTo>
                <a:lnTo>
                  <a:pt x="304815" y="199928"/>
                </a:lnTo>
                <a:lnTo>
                  <a:pt x="309043" y="151815"/>
                </a:lnTo>
                <a:lnTo>
                  <a:pt x="302536" y="103797"/>
                </a:lnTo>
                <a:lnTo>
                  <a:pt x="283245" y="59842"/>
                </a:lnTo>
                <a:lnTo>
                  <a:pt x="249123" y="23917"/>
                </a:lnTo>
                <a:lnTo>
                  <a:pt x="213926" y="6154"/>
                </a:lnTo>
                <a:lnTo>
                  <a:pt x="176253" y="0"/>
                </a:lnTo>
                <a:close/>
              </a:path>
            </a:pathLst>
          </a:custGeom>
          <a:solidFill>
            <a:srgbClr val="125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40029" y="721868"/>
            <a:ext cx="309245" cy="280670"/>
          </a:xfrm>
          <a:custGeom>
            <a:avLst/>
            <a:gdLst/>
            <a:ahLst/>
            <a:cxnLst/>
            <a:rect l="l" t="t" r="r" b="b"/>
            <a:pathLst>
              <a:path w="309244" h="280669">
                <a:moveTo>
                  <a:pt x="36691" y="0"/>
                </a:moveTo>
                <a:lnTo>
                  <a:pt x="17140" y="36401"/>
                </a:lnTo>
                <a:lnTo>
                  <a:pt x="4227" y="80642"/>
                </a:lnTo>
                <a:lnTo>
                  <a:pt x="0" y="128755"/>
                </a:lnTo>
                <a:lnTo>
                  <a:pt x="6507" y="176773"/>
                </a:lnTo>
                <a:lnTo>
                  <a:pt x="25797" y="220728"/>
                </a:lnTo>
                <a:lnTo>
                  <a:pt x="59920" y="256654"/>
                </a:lnTo>
                <a:lnTo>
                  <a:pt x="95116" y="274417"/>
                </a:lnTo>
                <a:lnTo>
                  <a:pt x="132789" y="280571"/>
                </a:lnTo>
                <a:lnTo>
                  <a:pt x="171219" y="276996"/>
                </a:lnTo>
                <a:lnTo>
                  <a:pt x="208687" y="265569"/>
                </a:lnTo>
                <a:lnTo>
                  <a:pt x="259324" y="237791"/>
                </a:lnTo>
                <a:lnTo>
                  <a:pt x="298083" y="202907"/>
                </a:lnTo>
                <a:lnTo>
                  <a:pt x="309043" y="188252"/>
                </a:lnTo>
                <a:lnTo>
                  <a:pt x="300559" y="196672"/>
                </a:lnTo>
                <a:lnTo>
                  <a:pt x="295936" y="200825"/>
                </a:lnTo>
                <a:lnTo>
                  <a:pt x="255150" y="230123"/>
                </a:lnTo>
                <a:lnTo>
                  <a:pt x="207430" y="246011"/>
                </a:lnTo>
                <a:lnTo>
                  <a:pt x="189300" y="246436"/>
                </a:lnTo>
                <a:lnTo>
                  <a:pt x="170840" y="243336"/>
                </a:lnTo>
                <a:lnTo>
                  <a:pt x="152196" y="236233"/>
                </a:lnTo>
                <a:lnTo>
                  <a:pt x="133516" y="224650"/>
                </a:lnTo>
                <a:lnTo>
                  <a:pt x="100519" y="184283"/>
                </a:lnTo>
                <a:lnTo>
                  <a:pt x="92008" y="138387"/>
                </a:lnTo>
                <a:lnTo>
                  <a:pt x="101225" y="92949"/>
                </a:lnTo>
                <a:lnTo>
                  <a:pt x="121413" y="53962"/>
                </a:lnTo>
                <a:lnTo>
                  <a:pt x="36691" y="0"/>
                </a:lnTo>
                <a:close/>
              </a:path>
            </a:pathLst>
          </a:custGeom>
          <a:solidFill>
            <a:srgbClr val="AC16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66571" y="610476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465"/>
                </a:lnTo>
              </a:path>
            </a:pathLst>
          </a:custGeom>
          <a:ln w="3175">
            <a:solidFill>
              <a:srgbClr val="006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747203" y="795604"/>
            <a:ext cx="76200" cy="55880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11544" y="16415"/>
                </a:lnTo>
                <a:lnTo>
                  <a:pt x="15392" y="27647"/>
                </a:lnTo>
                <a:lnTo>
                  <a:pt x="11544" y="38879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006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15302" y="7220146"/>
            <a:ext cx="68135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43272"/>
              <a:ext cx="10692130" cy="25400"/>
            </a:xfrm>
            <a:custGeom>
              <a:avLst/>
              <a:gdLst/>
              <a:ahLst/>
              <a:cxnLst/>
              <a:rect l="l" t="t" r="r" b="b"/>
              <a:pathLst>
                <a:path w="10692129" h="25400">
                  <a:moveTo>
                    <a:pt x="0" y="0"/>
                  </a:moveTo>
                  <a:lnTo>
                    <a:pt x="0" y="25400"/>
                  </a:lnTo>
                  <a:lnTo>
                    <a:pt x="10692003" y="25400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754" y="694875"/>
              <a:ext cx="358140" cy="326390"/>
            </a:xfrm>
            <a:custGeom>
              <a:avLst/>
              <a:gdLst/>
              <a:ahLst/>
              <a:cxnLst/>
              <a:rect l="l" t="t" r="r" b="b"/>
              <a:pathLst>
                <a:path w="358140" h="326390">
                  <a:moveTo>
                    <a:pt x="41895" y="0"/>
                  </a:moveTo>
                  <a:lnTo>
                    <a:pt x="22016" y="35566"/>
                  </a:lnTo>
                  <a:lnTo>
                    <a:pt x="7552" y="78303"/>
                  </a:lnTo>
                  <a:lnTo>
                    <a:pt x="0" y="125311"/>
                  </a:lnTo>
                  <a:lnTo>
                    <a:pt x="857" y="173689"/>
                  </a:lnTo>
                  <a:lnTo>
                    <a:pt x="11620" y="220535"/>
                  </a:lnTo>
                  <a:lnTo>
                    <a:pt x="33788" y="262949"/>
                  </a:lnTo>
                  <a:lnTo>
                    <a:pt x="68857" y="298030"/>
                  </a:lnTo>
                  <a:lnTo>
                    <a:pt x="109722" y="318653"/>
                  </a:lnTo>
                  <a:lnTo>
                    <a:pt x="153468" y="325797"/>
                  </a:lnTo>
                  <a:lnTo>
                    <a:pt x="198095" y="321642"/>
                  </a:lnTo>
                  <a:lnTo>
                    <a:pt x="241602" y="308368"/>
                  </a:lnTo>
                  <a:lnTo>
                    <a:pt x="300399" y="276118"/>
                  </a:lnTo>
                  <a:lnTo>
                    <a:pt x="345412" y="235610"/>
                  </a:lnTo>
                  <a:lnTo>
                    <a:pt x="358138" y="218605"/>
                  </a:lnTo>
                  <a:lnTo>
                    <a:pt x="348282" y="228371"/>
                  </a:lnTo>
                  <a:lnTo>
                    <a:pt x="342910" y="233197"/>
                  </a:lnTo>
                  <a:lnTo>
                    <a:pt x="295555" y="267215"/>
                  </a:lnTo>
                  <a:lnTo>
                    <a:pt x="240142" y="285661"/>
                  </a:lnTo>
                  <a:lnTo>
                    <a:pt x="219091" y="286154"/>
                  </a:lnTo>
                  <a:lnTo>
                    <a:pt x="197657" y="282555"/>
                  </a:lnTo>
                  <a:lnTo>
                    <a:pt x="176009" y="274309"/>
                  </a:lnTo>
                  <a:lnTo>
                    <a:pt x="154315" y="260857"/>
                  </a:lnTo>
                  <a:lnTo>
                    <a:pt x="121137" y="224098"/>
                  </a:lnTo>
                  <a:lnTo>
                    <a:pt x="107162" y="182336"/>
                  </a:lnTo>
                  <a:lnTo>
                    <a:pt x="108369" y="139134"/>
                  </a:lnTo>
                  <a:lnTo>
                    <a:pt x="120741" y="98055"/>
                  </a:lnTo>
                  <a:lnTo>
                    <a:pt x="140256" y="62661"/>
                  </a:lnTo>
                  <a:lnTo>
                    <a:pt x="41895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54" y="694875"/>
              <a:ext cx="358140" cy="326390"/>
            </a:xfrm>
            <a:custGeom>
              <a:avLst/>
              <a:gdLst/>
              <a:ahLst/>
              <a:cxnLst/>
              <a:rect l="l" t="t" r="r" b="b"/>
              <a:pathLst>
                <a:path w="358140" h="326390">
                  <a:moveTo>
                    <a:pt x="41895" y="0"/>
                  </a:moveTo>
                  <a:lnTo>
                    <a:pt x="22016" y="35566"/>
                  </a:lnTo>
                  <a:lnTo>
                    <a:pt x="7552" y="78303"/>
                  </a:lnTo>
                  <a:lnTo>
                    <a:pt x="0" y="125311"/>
                  </a:lnTo>
                  <a:lnTo>
                    <a:pt x="857" y="173689"/>
                  </a:lnTo>
                  <a:lnTo>
                    <a:pt x="11620" y="220535"/>
                  </a:lnTo>
                  <a:lnTo>
                    <a:pt x="33788" y="262949"/>
                  </a:lnTo>
                  <a:lnTo>
                    <a:pt x="68857" y="298030"/>
                  </a:lnTo>
                  <a:lnTo>
                    <a:pt x="109722" y="318653"/>
                  </a:lnTo>
                  <a:lnTo>
                    <a:pt x="153468" y="325797"/>
                  </a:lnTo>
                  <a:lnTo>
                    <a:pt x="198095" y="321642"/>
                  </a:lnTo>
                  <a:lnTo>
                    <a:pt x="241602" y="308368"/>
                  </a:lnTo>
                  <a:lnTo>
                    <a:pt x="300399" y="276118"/>
                  </a:lnTo>
                  <a:lnTo>
                    <a:pt x="345412" y="235610"/>
                  </a:lnTo>
                  <a:lnTo>
                    <a:pt x="358138" y="218605"/>
                  </a:lnTo>
                  <a:lnTo>
                    <a:pt x="348282" y="228371"/>
                  </a:lnTo>
                  <a:lnTo>
                    <a:pt x="342910" y="233197"/>
                  </a:lnTo>
                  <a:lnTo>
                    <a:pt x="295555" y="267215"/>
                  </a:lnTo>
                  <a:lnTo>
                    <a:pt x="240142" y="285661"/>
                  </a:lnTo>
                  <a:lnTo>
                    <a:pt x="219091" y="286154"/>
                  </a:lnTo>
                  <a:lnTo>
                    <a:pt x="197657" y="282555"/>
                  </a:lnTo>
                  <a:lnTo>
                    <a:pt x="176009" y="274309"/>
                  </a:lnTo>
                  <a:lnTo>
                    <a:pt x="154315" y="260857"/>
                  </a:lnTo>
                  <a:lnTo>
                    <a:pt x="121137" y="224098"/>
                  </a:lnTo>
                  <a:lnTo>
                    <a:pt x="107162" y="182336"/>
                  </a:lnTo>
                  <a:lnTo>
                    <a:pt x="108369" y="139134"/>
                  </a:lnTo>
                  <a:lnTo>
                    <a:pt x="120741" y="98055"/>
                  </a:lnTo>
                  <a:lnTo>
                    <a:pt x="140256" y="62661"/>
                  </a:lnTo>
                  <a:lnTo>
                    <a:pt x="41895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4096" y="630058"/>
              <a:ext cx="358140" cy="326390"/>
            </a:xfrm>
            <a:custGeom>
              <a:avLst/>
              <a:gdLst/>
              <a:ahLst/>
              <a:cxnLst/>
              <a:rect l="l" t="t" r="r" b="b"/>
              <a:pathLst>
                <a:path w="358140" h="326390">
                  <a:moveTo>
                    <a:pt x="204670" y="0"/>
                  </a:moveTo>
                  <a:lnTo>
                    <a:pt x="160043" y="4155"/>
                  </a:lnTo>
                  <a:lnTo>
                    <a:pt x="116535" y="17429"/>
                  </a:lnTo>
                  <a:lnTo>
                    <a:pt x="57738" y="49679"/>
                  </a:lnTo>
                  <a:lnTo>
                    <a:pt x="12725" y="90187"/>
                  </a:lnTo>
                  <a:lnTo>
                    <a:pt x="0" y="107192"/>
                  </a:lnTo>
                  <a:lnTo>
                    <a:pt x="9855" y="97426"/>
                  </a:lnTo>
                  <a:lnTo>
                    <a:pt x="15227" y="92600"/>
                  </a:lnTo>
                  <a:lnTo>
                    <a:pt x="62582" y="58581"/>
                  </a:lnTo>
                  <a:lnTo>
                    <a:pt x="117995" y="40136"/>
                  </a:lnTo>
                  <a:lnTo>
                    <a:pt x="139046" y="39643"/>
                  </a:lnTo>
                  <a:lnTo>
                    <a:pt x="160480" y="43241"/>
                  </a:lnTo>
                  <a:lnTo>
                    <a:pt x="182128" y="51488"/>
                  </a:lnTo>
                  <a:lnTo>
                    <a:pt x="203822" y="64939"/>
                  </a:lnTo>
                  <a:lnTo>
                    <a:pt x="237001" y="101699"/>
                  </a:lnTo>
                  <a:lnTo>
                    <a:pt x="250979" y="143461"/>
                  </a:lnTo>
                  <a:lnTo>
                    <a:pt x="249773" y="186662"/>
                  </a:lnTo>
                  <a:lnTo>
                    <a:pt x="237401" y="227742"/>
                  </a:lnTo>
                  <a:lnTo>
                    <a:pt x="217881" y="263136"/>
                  </a:lnTo>
                  <a:lnTo>
                    <a:pt x="316242" y="325797"/>
                  </a:lnTo>
                  <a:lnTo>
                    <a:pt x="336122" y="290231"/>
                  </a:lnTo>
                  <a:lnTo>
                    <a:pt x="350588" y="247494"/>
                  </a:lnTo>
                  <a:lnTo>
                    <a:pt x="358142" y="200486"/>
                  </a:lnTo>
                  <a:lnTo>
                    <a:pt x="357286" y="152108"/>
                  </a:lnTo>
                  <a:lnTo>
                    <a:pt x="346522" y="105261"/>
                  </a:lnTo>
                  <a:lnTo>
                    <a:pt x="324353" y="62847"/>
                  </a:lnTo>
                  <a:lnTo>
                    <a:pt x="289280" y="27766"/>
                  </a:lnTo>
                  <a:lnTo>
                    <a:pt x="248415" y="7143"/>
                  </a:lnTo>
                  <a:lnTo>
                    <a:pt x="204670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096" y="630058"/>
              <a:ext cx="358140" cy="326390"/>
            </a:xfrm>
            <a:custGeom>
              <a:avLst/>
              <a:gdLst/>
              <a:ahLst/>
              <a:cxnLst/>
              <a:rect l="l" t="t" r="r" b="b"/>
              <a:pathLst>
                <a:path w="358140" h="326390">
                  <a:moveTo>
                    <a:pt x="204670" y="0"/>
                  </a:moveTo>
                  <a:lnTo>
                    <a:pt x="160043" y="4155"/>
                  </a:lnTo>
                  <a:lnTo>
                    <a:pt x="116535" y="17429"/>
                  </a:lnTo>
                  <a:lnTo>
                    <a:pt x="57738" y="49679"/>
                  </a:lnTo>
                  <a:lnTo>
                    <a:pt x="12725" y="90187"/>
                  </a:lnTo>
                  <a:lnTo>
                    <a:pt x="0" y="107192"/>
                  </a:lnTo>
                  <a:lnTo>
                    <a:pt x="9855" y="97426"/>
                  </a:lnTo>
                  <a:lnTo>
                    <a:pt x="15227" y="92600"/>
                  </a:lnTo>
                  <a:lnTo>
                    <a:pt x="62582" y="58581"/>
                  </a:lnTo>
                  <a:lnTo>
                    <a:pt x="117995" y="40136"/>
                  </a:lnTo>
                  <a:lnTo>
                    <a:pt x="139046" y="39643"/>
                  </a:lnTo>
                  <a:lnTo>
                    <a:pt x="160480" y="43241"/>
                  </a:lnTo>
                  <a:lnTo>
                    <a:pt x="182128" y="51488"/>
                  </a:lnTo>
                  <a:lnTo>
                    <a:pt x="203822" y="64939"/>
                  </a:lnTo>
                  <a:lnTo>
                    <a:pt x="237001" y="101699"/>
                  </a:lnTo>
                  <a:lnTo>
                    <a:pt x="250979" y="143461"/>
                  </a:lnTo>
                  <a:lnTo>
                    <a:pt x="249773" y="186662"/>
                  </a:lnTo>
                  <a:lnTo>
                    <a:pt x="237401" y="227742"/>
                  </a:lnTo>
                  <a:lnTo>
                    <a:pt x="217881" y="263136"/>
                  </a:lnTo>
                  <a:lnTo>
                    <a:pt x="316242" y="325797"/>
                  </a:lnTo>
                  <a:lnTo>
                    <a:pt x="336122" y="290231"/>
                  </a:lnTo>
                  <a:lnTo>
                    <a:pt x="350588" y="247494"/>
                  </a:lnTo>
                  <a:lnTo>
                    <a:pt x="358142" y="200486"/>
                  </a:lnTo>
                  <a:lnTo>
                    <a:pt x="357286" y="152108"/>
                  </a:lnTo>
                  <a:lnTo>
                    <a:pt x="346522" y="105261"/>
                  </a:lnTo>
                  <a:lnTo>
                    <a:pt x="324353" y="62847"/>
                  </a:lnTo>
                  <a:lnTo>
                    <a:pt x="289280" y="27766"/>
                  </a:lnTo>
                  <a:lnTo>
                    <a:pt x="248415" y="7143"/>
                  </a:lnTo>
                  <a:lnTo>
                    <a:pt x="204670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54" y="694875"/>
              <a:ext cx="358140" cy="326390"/>
            </a:xfrm>
            <a:custGeom>
              <a:avLst/>
              <a:gdLst/>
              <a:ahLst/>
              <a:cxnLst/>
              <a:rect l="l" t="t" r="r" b="b"/>
              <a:pathLst>
                <a:path w="358140" h="326390">
                  <a:moveTo>
                    <a:pt x="41895" y="0"/>
                  </a:moveTo>
                  <a:lnTo>
                    <a:pt x="22016" y="35566"/>
                  </a:lnTo>
                  <a:lnTo>
                    <a:pt x="7552" y="78303"/>
                  </a:lnTo>
                  <a:lnTo>
                    <a:pt x="0" y="125311"/>
                  </a:lnTo>
                  <a:lnTo>
                    <a:pt x="857" y="173689"/>
                  </a:lnTo>
                  <a:lnTo>
                    <a:pt x="11620" y="220535"/>
                  </a:lnTo>
                  <a:lnTo>
                    <a:pt x="33788" y="262949"/>
                  </a:lnTo>
                  <a:lnTo>
                    <a:pt x="68857" y="298030"/>
                  </a:lnTo>
                  <a:lnTo>
                    <a:pt x="109722" y="318653"/>
                  </a:lnTo>
                  <a:lnTo>
                    <a:pt x="153468" y="325797"/>
                  </a:lnTo>
                  <a:lnTo>
                    <a:pt x="198095" y="321642"/>
                  </a:lnTo>
                  <a:lnTo>
                    <a:pt x="241602" y="308368"/>
                  </a:lnTo>
                  <a:lnTo>
                    <a:pt x="300399" y="276118"/>
                  </a:lnTo>
                  <a:lnTo>
                    <a:pt x="345412" y="235610"/>
                  </a:lnTo>
                  <a:lnTo>
                    <a:pt x="358138" y="218605"/>
                  </a:lnTo>
                  <a:lnTo>
                    <a:pt x="348282" y="228371"/>
                  </a:lnTo>
                  <a:lnTo>
                    <a:pt x="342910" y="233197"/>
                  </a:lnTo>
                  <a:lnTo>
                    <a:pt x="295555" y="267215"/>
                  </a:lnTo>
                  <a:lnTo>
                    <a:pt x="240142" y="285661"/>
                  </a:lnTo>
                  <a:lnTo>
                    <a:pt x="219091" y="286154"/>
                  </a:lnTo>
                  <a:lnTo>
                    <a:pt x="197657" y="282555"/>
                  </a:lnTo>
                  <a:lnTo>
                    <a:pt x="176009" y="274309"/>
                  </a:lnTo>
                  <a:lnTo>
                    <a:pt x="154315" y="260857"/>
                  </a:lnTo>
                  <a:lnTo>
                    <a:pt x="121137" y="224098"/>
                  </a:lnTo>
                  <a:lnTo>
                    <a:pt x="107162" y="182336"/>
                  </a:lnTo>
                  <a:lnTo>
                    <a:pt x="108369" y="139134"/>
                  </a:lnTo>
                  <a:lnTo>
                    <a:pt x="120741" y="98055"/>
                  </a:lnTo>
                  <a:lnTo>
                    <a:pt x="140256" y="62661"/>
                  </a:lnTo>
                  <a:lnTo>
                    <a:pt x="41895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7000" y="2736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4">
                  <a:moveTo>
                    <a:pt x="0" y="0"/>
                  </a:moveTo>
                  <a:lnTo>
                    <a:pt x="0" y="38661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9352" y="3102090"/>
              <a:ext cx="55880" cy="76200"/>
            </a:xfrm>
            <a:custGeom>
              <a:avLst/>
              <a:gdLst/>
              <a:ahLst/>
              <a:cxnLst/>
              <a:rect l="l" t="t" r="r" b="b"/>
              <a:pathLst>
                <a:path w="55880" h="76200">
                  <a:moveTo>
                    <a:pt x="55295" y="0"/>
                  </a:moveTo>
                  <a:lnTo>
                    <a:pt x="38879" y="11544"/>
                  </a:lnTo>
                  <a:lnTo>
                    <a:pt x="27647" y="15392"/>
                  </a:lnTo>
                  <a:lnTo>
                    <a:pt x="16415" y="11544"/>
                  </a:lnTo>
                  <a:lnTo>
                    <a:pt x="0" y="0"/>
                  </a:lnTo>
                  <a:lnTo>
                    <a:pt x="27647" y="75971"/>
                  </a:lnTo>
                  <a:lnTo>
                    <a:pt x="55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46300" y="6647857"/>
            <a:ext cx="14370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ombudsmanbiz.ru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0290" y="1422886"/>
            <a:ext cx="8634095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sz="2000" b="1" spc="160" dirty="0">
                <a:solidFill>
                  <a:srgbClr val="FFFFFF"/>
                </a:solidFill>
                <a:latin typeface="Arial"/>
                <a:cs typeface="Arial"/>
              </a:rPr>
              <a:t>ПРИЛОЖЕНИЕ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8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245" dirty="0">
                <a:solidFill>
                  <a:srgbClr val="FFFFFF"/>
                </a:solidFill>
                <a:latin typeface="Arial"/>
                <a:cs typeface="Arial"/>
              </a:rPr>
              <a:t>ДОКЛАДУ</a:t>
            </a:r>
            <a:endParaRPr sz="2000" dirty="0">
              <a:latin typeface="Arial"/>
              <a:cs typeface="Arial"/>
            </a:endParaRPr>
          </a:p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sz="2000" b="1" spc="150" dirty="0">
                <a:solidFill>
                  <a:srgbClr val="FFFFFF"/>
                </a:solidFill>
                <a:latin typeface="Arial"/>
                <a:cs typeface="Arial"/>
              </a:rPr>
              <a:t>ПРЕЗИДЕНТУ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60" dirty="0">
                <a:solidFill>
                  <a:srgbClr val="FFFFFF"/>
                </a:solidFill>
                <a:latin typeface="Arial"/>
                <a:cs typeface="Arial"/>
              </a:rPr>
              <a:t>РОССИЙСКО</a:t>
            </a:r>
            <a:r>
              <a:rPr sz="2000" b="1" spc="25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50" dirty="0">
                <a:solidFill>
                  <a:srgbClr val="FFFFFF"/>
                </a:solidFill>
                <a:latin typeface="Arial"/>
                <a:cs typeface="Arial"/>
              </a:rPr>
              <a:t>ФЕДЕРАЦИИ</a:t>
            </a:r>
            <a:endParaRPr sz="2000" dirty="0">
              <a:latin typeface="Arial"/>
              <a:cs typeface="Arial"/>
            </a:endParaRPr>
          </a:p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endParaRPr sz="2000" dirty="0">
              <a:latin typeface="Arial"/>
              <a:cs typeface="Arial"/>
            </a:endParaRPr>
          </a:p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2000" b="1" spc="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5350"/>
              </a:lnSpc>
            </a:pPr>
            <a:r>
              <a:rPr sz="4500" b="1" spc="200" dirty="0">
                <a:solidFill>
                  <a:srgbClr val="FFFFFF"/>
                </a:solidFill>
                <a:latin typeface="Arial"/>
                <a:cs typeface="Arial"/>
              </a:rPr>
              <a:t>ИНДЕКС</a:t>
            </a:r>
            <a:endParaRPr sz="4500" dirty="0">
              <a:latin typeface="Arial"/>
              <a:cs typeface="Arial"/>
            </a:endParaRPr>
          </a:p>
          <a:p>
            <a:pPr marL="12700">
              <a:lnSpc>
                <a:spcPts val="3550"/>
              </a:lnSpc>
            </a:pPr>
            <a:r>
              <a:rPr sz="3000" b="1" spc="9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3000" b="1" spc="1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000" b="1" spc="3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3000" b="1" spc="6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3000" b="1" spc="2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000" b="1" spc="2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000" b="1" spc="14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000" b="1" spc="1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000" b="1" spc="1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000" b="1" spc="-3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000" b="1" spc="-1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000" b="1" spc="1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000" b="1" spc="2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000" b="1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000" b="1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000" b="1" spc="1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000" b="1" spc="-1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0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35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3000" b="1" spc="6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000" b="1" spc="-1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000" b="1" spc="2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000" b="1" spc="2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000" b="1" spc="2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000" b="1" spc="-1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0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30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000" b="1" spc="-17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000" b="1" spc="-1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ru-RU" sz="3000" b="1" spc="-1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000" b="1" spc="11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000" dirty="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685"/>
              </a:spcBef>
            </a:pP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76200" marR="956944">
              <a:lnSpc>
                <a:spcPct val="100000"/>
              </a:lnSpc>
            </a:pP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Соцопрос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«Мнение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собственников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руководителей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высшего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звена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предприятий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об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административной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среде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Российской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Федерации»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6300" y="523540"/>
            <a:ext cx="31629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УПОЛНОМОЧЕННЫЙ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ПРЕЗИДЕНТЕ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РОССИЙСКОЙ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ФЕДЕРАЦИИ </a:t>
            </a:r>
            <a:r>
              <a:rPr sz="11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ЗАЩИТЕ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ПРАВ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ПРЕДПРИНИМАТЕЛЕЙ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91039" y="436897"/>
            <a:ext cx="2265680" cy="688340"/>
            <a:chOff x="5291039" y="436897"/>
            <a:chExt cx="2265680" cy="688340"/>
          </a:xfrm>
        </p:grpSpPr>
        <p:sp>
          <p:nvSpPr>
            <p:cNvPr id="16" name="object 16"/>
            <p:cNvSpPr/>
            <p:nvPr/>
          </p:nvSpPr>
          <p:spPr>
            <a:xfrm>
              <a:off x="5291036" y="436905"/>
              <a:ext cx="948055" cy="688340"/>
            </a:xfrm>
            <a:custGeom>
              <a:avLst/>
              <a:gdLst/>
              <a:ahLst/>
              <a:cxnLst/>
              <a:rect l="l" t="t" r="r" b="b"/>
              <a:pathLst>
                <a:path w="948054" h="688340">
                  <a:moveTo>
                    <a:pt x="307162" y="496570"/>
                  </a:moveTo>
                  <a:lnTo>
                    <a:pt x="306412" y="496570"/>
                  </a:lnTo>
                  <a:lnTo>
                    <a:pt x="307098" y="497624"/>
                  </a:lnTo>
                  <a:lnTo>
                    <a:pt x="307162" y="496570"/>
                  </a:lnTo>
                  <a:close/>
                </a:path>
                <a:path w="948054" h="688340">
                  <a:moveTo>
                    <a:pt x="308902" y="500380"/>
                  </a:moveTo>
                  <a:lnTo>
                    <a:pt x="307098" y="497624"/>
                  </a:lnTo>
                  <a:lnTo>
                    <a:pt x="306908" y="500380"/>
                  </a:lnTo>
                  <a:lnTo>
                    <a:pt x="308470" y="501650"/>
                  </a:lnTo>
                  <a:lnTo>
                    <a:pt x="308902" y="500380"/>
                  </a:lnTo>
                  <a:close/>
                </a:path>
                <a:path w="948054" h="688340">
                  <a:moveTo>
                    <a:pt x="309575" y="435610"/>
                  </a:moveTo>
                  <a:lnTo>
                    <a:pt x="309537" y="433070"/>
                  </a:lnTo>
                  <a:lnTo>
                    <a:pt x="308889" y="436029"/>
                  </a:lnTo>
                  <a:lnTo>
                    <a:pt x="309575" y="435610"/>
                  </a:lnTo>
                  <a:close/>
                </a:path>
                <a:path w="948054" h="688340">
                  <a:moveTo>
                    <a:pt x="368300" y="504190"/>
                  </a:moveTo>
                  <a:lnTo>
                    <a:pt x="368236" y="503047"/>
                  </a:lnTo>
                  <a:lnTo>
                    <a:pt x="368223" y="504190"/>
                  </a:lnTo>
                  <a:close/>
                </a:path>
                <a:path w="948054" h="688340">
                  <a:moveTo>
                    <a:pt x="450202" y="466521"/>
                  </a:moveTo>
                  <a:lnTo>
                    <a:pt x="449846" y="466090"/>
                  </a:lnTo>
                  <a:lnTo>
                    <a:pt x="448564" y="466090"/>
                  </a:lnTo>
                  <a:lnTo>
                    <a:pt x="448576" y="467360"/>
                  </a:lnTo>
                  <a:lnTo>
                    <a:pt x="450202" y="466521"/>
                  </a:lnTo>
                  <a:close/>
                </a:path>
                <a:path w="948054" h="688340">
                  <a:moveTo>
                    <a:pt x="475424" y="468541"/>
                  </a:moveTo>
                  <a:lnTo>
                    <a:pt x="474903" y="467360"/>
                  </a:lnTo>
                  <a:lnTo>
                    <a:pt x="474167" y="468630"/>
                  </a:lnTo>
                  <a:lnTo>
                    <a:pt x="473925" y="468630"/>
                  </a:lnTo>
                  <a:lnTo>
                    <a:pt x="473405" y="469430"/>
                  </a:lnTo>
                  <a:lnTo>
                    <a:pt x="475424" y="468541"/>
                  </a:lnTo>
                  <a:close/>
                </a:path>
                <a:path w="948054" h="688340">
                  <a:moveTo>
                    <a:pt x="622401" y="278130"/>
                  </a:moveTo>
                  <a:lnTo>
                    <a:pt x="622198" y="276860"/>
                  </a:lnTo>
                  <a:lnTo>
                    <a:pt x="621538" y="275590"/>
                  </a:lnTo>
                  <a:lnTo>
                    <a:pt x="620026" y="274320"/>
                  </a:lnTo>
                  <a:lnTo>
                    <a:pt x="619658" y="274320"/>
                  </a:lnTo>
                  <a:lnTo>
                    <a:pt x="620191" y="273050"/>
                  </a:lnTo>
                  <a:lnTo>
                    <a:pt x="620991" y="271780"/>
                  </a:lnTo>
                  <a:lnTo>
                    <a:pt x="622287" y="271780"/>
                  </a:lnTo>
                  <a:lnTo>
                    <a:pt x="622211" y="269240"/>
                  </a:lnTo>
                  <a:lnTo>
                    <a:pt x="622147" y="267970"/>
                  </a:lnTo>
                  <a:lnTo>
                    <a:pt x="622084" y="266700"/>
                  </a:lnTo>
                  <a:lnTo>
                    <a:pt x="621969" y="265430"/>
                  </a:lnTo>
                  <a:lnTo>
                    <a:pt x="621830" y="265430"/>
                  </a:lnTo>
                  <a:lnTo>
                    <a:pt x="621258" y="264160"/>
                  </a:lnTo>
                  <a:lnTo>
                    <a:pt x="621080" y="264160"/>
                  </a:lnTo>
                  <a:lnTo>
                    <a:pt x="620737" y="261874"/>
                  </a:lnTo>
                  <a:lnTo>
                    <a:pt x="620737" y="265430"/>
                  </a:lnTo>
                  <a:lnTo>
                    <a:pt x="620572" y="266700"/>
                  </a:lnTo>
                  <a:lnTo>
                    <a:pt x="620522" y="267970"/>
                  </a:lnTo>
                  <a:lnTo>
                    <a:pt x="619315" y="267970"/>
                  </a:lnTo>
                  <a:lnTo>
                    <a:pt x="618693" y="266700"/>
                  </a:lnTo>
                  <a:lnTo>
                    <a:pt x="618934" y="266700"/>
                  </a:lnTo>
                  <a:lnTo>
                    <a:pt x="619366" y="265430"/>
                  </a:lnTo>
                  <a:lnTo>
                    <a:pt x="620737" y="265430"/>
                  </a:lnTo>
                  <a:lnTo>
                    <a:pt x="620737" y="261874"/>
                  </a:lnTo>
                  <a:lnTo>
                    <a:pt x="620699" y="261620"/>
                  </a:lnTo>
                  <a:lnTo>
                    <a:pt x="620572" y="260350"/>
                  </a:lnTo>
                  <a:lnTo>
                    <a:pt x="620052" y="256540"/>
                  </a:lnTo>
                  <a:lnTo>
                    <a:pt x="619785" y="255270"/>
                  </a:lnTo>
                  <a:lnTo>
                    <a:pt x="618756" y="255270"/>
                  </a:lnTo>
                  <a:lnTo>
                    <a:pt x="618451" y="254000"/>
                  </a:lnTo>
                  <a:lnTo>
                    <a:pt x="618236" y="252730"/>
                  </a:lnTo>
                  <a:lnTo>
                    <a:pt x="617816" y="250190"/>
                  </a:lnTo>
                  <a:lnTo>
                    <a:pt x="617613" y="251460"/>
                  </a:lnTo>
                  <a:lnTo>
                    <a:pt x="617054" y="251460"/>
                  </a:lnTo>
                  <a:lnTo>
                    <a:pt x="616648" y="252730"/>
                  </a:lnTo>
                  <a:lnTo>
                    <a:pt x="616521" y="251460"/>
                  </a:lnTo>
                  <a:lnTo>
                    <a:pt x="616394" y="250190"/>
                  </a:lnTo>
                  <a:lnTo>
                    <a:pt x="613791" y="247650"/>
                  </a:lnTo>
                  <a:lnTo>
                    <a:pt x="613359" y="245110"/>
                  </a:lnTo>
                  <a:lnTo>
                    <a:pt x="615365" y="242570"/>
                  </a:lnTo>
                  <a:lnTo>
                    <a:pt x="615162" y="241300"/>
                  </a:lnTo>
                  <a:lnTo>
                    <a:pt x="612584" y="241300"/>
                  </a:lnTo>
                  <a:lnTo>
                    <a:pt x="612533" y="238760"/>
                  </a:lnTo>
                  <a:lnTo>
                    <a:pt x="614654" y="238760"/>
                  </a:lnTo>
                  <a:lnTo>
                    <a:pt x="614337" y="237490"/>
                  </a:lnTo>
                  <a:lnTo>
                    <a:pt x="614057" y="237490"/>
                  </a:lnTo>
                  <a:lnTo>
                    <a:pt x="613841" y="236220"/>
                  </a:lnTo>
                  <a:lnTo>
                    <a:pt x="612025" y="238760"/>
                  </a:lnTo>
                  <a:lnTo>
                    <a:pt x="611657" y="237490"/>
                  </a:lnTo>
                  <a:lnTo>
                    <a:pt x="611632" y="238760"/>
                  </a:lnTo>
                  <a:lnTo>
                    <a:pt x="611466" y="238760"/>
                  </a:lnTo>
                  <a:lnTo>
                    <a:pt x="609676" y="240030"/>
                  </a:lnTo>
                  <a:lnTo>
                    <a:pt x="609003" y="240030"/>
                  </a:lnTo>
                  <a:lnTo>
                    <a:pt x="610717" y="247650"/>
                  </a:lnTo>
                  <a:lnTo>
                    <a:pt x="605904" y="241300"/>
                  </a:lnTo>
                  <a:lnTo>
                    <a:pt x="604824" y="243840"/>
                  </a:lnTo>
                  <a:lnTo>
                    <a:pt x="606869" y="246380"/>
                  </a:lnTo>
                  <a:lnTo>
                    <a:pt x="603021" y="247650"/>
                  </a:lnTo>
                  <a:lnTo>
                    <a:pt x="602411" y="251460"/>
                  </a:lnTo>
                  <a:lnTo>
                    <a:pt x="600773" y="250190"/>
                  </a:lnTo>
                  <a:lnTo>
                    <a:pt x="594842" y="245110"/>
                  </a:lnTo>
                  <a:lnTo>
                    <a:pt x="581672" y="245110"/>
                  </a:lnTo>
                  <a:lnTo>
                    <a:pt x="579424" y="243840"/>
                  </a:lnTo>
                  <a:lnTo>
                    <a:pt x="577189" y="242570"/>
                  </a:lnTo>
                  <a:lnTo>
                    <a:pt x="571627" y="243840"/>
                  </a:lnTo>
                  <a:lnTo>
                    <a:pt x="568680" y="242570"/>
                  </a:lnTo>
                  <a:lnTo>
                    <a:pt x="562787" y="240030"/>
                  </a:lnTo>
                  <a:lnTo>
                    <a:pt x="560539" y="241109"/>
                  </a:lnTo>
                  <a:lnTo>
                    <a:pt x="560539" y="295910"/>
                  </a:lnTo>
                  <a:lnTo>
                    <a:pt x="559130" y="295910"/>
                  </a:lnTo>
                  <a:lnTo>
                    <a:pt x="558203" y="298450"/>
                  </a:lnTo>
                  <a:lnTo>
                    <a:pt x="556501" y="297180"/>
                  </a:lnTo>
                  <a:lnTo>
                    <a:pt x="557720" y="295910"/>
                  </a:lnTo>
                  <a:lnTo>
                    <a:pt x="558990" y="294640"/>
                  </a:lnTo>
                  <a:lnTo>
                    <a:pt x="560539" y="295910"/>
                  </a:lnTo>
                  <a:lnTo>
                    <a:pt x="560539" y="241109"/>
                  </a:lnTo>
                  <a:lnTo>
                    <a:pt x="557466" y="242570"/>
                  </a:lnTo>
                  <a:lnTo>
                    <a:pt x="553199" y="238760"/>
                  </a:lnTo>
                  <a:lnTo>
                    <a:pt x="551992" y="237680"/>
                  </a:lnTo>
                  <a:lnTo>
                    <a:pt x="551992" y="276860"/>
                  </a:lnTo>
                  <a:lnTo>
                    <a:pt x="551535" y="278130"/>
                  </a:lnTo>
                  <a:lnTo>
                    <a:pt x="548957" y="278130"/>
                  </a:lnTo>
                  <a:lnTo>
                    <a:pt x="548957" y="289560"/>
                  </a:lnTo>
                  <a:lnTo>
                    <a:pt x="546430" y="290830"/>
                  </a:lnTo>
                  <a:lnTo>
                    <a:pt x="544106" y="292100"/>
                  </a:lnTo>
                  <a:lnTo>
                    <a:pt x="541096" y="289560"/>
                  </a:lnTo>
                  <a:lnTo>
                    <a:pt x="548957" y="289560"/>
                  </a:lnTo>
                  <a:lnTo>
                    <a:pt x="548957" y="278130"/>
                  </a:lnTo>
                  <a:lnTo>
                    <a:pt x="548487" y="278130"/>
                  </a:lnTo>
                  <a:lnTo>
                    <a:pt x="548309" y="275590"/>
                  </a:lnTo>
                  <a:lnTo>
                    <a:pt x="551865" y="275590"/>
                  </a:lnTo>
                  <a:lnTo>
                    <a:pt x="551992" y="276860"/>
                  </a:lnTo>
                  <a:lnTo>
                    <a:pt x="551992" y="237680"/>
                  </a:lnTo>
                  <a:lnTo>
                    <a:pt x="548944" y="234950"/>
                  </a:lnTo>
                  <a:lnTo>
                    <a:pt x="543471" y="238760"/>
                  </a:lnTo>
                  <a:lnTo>
                    <a:pt x="540258" y="237058"/>
                  </a:lnTo>
                  <a:lnTo>
                    <a:pt x="540258" y="281940"/>
                  </a:lnTo>
                  <a:lnTo>
                    <a:pt x="539584" y="283210"/>
                  </a:lnTo>
                  <a:lnTo>
                    <a:pt x="538556" y="283210"/>
                  </a:lnTo>
                  <a:lnTo>
                    <a:pt x="538099" y="281940"/>
                  </a:lnTo>
                  <a:lnTo>
                    <a:pt x="537743" y="281940"/>
                  </a:lnTo>
                  <a:lnTo>
                    <a:pt x="538175" y="280670"/>
                  </a:lnTo>
                  <a:lnTo>
                    <a:pt x="539343" y="280670"/>
                  </a:lnTo>
                  <a:lnTo>
                    <a:pt x="539750" y="281940"/>
                  </a:lnTo>
                  <a:lnTo>
                    <a:pt x="540258" y="281940"/>
                  </a:lnTo>
                  <a:lnTo>
                    <a:pt x="540258" y="237058"/>
                  </a:lnTo>
                  <a:lnTo>
                    <a:pt x="538683" y="236220"/>
                  </a:lnTo>
                  <a:lnTo>
                    <a:pt x="538124" y="236220"/>
                  </a:lnTo>
                  <a:lnTo>
                    <a:pt x="536194" y="240030"/>
                  </a:lnTo>
                  <a:lnTo>
                    <a:pt x="534212" y="238760"/>
                  </a:lnTo>
                  <a:lnTo>
                    <a:pt x="532231" y="237490"/>
                  </a:lnTo>
                  <a:lnTo>
                    <a:pt x="528904" y="238760"/>
                  </a:lnTo>
                  <a:lnTo>
                    <a:pt x="527583" y="238760"/>
                  </a:lnTo>
                  <a:lnTo>
                    <a:pt x="523024" y="236220"/>
                  </a:lnTo>
                  <a:lnTo>
                    <a:pt x="519696" y="240030"/>
                  </a:lnTo>
                  <a:lnTo>
                    <a:pt x="513410" y="240030"/>
                  </a:lnTo>
                  <a:lnTo>
                    <a:pt x="513727" y="243840"/>
                  </a:lnTo>
                  <a:lnTo>
                    <a:pt x="507060" y="248920"/>
                  </a:lnTo>
                  <a:lnTo>
                    <a:pt x="505421" y="255270"/>
                  </a:lnTo>
                  <a:lnTo>
                    <a:pt x="503682" y="265430"/>
                  </a:lnTo>
                  <a:lnTo>
                    <a:pt x="503453" y="269240"/>
                  </a:lnTo>
                  <a:lnTo>
                    <a:pt x="502399" y="276860"/>
                  </a:lnTo>
                  <a:lnTo>
                    <a:pt x="500341" y="281940"/>
                  </a:lnTo>
                  <a:lnTo>
                    <a:pt x="500926" y="288290"/>
                  </a:lnTo>
                  <a:lnTo>
                    <a:pt x="500494" y="289560"/>
                  </a:lnTo>
                  <a:lnTo>
                    <a:pt x="501916" y="294640"/>
                  </a:lnTo>
                  <a:lnTo>
                    <a:pt x="498932" y="298450"/>
                  </a:lnTo>
                  <a:lnTo>
                    <a:pt x="501192" y="304800"/>
                  </a:lnTo>
                  <a:lnTo>
                    <a:pt x="498627" y="303530"/>
                  </a:lnTo>
                  <a:lnTo>
                    <a:pt x="497090" y="304800"/>
                  </a:lnTo>
                  <a:lnTo>
                    <a:pt x="500735" y="306070"/>
                  </a:lnTo>
                  <a:lnTo>
                    <a:pt x="501764" y="308610"/>
                  </a:lnTo>
                  <a:lnTo>
                    <a:pt x="500583" y="313690"/>
                  </a:lnTo>
                  <a:lnTo>
                    <a:pt x="503707" y="317500"/>
                  </a:lnTo>
                  <a:lnTo>
                    <a:pt x="500126" y="320040"/>
                  </a:lnTo>
                  <a:lnTo>
                    <a:pt x="499884" y="321310"/>
                  </a:lnTo>
                  <a:lnTo>
                    <a:pt x="507707" y="323850"/>
                  </a:lnTo>
                  <a:lnTo>
                    <a:pt x="503936" y="328930"/>
                  </a:lnTo>
                  <a:lnTo>
                    <a:pt x="505307" y="334010"/>
                  </a:lnTo>
                  <a:lnTo>
                    <a:pt x="504685" y="335280"/>
                  </a:lnTo>
                  <a:lnTo>
                    <a:pt x="505091" y="336550"/>
                  </a:lnTo>
                  <a:lnTo>
                    <a:pt x="505587" y="337820"/>
                  </a:lnTo>
                  <a:lnTo>
                    <a:pt x="506945" y="336550"/>
                  </a:lnTo>
                  <a:lnTo>
                    <a:pt x="506196" y="335280"/>
                  </a:lnTo>
                  <a:lnTo>
                    <a:pt x="508393" y="335280"/>
                  </a:lnTo>
                  <a:lnTo>
                    <a:pt x="508330" y="337820"/>
                  </a:lnTo>
                  <a:lnTo>
                    <a:pt x="508368" y="340360"/>
                  </a:lnTo>
                  <a:lnTo>
                    <a:pt x="504774" y="346710"/>
                  </a:lnTo>
                  <a:lnTo>
                    <a:pt x="505091" y="347980"/>
                  </a:lnTo>
                  <a:lnTo>
                    <a:pt x="507923" y="349250"/>
                  </a:lnTo>
                  <a:lnTo>
                    <a:pt x="523849" y="349250"/>
                  </a:lnTo>
                  <a:lnTo>
                    <a:pt x="522947" y="347980"/>
                  </a:lnTo>
                  <a:lnTo>
                    <a:pt x="522084" y="347980"/>
                  </a:lnTo>
                  <a:lnTo>
                    <a:pt x="521982" y="342900"/>
                  </a:lnTo>
                  <a:lnTo>
                    <a:pt x="519468" y="341630"/>
                  </a:lnTo>
                  <a:lnTo>
                    <a:pt x="516369" y="342900"/>
                  </a:lnTo>
                  <a:lnTo>
                    <a:pt x="519607" y="337820"/>
                  </a:lnTo>
                  <a:lnTo>
                    <a:pt x="519531" y="336550"/>
                  </a:lnTo>
                  <a:lnTo>
                    <a:pt x="517194" y="335280"/>
                  </a:lnTo>
                  <a:lnTo>
                    <a:pt x="514858" y="334010"/>
                  </a:lnTo>
                  <a:lnTo>
                    <a:pt x="515035" y="334010"/>
                  </a:lnTo>
                  <a:lnTo>
                    <a:pt x="514057" y="328930"/>
                  </a:lnTo>
                  <a:lnTo>
                    <a:pt x="513270" y="325120"/>
                  </a:lnTo>
                  <a:lnTo>
                    <a:pt x="517245" y="322580"/>
                  </a:lnTo>
                  <a:lnTo>
                    <a:pt x="515137" y="321310"/>
                  </a:lnTo>
                  <a:lnTo>
                    <a:pt x="518960" y="317500"/>
                  </a:lnTo>
                  <a:lnTo>
                    <a:pt x="515112" y="314960"/>
                  </a:lnTo>
                  <a:lnTo>
                    <a:pt x="515416" y="312420"/>
                  </a:lnTo>
                  <a:lnTo>
                    <a:pt x="516204" y="311150"/>
                  </a:lnTo>
                  <a:lnTo>
                    <a:pt x="517982" y="311150"/>
                  </a:lnTo>
                  <a:lnTo>
                    <a:pt x="521919" y="312420"/>
                  </a:lnTo>
                  <a:lnTo>
                    <a:pt x="525335" y="313690"/>
                  </a:lnTo>
                  <a:lnTo>
                    <a:pt x="532790" y="314960"/>
                  </a:lnTo>
                  <a:lnTo>
                    <a:pt x="536956" y="316230"/>
                  </a:lnTo>
                  <a:lnTo>
                    <a:pt x="542290" y="314960"/>
                  </a:lnTo>
                  <a:lnTo>
                    <a:pt x="543941" y="316230"/>
                  </a:lnTo>
                  <a:lnTo>
                    <a:pt x="544004" y="314960"/>
                  </a:lnTo>
                  <a:lnTo>
                    <a:pt x="544182" y="311150"/>
                  </a:lnTo>
                  <a:lnTo>
                    <a:pt x="544245" y="309880"/>
                  </a:lnTo>
                  <a:lnTo>
                    <a:pt x="548271" y="309880"/>
                  </a:lnTo>
                  <a:lnTo>
                    <a:pt x="553123" y="308610"/>
                  </a:lnTo>
                  <a:lnTo>
                    <a:pt x="553681" y="306070"/>
                  </a:lnTo>
                  <a:lnTo>
                    <a:pt x="555002" y="306070"/>
                  </a:lnTo>
                  <a:lnTo>
                    <a:pt x="557453" y="309880"/>
                  </a:lnTo>
                  <a:lnTo>
                    <a:pt x="561797" y="311150"/>
                  </a:lnTo>
                  <a:lnTo>
                    <a:pt x="566077" y="307340"/>
                  </a:lnTo>
                  <a:lnTo>
                    <a:pt x="566648" y="307340"/>
                  </a:lnTo>
                  <a:lnTo>
                    <a:pt x="567677" y="311150"/>
                  </a:lnTo>
                  <a:lnTo>
                    <a:pt x="569201" y="312420"/>
                  </a:lnTo>
                  <a:lnTo>
                    <a:pt x="572198" y="309880"/>
                  </a:lnTo>
                  <a:lnTo>
                    <a:pt x="573151" y="309880"/>
                  </a:lnTo>
                  <a:lnTo>
                    <a:pt x="577913" y="313690"/>
                  </a:lnTo>
                  <a:lnTo>
                    <a:pt x="583768" y="309880"/>
                  </a:lnTo>
                  <a:lnTo>
                    <a:pt x="590435" y="312420"/>
                  </a:lnTo>
                  <a:lnTo>
                    <a:pt x="591616" y="312420"/>
                  </a:lnTo>
                  <a:lnTo>
                    <a:pt x="592404" y="309880"/>
                  </a:lnTo>
                  <a:lnTo>
                    <a:pt x="592797" y="308610"/>
                  </a:lnTo>
                  <a:lnTo>
                    <a:pt x="593915" y="307340"/>
                  </a:lnTo>
                  <a:lnTo>
                    <a:pt x="595033" y="306070"/>
                  </a:lnTo>
                  <a:lnTo>
                    <a:pt x="597903" y="304800"/>
                  </a:lnTo>
                  <a:lnTo>
                    <a:pt x="598627" y="306070"/>
                  </a:lnTo>
                  <a:lnTo>
                    <a:pt x="600570" y="306070"/>
                  </a:lnTo>
                  <a:lnTo>
                    <a:pt x="601751" y="307340"/>
                  </a:lnTo>
                  <a:lnTo>
                    <a:pt x="604507" y="303530"/>
                  </a:lnTo>
                  <a:lnTo>
                    <a:pt x="604939" y="306070"/>
                  </a:lnTo>
                  <a:lnTo>
                    <a:pt x="608330" y="307340"/>
                  </a:lnTo>
                  <a:lnTo>
                    <a:pt x="611073" y="309880"/>
                  </a:lnTo>
                  <a:lnTo>
                    <a:pt x="613638" y="307340"/>
                  </a:lnTo>
                  <a:lnTo>
                    <a:pt x="614019" y="306070"/>
                  </a:lnTo>
                  <a:lnTo>
                    <a:pt x="614705" y="303530"/>
                  </a:lnTo>
                  <a:lnTo>
                    <a:pt x="615048" y="302260"/>
                  </a:lnTo>
                  <a:lnTo>
                    <a:pt x="616064" y="300990"/>
                  </a:lnTo>
                  <a:lnTo>
                    <a:pt x="618274" y="300990"/>
                  </a:lnTo>
                  <a:lnTo>
                    <a:pt x="618871" y="298450"/>
                  </a:lnTo>
                  <a:lnTo>
                    <a:pt x="619480" y="295910"/>
                  </a:lnTo>
                  <a:lnTo>
                    <a:pt x="619899" y="294640"/>
                  </a:lnTo>
                  <a:lnTo>
                    <a:pt x="620445" y="294640"/>
                  </a:lnTo>
                  <a:lnTo>
                    <a:pt x="620712" y="292100"/>
                  </a:lnTo>
                  <a:lnTo>
                    <a:pt x="620991" y="290830"/>
                  </a:lnTo>
                  <a:lnTo>
                    <a:pt x="621830" y="290830"/>
                  </a:lnTo>
                  <a:lnTo>
                    <a:pt x="621906" y="289560"/>
                  </a:lnTo>
                  <a:lnTo>
                    <a:pt x="622007" y="287020"/>
                  </a:lnTo>
                  <a:lnTo>
                    <a:pt x="622046" y="285750"/>
                  </a:lnTo>
                  <a:lnTo>
                    <a:pt x="622338" y="285750"/>
                  </a:lnTo>
                  <a:lnTo>
                    <a:pt x="622401" y="283210"/>
                  </a:lnTo>
                  <a:lnTo>
                    <a:pt x="622211" y="281940"/>
                  </a:lnTo>
                  <a:lnTo>
                    <a:pt x="621538" y="281940"/>
                  </a:lnTo>
                  <a:lnTo>
                    <a:pt x="622071" y="280670"/>
                  </a:lnTo>
                  <a:lnTo>
                    <a:pt x="622312" y="279400"/>
                  </a:lnTo>
                  <a:lnTo>
                    <a:pt x="622401" y="278130"/>
                  </a:lnTo>
                  <a:close/>
                </a:path>
                <a:path w="948054" h="688340">
                  <a:moveTo>
                    <a:pt x="624319" y="284759"/>
                  </a:moveTo>
                  <a:lnTo>
                    <a:pt x="624166" y="284721"/>
                  </a:lnTo>
                  <a:lnTo>
                    <a:pt x="623874" y="284632"/>
                  </a:lnTo>
                  <a:lnTo>
                    <a:pt x="623455" y="284645"/>
                  </a:lnTo>
                  <a:lnTo>
                    <a:pt x="623150" y="284772"/>
                  </a:lnTo>
                  <a:lnTo>
                    <a:pt x="622896" y="284949"/>
                  </a:lnTo>
                  <a:lnTo>
                    <a:pt x="624281" y="284924"/>
                  </a:lnTo>
                  <a:lnTo>
                    <a:pt x="624319" y="284759"/>
                  </a:lnTo>
                  <a:close/>
                </a:path>
                <a:path w="948054" h="688340">
                  <a:moveTo>
                    <a:pt x="947610" y="685800"/>
                  </a:moveTo>
                  <a:lnTo>
                    <a:pt x="946556" y="683260"/>
                  </a:lnTo>
                  <a:lnTo>
                    <a:pt x="943825" y="681990"/>
                  </a:lnTo>
                  <a:lnTo>
                    <a:pt x="940244" y="680720"/>
                  </a:lnTo>
                  <a:lnTo>
                    <a:pt x="919784" y="676910"/>
                  </a:lnTo>
                  <a:lnTo>
                    <a:pt x="913193" y="674370"/>
                  </a:lnTo>
                  <a:lnTo>
                    <a:pt x="907440" y="670560"/>
                  </a:lnTo>
                  <a:lnTo>
                    <a:pt x="896747" y="662940"/>
                  </a:lnTo>
                  <a:lnTo>
                    <a:pt x="890993" y="660400"/>
                  </a:lnTo>
                  <a:lnTo>
                    <a:pt x="877404" y="655320"/>
                  </a:lnTo>
                  <a:lnTo>
                    <a:pt x="863473" y="652780"/>
                  </a:lnTo>
                  <a:lnTo>
                    <a:pt x="841971" y="646430"/>
                  </a:lnTo>
                  <a:lnTo>
                    <a:pt x="803554" y="631190"/>
                  </a:lnTo>
                  <a:lnTo>
                    <a:pt x="765035" y="617220"/>
                  </a:lnTo>
                  <a:lnTo>
                    <a:pt x="745210" y="610870"/>
                  </a:lnTo>
                  <a:lnTo>
                    <a:pt x="736688" y="608330"/>
                  </a:lnTo>
                  <a:lnTo>
                    <a:pt x="719340" y="601980"/>
                  </a:lnTo>
                  <a:lnTo>
                    <a:pt x="715860" y="600710"/>
                  </a:lnTo>
                  <a:lnTo>
                    <a:pt x="710946" y="598170"/>
                  </a:lnTo>
                  <a:lnTo>
                    <a:pt x="698627" y="591820"/>
                  </a:lnTo>
                  <a:lnTo>
                    <a:pt x="696163" y="590550"/>
                  </a:lnTo>
                  <a:lnTo>
                    <a:pt x="693966" y="589280"/>
                  </a:lnTo>
                  <a:lnTo>
                    <a:pt x="691781" y="588010"/>
                  </a:lnTo>
                  <a:lnTo>
                    <a:pt x="690105" y="586740"/>
                  </a:lnTo>
                  <a:lnTo>
                    <a:pt x="686777" y="584200"/>
                  </a:lnTo>
                  <a:lnTo>
                    <a:pt x="685101" y="582930"/>
                  </a:lnTo>
                  <a:lnTo>
                    <a:pt x="683437" y="581660"/>
                  </a:lnTo>
                  <a:lnTo>
                    <a:pt x="675284" y="575310"/>
                  </a:lnTo>
                  <a:lnTo>
                    <a:pt x="673658" y="574040"/>
                  </a:lnTo>
                  <a:lnTo>
                    <a:pt x="665746" y="568960"/>
                  </a:lnTo>
                  <a:lnTo>
                    <a:pt x="634085" y="544830"/>
                  </a:lnTo>
                  <a:lnTo>
                    <a:pt x="631609" y="542290"/>
                  </a:lnTo>
                  <a:lnTo>
                    <a:pt x="621677" y="532130"/>
                  </a:lnTo>
                  <a:lnTo>
                    <a:pt x="616572" y="525780"/>
                  </a:lnTo>
                  <a:lnTo>
                    <a:pt x="610450" y="518160"/>
                  </a:lnTo>
                  <a:lnTo>
                    <a:pt x="605637" y="510540"/>
                  </a:lnTo>
                  <a:lnTo>
                    <a:pt x="604037" y="508000"/>
                  </a:lnTo>
                  <a:lnTo>
                    <a:pt x="605167" y="502920"/>
                  </a:lnTo>
                  <a:lnTo>
                    <a:pt x="607136" y="494030"/>
                  </a:lnTo>
                  <a:lnTo>
                    <a:pt x="607910" y="490220"/>
                  </a:lnTo>
                  <a:lnTo>
                    <a:pt x="609714" y="481330"/>
                  </a:lnTo>
                  <a:lnTo>
                    <a:pt x="610184" y="478790"/>
                  </a:lnTo>
                  <a:lnTo>
                    <a:pt x="610895" y="474980"/>
                  </a:lnTo>
                  <a:lnTo>
                    <a:pt x="611124" y="473710"/>
                  </a:lnTo>
                  <a:lnTo>
                    <a:pt x="611593" y="471170"/>
                  </a:lnTo>
                  <a:lnTo>
                    <a:pt x="612000" y="468630"/>
                  </a:lnTo>
                  <a:lnTo>
                    <a:pt x="612597" y="464820"/>
                  </a:lnTo>
                  <a:lnTo>
                    <a:pt x="614006" y="463550"/>
                  </a:lnTo>
                  <a:lnTo>
                    <a:pt x="615454" y="463550"/>
                  </a:lnTo>
                  <a:lnTo>
                    <a:pt x="617016" y="464820"/>
                  </a:lnTo>
                  <a:lnTo>
                    <a:pt x="617270" y="464820"/>
                  </a:lnTo>
                  <a:lnTo>
                    <a:pt x="617677" y="463550"/>
                  </a:lnTo>
                  <a:lnTo>
                    <a:pt x="618756" y="458470"/>
                  </a:lnTo>
                  <a:lnTo>
                    <a:pt x="619023" y="457200"/>
                  </a:lnTo>
                  <a:lnTo>
                    <a:pt x="620001" y="455930"/>
                  </a:lnTo>
                  <a:lnTo>
                    <a:pt x="620991" y="454660"/>
                  </a:lnTo>
                  <a:lnTo>
                    <a:pt x="621969" y="453390"/>
                  </a:lnTo>
                  <a:lnTo>
                    <a:pt x="622960" y="452120"/>
                  </a:lnTo>
                  <a:lnTo>
                    <a:pt x="622503" y="445770"/>
                  </a:lnTo>
                  <a:lnTo>
                    <a:pt x="622414" y="444500"/>
                  </a:lnTo>
                  <a:lnTo>
                    <a:pt x="622134" y="440690"/>
                  </a:lnTo>
                  <a:lnTo>
                    <a:pt x="621957" y="438150"/>
                  </a:lnTo>
                  <a:lnTo>
                    <a:pt x="623760" y="434340"/>
                  </a:lnTo>
                  <a:lnTo>
                    <a:pt x="624967" y="431800"/>
                  </a:lnTo>
                  <a:lnTo>
                    <a:pt x="627837" y="422910"/>
                  </a:lnTo>
                  <a:lnTo>
                    <a:pt x="630262" y="424180"/>
                  </a:lnTo>
                  <a:lnTo>
                    <a:pt x="630516" y="424180"/>
                  </a:lnTo>
                  <a:lnTo>
                    <a:pt x="630885" y="429260"/>
                  </a:lnTo>
                  <a:lnTo>
                    <a:pt x="637552" y="425450"/>
                  </a:lnTo>
                  <a:lnTo>
                    <a:pt x="640016" y="422910"/>
                  </a:lnTo>
                  <a:lnTo>
                    <a:pt x="641248" y="421640"/>
                  </a:lnTo>
                  <a:lnTo>
                    <a:pt x="642480" y="420370"/>
                  </a:lnTo>
                  <a:lnTo>
                    <a:pt x="643610" y="419100"/>
                  </a:lnTo>
                  <a:lnTo>
                    <a:pt x="645883" y="416560"/>
                  </a:lnTo>
                  <a:lnTo>
                    <a:pt x="647141" y="415290"/>
                  </a:lnTo>
                  <a:lnTo>
                    <a:pt x="648220" y="414020"/>
                  </a:lnTo>
                  <a:lnTo>
                    <a:pt x="649008" y="412750"/>
                  </a:lnTo>
                  <a:lnTo>
                    <a:pt x="649478" y="411480"/>
                  </a:lnTo>
                  <a:lnTo>
                    <a:pt x="649757" y="411480"/>
                  </a:lnTo>
                  <a:lnTo>
                    <a:pt x="649706" y="410210"/>
                  </a:lnTo>
                  <a:lnTo>
                    <a:pt x="651141" y="406400"/>
                  </a:lnTo>
                  <a:lnTo>
                    <a:pt x="651548" y="402590"/>
                  </a:lnTo>
                  <a:lnTo>
                    <a:pt x="650519" y="398780"/>
                  </a:lnTo>
                  <a:lnTo>
                    <a:pt x="649147" y="393700"/>
                  </a:lnTo>
                  <a:lnTo>
                    <a:pt x="648804" y="392430"/>
                  </a:lnTo>
                  <a:lnTo>
                    <a:pt x="648766" y="388620"/>
                  </a:lnTo>
                  <a:lnTo>
                    <a:pt x="648741" y="386080"/>
                  </a:lnTo>
                  <a:lnTo>
                    <a:pt x="648728" y="384810"/>
                  </a:lnTo>
                  <a:lnTo>
                    <a:pt x="650684" y="378460"/>
                  </a:lnTo>
                  <a:lnTo>
                    <a:pt x="652475" y="370840"/>
                  </a:lnTo>
                  <a:lnTo>
                    <a:pt x="652780" y="369570"/>
                  </a:lnTo>
                  <a:lnTo>
                    <a:pt x="653872" y="364490"/>
                  </a:lnTo>
                  <a:lnTo>
                    <a:pt x="654151" y="363220"/>
                  </a:lnTo>
                  <a:lnTo>
                    <a:pt x="654418" y="361950"/>
                  </a:lnTo>
                  <a:lnTo>
                    <a:pt x="655574" y="353060"/>
                  </a:lnTo>
                  <a:lnTo>
                    <a:pt x="656196" y="344170"/>
                  </a:lnTo>
                  <a:lnTo>
                    <a:pt x="658926" y="336550"/>
                  </a:lnTo>
                  <a:lnTo>
                    <a:pt x="661301" y="328930"/>
                  </a:lnTo>
                  <a:lnTo>
                    <a:pt x="662647" y="323850"/>
                  </a:lnTo>
                  <a:lnTo>
                    <a:pt x="663321" y="321310"/>
                  </a:lnTo>
                  <a:lnTo>
                    <a:pt x="663790" y="318770"/>
                  </a:lnTo>
                  <a:lnTo>
                    <a:pt x="664972" y="312420"/>
                  </a:lnTo>
                  <a:lnTo>
                    <a:pt x="665213" y="311150"/>
                  </a:lnTo>
                  <a:lnTo>
                    <a:pt x="666762" y="304800"/>
                  </a:lnTo>
                  <a:lnTo>
                    <a:pt x="667893" y="297180"/>
                  </a:lnTo>
                  <a:lnTo>
                    <a:pt x="668616" y="290830"/>
                  </a:lnTo>
                  <a:lnTo>
                    <a:pt x="668718" y="287020"/>
                  </a:lnTo>
                  <a:lnTo>
                    <a:pt x="668820" y="280670"/>
                  </a:lnTo>
                  <a:lnTo>
                    <a:pt x="668807" y="278130"/>
                  </a:lnTo>
                  <a:lnTo>
                    <a:pt x="667207" y="275590"/>
                  </a:lnTo>
                  <a:lnTo>
                    <a:pt x="663359" y="273050"/>
                  </a:lnTo>
                  <a:lnTo>
                    <a:pt x="659422" y="270510"/>
                  </a:lnTo>
                  <a:lnTo>
                    <a:pt x="655701" y="272554"/>
                  </a:lnTo>
                  <a:lnTo>
                    <a:pt x="655701" y="295910"/>
                  </a:lnTo>
                  <a:lnTo>
                    <a:pt x="653948" y="300990"/>
                  </a:lnTo>
                  <a:lnTo>
                    <a:pt x="651967" y="306070"/>
                  </a:lnTo>
                  <a:lnTo>
                    <a:pt x="652259" y="300990"/>
                  </a:lnTo>
                  <a:lnTo>
                    <a:pt x="651281" y="295910"/>
                  </a:lnTo>
                  <a:lnTo>
                    <a:pt x="654050" y="290830"/>
                  </a:lnTo>
                  <a:lnTo>
                    <a:pt x="655701" y="295910"/>
                  </a:lnTo>
                  <a:lnTo>
                    <a:pt x="655701" y="272554"/>
                  </a:lnTo>
                  <a:lnTo>
                    <a:pt x="654773" y="273050"/>
                  </a:lnTo>
                  <a:lnTo>
                    <a:pt x="650240" y="270510"/>
                  </a:lnTo>
                  <a:lnTo>
                    <a:pt x="649630" y="271780"/>
                  </a:lnTo>
                  <a:lnTo>
                    <a:pt x="651014" y="271780"/>
                  </a:lnTo>
                  <a:lnTo>
                    <a:pt x="652678" y="273050"/>
                  </a:lnTo>
                  <a:lnTo>
                    <a:pt x="652919" y="276860"/>
                  </a:lnTo>
                  <a:lnTo>
                    <a:pt x="654532" y="279400"/>
                  </a:lnTo>
                  <a:lnTo>
                    <a:pt x="655434" y="280670"/>
                  </a:lnTo>
                  <a:lnTo>
                    <a:pt x="653580" y="280670"/>
                  </a:lnTo>
                  <a:lnTo>
                    <a:pt x="650938" y="279400"/>
                  </a:lnTo>
                  <a:lnTo>
                    <a:pt x="650862" y="281940"/>
                  </a:lnTo>
                  <a:lnTo>
                    <a:pt x="652335" y="283210"/>
                  </a:lnTo>
                  <a:lnTo>
                    <a:pt x="649770" y="284314"/>
                  </a:lnTo>
                  <a:lnTo>
                    <a:pt x="649770" y="320040"/>
                  </a:lnTo>
                  <a:lnTo>
                    <a:pt x="648906" y="321310"/>
                  </a:lnTo>
                  <a:lnTo>
                    <a:pt x="647369" y="323850"/>
                  </a:lnTo>
                  <a:lnTo>
                    <a:pt x="647369" y="318770"/>
                  </a:lnTo>
                  <a:lnTo>
                    <a:pt x="649770" y="320040"/>
                  </a:lnTo>
                  <a:lnTo>
                    <a:pt x="649770" y="284314"/>
                  </a:lnTo>
                  <a:lnTo>
                    <a:pt x="647077" y="285470"/>
                  </a:lnTo>
                  <a:lnTo>
                    <a:pt x="647077" y="331470"/>
                  </a:lnTo>
                  <a:lnTo>
                    <a:pt x="642823" y="332740"/>
                  </a:lnTo>
                  <a:lnTo>
                    <a:pt x="642785" y="334010"/>
                  </a:lnTo>
                  <a:lnTo>
                    <a:pt x="645782" y="336550"/>
                  </a:lnTo>
                  <a:lnTo>
                    <a:pt x="643115" y="339090"/>
                  </a:lnTo>
                  <a:lnTo>
                    <a:pt x="642531" y="344170"/>
                  </a:lnTo>
                  <a:lnTo>
                    <a:pt x="641413" y="347980"/>
                  </a:lnTo>
                  <a:lnTo>
                    <a:pt x="640842" y="354330"/>
                  </a:lnTo>
                  <a:lnTo>
                    <a:pt x="638505" y="358140"/>
                  </a:lnTo>
                  <a:lnTo>
                    <a:pt x="640524" y="363220"/>
                  </a:lnTo>
                  <a:lnTo>
                    <a:pt x="639610" y="363220"/>
                  </a:lnTo>
                  <a:lnTo>
                    <a:pt x="639610" y="365760"/>
                  </a:lnTo>
                  <a:lnTo>
                    <a:pt x="637578" y="367030"/>
                  </a:lnTo>
                  <a:lnTo>
                    <a:pt x="637768" y="369570"/>
                  </a:lnTo>
                  <a:lnTo>
                    <a:pt x="636778" y="370840"/>
                  </a:lnTo>
                  <a:lnTo>
                    <a:pt x="634288" y="370840"/>
                  </a:lnTo>
                  <a:lnTo>
                    <a:pt x="634631" y="369570"/>
                  </a:lnTo>
                  <a:lnTo>
                    <a:pt x="634898" y="368300"/>
                  </a:lnTo>
                  <a:lnTo>
                    <a:pt x="635469" y="367030"/>
                  </a:lnTo>
                  <a:lnTo>
                    <a:pt x="636028" y="364490"/>
                  </a:lnTo>
                  <a:lnTo>
                    <a:pt x="639038" y="364490"/>
                  </a:lnTo>
                  <a:lnTo>
                    <a:pt x="639610" y="365760"/>
                  </a:lnTo>
                  <a:lnTo>
                    <a:pt x="639610" y="363220"/>
                  </a:lnTo>
                  <a:lnTo>
                    <a:pt x="635520" y="363220"/>
                  </a:lnTo>
                  <a:lnTo>
                    <a:pt x="637654" y="361950"/>
                  </a:lnTo>
                  <a:lnTo>
                    <a:pt x="637336" y="359410"/>
                  </a:lnTo>
                  <a:lnTo>
                    <a:pt x="636879" y="355600"/>
                  </a:lnTo>
                  <a:lnTo>
                    <a:pt x="636473" y="350520"/>
                  </a:lnTo>
                  <a:lnTo>
                    <a:pt x="638759" y="346710"/>
                  </a:lnTo>
                  <a:lnTo>
                    <a:pt x="639521" y="345440"/>
                  </a:lnTo>
                  <a:lnTo>
                    <a:pt x="640626" y="342900"/>
                  </a:lnTo>
                  <a:lnTo>
                    <a:pt x="637667" y="342900"/>
                  </a:lnTo>
                  <a:lnTo>
                    <a:pt x="640143" y="339090"/>
                  </a:lnTo>
                  <a:lnTo>
                    <a:pt x="639876" y="337820"/>
                  </a:lnTo>
                  <a:lnTo>
                    <a:pt x="639102" y="334010"/>
                  </a:lnTo>
                  <a:lnTo>
                    <a:pt x="641108" y="330200"/>
                  </a:lnTo>
                  <a:lnTo>
                    <a:pt x="635584" y="326390"/>
                  </a:lnTo>
                  <a:lnTo>
                    <a:pt x="642010" y="324015"/>
                  </a:lnTo>
                  <a:lnTo>
                    <a:pt x="644156" y="325120"/>
                  </a:lnTo>
                  <a:lnTo>
                    <a:pt x="641896" y="327660"/>
                  </a:lnTo>
                  <a:lnTo>
                    <a:pt x="642048" y="328930"/>
                  </a:lnTo>
                  <a:lnTo>
                    <a:pt x="643166" y="330200"/>
                  </a:lnTo>
                  <a:lnTo>
                    <a:pt x="647077" y="331470"/>
                  </a:lnTo>
                  <a:lnTo>
                    <a:pt x="647077" y="285470"/>
                  </a:lnTo>
                  <a:lnTo>
                    <a:pt x="646404" y="285750"/>
                  </a:lnTo>
                  <a:lnTo>
                    <a:pt x="645299" y="289560"/>
                  </a:lnTo>
                  <a:lnTo>
                    <a:pt x="641324" y="295910"/>
                  </a:lnTo>
                  <a:lnTo>
                    <a:pt x="639013" y="299720"/>
                  </a:lnTo>
                  <a:lnTo>
                    <a:pt x="636562" y="306070"/>
                  </a:lnTo>
                  <a:lnTo>
                    <a:pt x="634555" y="304800"/>
                  </a:lnTo>
                  <a:lnTo>
                    <a:pt x="632612" y="304800"/>
                  </a:lnTo>
                  <a:lnTo>
                    <a:pt x="632612" y="378460"/>
                  </a:lnTo>
                  <a:lnTo>
                    <a:pt x="631621" y="379653"/>
                  </a:lnTo>
                  <a:lnTo>
                    <a:pt x="631621" y="384810"/>
                  </a:lnTo>
                  <a:lnTo>
                    <a:pt x="631329" y="386080"/>
                  </a:lnTo>
                  <a:lnTo>
                    <a:pt x="629818" y="386080"/>
                  </a:lnTo>
                  <a:lnTo>
                    <a:pt x="628789" y="383705"/>
                  </a:lnTo>
                  <a:lnTo>
                    <a:pt x="631621" y="384810"/>
                  </a:lnTo>
                  <a:lnTo>
                    <a:pt x="631621" y="379653"/>
                  </a:lnTo>
                  <a:lnTo>
                    <a:pt x="628599" y="383260"/>
                  </a:lnTo>
                  <a:lnTo>
                    <a:pt x="628167" y="382270"/>
                  </a:lnTo>
                  <a:lnTo>
                    <a:pt x="624344" y="378460"/>
                  </a:lnTo>
                  <a:lnTo>
                    <a:pt x="624789" y="377190"/>
                  </a:lnTo>
                  <a:lnTo>
                    <a:pt x="626148" y="373380"/>
                  </a:lnTo>
                  <a:lnTo>
                    <a:pt x="625741" y="372110"/>
                  </a:lnTo>
                  <a:lnTo>
                    <a:pt x="625944" y="370840"/>
                  </a:lnTo>
                  <a:lnTo>
                    <a:pt x="626173" y="370840"/>
                  </a:lnTo>
                  <a:lnTo>
                    <a:pt x="624967" y="368300"/>
                  </a:lnTo>
                  <a:lnTo>
                    <a:pt x="629373" y="368300"/>
                  </a:lnTo>
                  <a:lnTo>
                    <a:pt x="629666" y="369570"/>
                  </a:lnTo>
                  <a:lnTo>
                    <a:pt x="630580" y="372110"/>
                  </a:lnTo>
                  <a:lnTo>
                    <a:pt x="629373" y="373380"/>
                  </a:lnTo>
                  <a:lnTo>
                    <a:pt x="632079" y="375920"/>
                  </a:lnTo>
                  <a:lnTo>
                    <a:pt x="628459" y="375920"/>
                  </a:lnTo>
                  <a:lnTo>
                    <a:pt x="632612" y="378460"/>
                  </a:lnTo>
                  <a:lnTo>
                    <a:pt x="632612" y="304800"/>
                  </a:lnTo>
                  <a:lnTo>
                    <a:pt x="631202" y="304800"/>
                  </a:lnTo>
                  <a:lnTo>
                    <a:pt x="631901" y="302260"/>
                  </a:lnTo>
                  <a:lnTo>
                    <a:pt x="632841" y="299720"/>
                  </a:lnTo>
                  <a:lnTo>
                    <a:pt x="633323" y="298450"/>
                  </a:lnTo>
                  <a:lnTo>
                    <a:pt x="632968" y="297180"/>
                  </a:lnTo>
                  <a:lnTo>
                    <a:pt x="630897" y="292100"/>
                  </a:lnTo>
                  <a:lnTo>
                    <a:pt x="633501" y="284480"/>
                  </a:lnTo>
                  <a:lnTo>
                    <a:pt x="637743" y="280670"/>
                  </a:lnTo>
                  <a:lnTo>
                    <a:pt x="636676" y="278130"/>
                  </a:lnTo>
                  <a:lnTo>
                    <a:pt x="636358" y="278130"/>
                  </a:lnTo>
                  <a:lnTo>
                    <a:pt x="638784" y="275590"/>
                  </a:lnTo>
                  <a:lnTo>
                    <a:pt x="640562" y="274320"/>
                  </a:lnTo>
                  <a:lnTo>
                    <a:pt x="642454" y="273050"/>
                  </a:lnTo>
                  <a:lnTo>
                    <a:pt x="642048" y="271780"/>
                  </a:lnTo>
                  <a:lnTo>
                    <a:pt x="641134" y="269240"/>
                  </a:lnTo>
                  <a:lnTo>
                    <a:pt x="639102" y="261620"/>
                  </a:lnTo>
                  <a:lnTo>
                    <a:pt x="638937" y="256540"/>
                  </a:lnTo>
                  <a:lnTo>
                    <a:pt x="642315" y="245110"/>
                  </a:lnTo>
                  <a:lnTo>
                    <a:pt x="640689" y="241300"/>
                  </a:lnTo>
                  <a:lnTo>
                    <a:pt x="640384" y="238760"/>
                  </a:lnTo>
                  <a:lnTo>
                    <a:pt x="643775" y="237490"/>
                  </a:lnTo>
                  <a:lnTo>
                    <a:pt x="643915" y="240030"/>
                  </a:lnTo>
                  <a:lnTo>
                    <a:pt x="644829" y="245110"/>
                  </a:lnTo>
                  <a:lnTo>
                    <a:pt x="646430" y="248920"/>
                  </a:lnTo>
                  <a:lnTo>
                    <a:pt x="646442" y="254000"/>
                  </a:lnTo>
                  <a:lnTo>
                    <a:pt x="647268" y="255270"/>
                  </a:lnTo>
                  <a:lnTo>
                    <a:pt x="650125" y="255270"/>
                  </a:lnTo>
                  <a:lnTo>
                    <a:pt x="649338" y="254000"/>
                  </a:lnTo>
                  <a:lnTo>
                    <a:pt x="649732" y="250190"/>
                  </a:lnTo>
                  <a:lnTo>
                    <a:pt x="649833" y="247650"/>
                  </a:lnTo>
                  <a:lnTo>
                    <a:pt x="654723" y="252730"/>
                  </a:lnTo>
                  <a:lnTo>
                    <a:pt x="655358" y="251460"/>
                  </a:lnTo>
                  <a:lnTo>
                    <a:pt x="655243" y="247650"/>
                  </a:lnTo>
                  <a:lnTo>
                    <a:pt x="655294" y="245110"/>
                  </a:lnTo>
                  <a:lnTo>
                    <a:pt x="655497" y="242570"/>
                  </a:lnTo>
                  <a:lnTo>
                    <a:pt x="661060" y="236220"/>
                  </a:lnTo>
                  <a:lnTo>
                    <a:pt x="659803" y="233680"/>
                  </a:lnTo>
                  <a:lnTo>
                    <a:pt x="654253" y="228600"/>
                  </a:lnTo>
                  <a:lnTo>
                    <a:pt x="653884" y="227330"/>
                  </a:lnTo>
                  <a:lnTo>
                    <a:pt x="654392" y="226060"/>
                  </a:lnTo>
                  <a:lnTo>
                    <a:pt x="654913" y="224790"/>
                  </a:lnTo>
                  <a:lnTo>
                    <a:pt x="656628" y="226060"/>
                  </a:lnTo>
                  <a:lnTo>
                    <a:pt x="657352" y="228600"/>
                  </a:lnTo>
                  <a:lnTo>
                    <a:pt x="661250" y="226060"/>
                  </a:lnTo>
                  <a:lnTo>
                    <a:pt x="660768" y="224790"/>
                  </a:lnTo>
                  <a:lnTo>
                    <a:pt x="660298" y="223520"/>
                  </a:lnTo>
                  <a:lnTo>
                    <a:pt x="656717" y="214630"/>
                  </a:lnTo>
                  <a:lnTo>
                    <a:pt x="656437" y="205740"/>
                  </a:lnTo>
                  <a:lnTo>
                    <a:pt x="658482" y="198120"/>
                  </a:lnTo>
                  <a:lnTo>
                    <a:pt x="660082" y="189230"/>
                  </a:lnTo>
                  <a:lnTo>
                    <a:pt x="660196" y="182880"/>
                  </a:lnTo>
                  <a:lnTo>
                    <a:pt x="660234" y="180340"/>
                  </a:lnTo>
                  <a:lnTo>
                    <a:pt x="660260" y="179070"/>
                  </a:lnTo>
                  <a:lnTo>
                    <a:pt x="660057" y="175260"/>
                  </a:lnTo>
                  <a:lnTo>
                    <a:pt x="659739" y="168910"/>
                  </a:lnTo>
                  <a:lnTo>
                    <a:pt x="659638" y="166370"/>
                  </a:lnTo>
                  <a:lnTo>
                    <a:pt x="659472" y="162560"/>
                  </a:lnTo>
                  <a:lnTo>
                    <a:pt x="659371" y="154940"/>
                  </a:lnTo>
                  <a:lnTo>
                    <a:pt x="657974" y="151130"/>
                  </a:lnTo>
                  <a:lnTo>
                    <a:pt x="656844" y="149860"/>
                  </a:lnTo>
                  <a:lnTo>
                    <a:pt x="657148" y="146050"/>
                  </a:lnTo>
                  <a:lnTo>
                    <a:pt x="655548" y="139700"/>
                  </a:lnTo>
                  <a:lnTo>
                    <a:pt x="654596" y="135890"/>
                  </a:lnTo>
                  <a:lnTo>
                    <a:pt x="651700" y="128270"/>
                  </a:lnTo>
                  <a:lnTo>
                    <a:pt x="649414" y="120650"/>
                  </a:lnTo>
                  <a:lnTo>
                    <a:pt x="647293" y="114300"/>
                  </a:lnTo>
                  <a:lnTo>
                    <a:pt x="645223" y="110312"/>
                  </a:lnTo>
                  <a:lnTo>
                    <a:pt x="645223" y="180340"/>
                  </a:lnTo>
                  <a:lnTo>
                    <a:pt x="643153" y="180340"/>
                  </a:lnTo>
                  <a:lnTo>
                    <a:pt x="642708" y="179070"/>
                  </a:lnTo>
                  <a:lnTo>
                    <a:pt x="645172" y="179070"/>
                  </a:lnTo>
                  <a:lnTo>
                    <a:pt x="645223" y="180340"/>
                  </a:lnTo>
                  <a:lnTo>
                    <a:pt x="645223" y="110312"/>
                  </a:lnTo>
                  <a:lnTo>
                    <a:pt x="642137" y="104368"/>
                  </a:lnTo>
                  <a:lnTo>
                    <a:pt x="642137" y="172720"/>
                  </a:lnTo>
                  <a:lnTo>
                    <a:pt x="641858" y="175260"/>
                  </a:lnTo>
                  <a:lnTo>
                    <a:pt x="641413" y="175260"/>
                  </a:lnTo>
                  <a:lnTo>
                    <a:pt x="641413" y="177800"/>
                  </a:lnTo>
                  <a:lnTo>
                    <a:pt x="638937" y="181610"/>
                  </a:lnTo>
                  <a:lnTo>
                    <a:pt x="639851" y="182880"/>
                  </a:lnTo>
                  <a:lnTo>
                    <a:pt x="635622" y="182880"/>
                  </a:lnTo>
                  <a:lnTo>
                    <a:pt x="636511" y="179070"/>
                  </a:lnTo>
                  <a:lnTo>
                    <a:pt x="635304" y="177800"/>
                  </a:lnTo>
                  <a:lnTo>
                    <a:pt x="634847" y="175399"/>
                  </a:lnTo>
                  <a:lnTo>
                    <a:pt x="634847" y="179070"/>
                  </a:lnTo>
                  <a:lnTo>
                    <a:pt x="633120" y="179070"/>
                  </a:lnTo>
                  <a:lnTo>
                    <a:pt x="631952" y="177800"/>
                  </a:lnTo>
                  <a:lnTo>
                    <a:pt x="630478" y="177800"/>
                  </a:lnTo>
                  <a:lnTo>
                    <a:pt x="630478" y="180340"/>
                  </a:lnTo>
                  <a:lnTo>
                    <a:pt x="630212" y="181610"/>
                  </a:lnTo>
                  <a:lnTo>
                    <a:pt x="629539" y="182880"/>
                  </a:lnTo>
                  <a:lnTo>
                    <a:pt x="628853" y="182880"/>
                  </a:lnTo>
                  <a:lnTo>
                    <a:pt x="628345" y="182562"/>
                  </a:lnTo>
                  <a:lnTo>
                    <a:pt x="628345" y="314960"/>
                  </a:lnTo>
                  <a:lnTo>
                    <a:pt x="627443" y="317500"/>
                  </a:lnTo>
                  <a:lnTo>
                    <a:pt x="626135" y="317500"/>
                  </a:lnTo>
                  <a:lnTo>
                    <a:pt x="626135" y="321310"/>
                  </a:lnTo>
                  <a:lnTo>
                    <a:pt x="623252" y="320040"/>
                  </a:lnTo>
                  <a:lnTo>
                    <a:pt x="622744" y="320040"/>
                  </a:lnTo>
                  <a:lnTo>
                    <a:pt x="624840" y="318909"/>
                  </a:lnTo>
                  <a:lnTo>
                    <a:pt x="626135" y="321310"/>
                  </a:lnTo>
                  <a:lnTo>
                    <a:pt x="626135" y="317500"/>
                  </a:lnTo>
                  <a:lnTo>
                    <a:pt x="624090" y="317500"/>
                  </a:lnTo>
                  <a:lnTo>
                    <a:pt x="624332" y="317944"/>
                  </a:lnTo>
                  <a:lnTo>
                    <a:pt x="621563" y="314960"/>
                  </a:lnTo>
                  <a:lnTo>
                    <a:pt x="625398" y="314960"/>
                  </a:lnTo>
                  <a:lnTo>
                    <a:pt x="625919" y="313690"/>
                  </a:lnTo>
                  <a:lnTo>
                    <a:pt x="626440" y="312420"/>
                  </a:lnTo>
                  <a:lnTo>
                    <a:pt x="628345" y="314960"/>
                  </a:lnTo>
                  <a:lnTo>
                    <a:pt x="628345" y="182562"/>
                  </a:lnTo>
                  <a:lnTo>
                    <a:pt x="626859" y="181610"/>
                  </a:lnTo>
                  <a:lnTo>
                    <a:pt x="627126" y="179070"/>
                  </a:lnTo>
                  <a:lnTo>
                    <a:pt x="624433" y="179070"/>
                  </a:lnTo>
                  <a:lnTo>
                    <a:pt x="624814" y="177800"/>
                  </a:lnTo>
                  <a:lnTo>
                    <a:pt x="625144" y="177800"/>
                  </a:lnTo>
                  <a:lnTo>
                    <a:pt x="625500" y="176530"/>
                  </a:lnTo>
                  <a:lnTo>
                    <a:pt x="627303" y="177800"/>
                  </a:lnTo>
                  <a:lnTo>
                    <a:pt x="628370" y="180340"/>
                  </a:lnTo>
                  <a:lnTo>
                    <a:pt x="630478" y="180340"/>
                  </a:lnTo>
                  <a:lnTo>
                    <a:pt x="630478" y="177800"/>
                  </a:lnTo>
                  <a:lnTo>
                    <a:pt x="629323" y="177800"/>
                  </a:lnTo>
                  <a:lnTo>
                    <a:pt x="629424" y="176530"/>
                  </a:lnTo>
                  <a:lnTo>
                    <a:pt x="629653" y="173990"/>
                  </a:lnTo>
                  <a:lnTo>
                    <a:pt x="630859" y="173990"/>
                  </a:lnTo>
                  <a:lnTo>
                    <a:pt x="632358" y="176530"/>
                  </a:lnTo>
                  <a:lnTo>
                    <a:pt x="632726" y="176530"/>
                  </a:lnTo>
                  <a:lnTo>
                    <a:pt x="633158" y="177800"/>
                  </a:lnTo>
                  <a:lnTo>
                    <a:pt x="633945" y="177800"/>
                  </a:lnTo>
                  <a:lnTo>
                    <a:pt x="634847" y="179070"/>
                  </a:lnTo>
                  <a:lnTo>
                    <a:pt x="634847" y="175399"/>
                  </a:lnTo>
                  <a:lnTo>
                    <a:pt x="634580" y="173990"/>
                  </a:lnTo>
                  <a:lnTo>
                    <a:pt x="634339" y="172720"/>
                  </a:lnTo>
                  <a:lnTo>
                    <a:pt x="637438" y="172720"/>
                  </a:lnTo>
                  <a:lnTo>
                    <a:pt x="637921" y="176530"/>
                  </a:lnTo>
                  <a:lnTo>
                    <a:pt x="641413" y="177800"/>
                  </a:lnTo>
                  <a:lnTo>
                    <a:pt x="641413" y="175260"/>
                  </a:lnTo>
                  <a:lnTo>
                    <a:pt x="640346" y="175260"/>
                  </a:lnTo>
                  <a:lnTo>
                    <a:pt x="640029" y="173990"/>
                  </a:lnTo>
                  <a:lnTo>
                    <a:pt x="640207" y="172720"/>
                  </a:lnTo>
                  <a:lnTo>
                    <a:pt x="642137" y="172720"/>
                  </a:lnTo>
                  <a:lnTo>
                    <a:pt x="642137" y="104368"/>
                  </a:lnTo>
                  <a:lnTo>
                    <a:pt x="641362" y="102870"/>
                  </a:lnTo>
                  <a:lnTo>
                    <a:pt x="637120" y="97790"/>
                  </a:lnTo>
                  <a:lnTo>
                    <a:pt x="636854" y="97790"/>
                  </a:lnTo>
                  <a:lnTo>
                    <a:pt x="635762" y="96520"/>
                  </a:lnTo>
                  <a:lnTo>
                    <a:pt x="634593" y="95250"/>
                  </a:lnTo>
                  <a:lnTo>
                    <a:pt x="633310" y="95250"/>
                  </a:lnTo>
                  <a:lnTo>
                    <a:pt x="626694" y="87630"/>
                  </a:lnTo>
                  <a:lnTo>
                    <a:pt x="621626" y="82550"/>
                  </a:lnTo>
                  <a:lnTo>
                    <a:pt x="617004" y="77470"/>
                  </a:lnTo>
                  <a:lnTo>
                    <a:pt x="611670" y="72390"/>
                  </a:lnTo>
                  <a:lnTo>
                    <a:pt x="608241" y="68580"/>
                  </a:lnTo>
                  <a:lnTo>
                    <a:pt x="604596" y="64770"/>
                  </a:lnTo>
                  <a:lnTo>
                    <a:pt x="594042" y="57150"/>
                  </a:lnTo>
                  <a:lnTo>
                    <a:pt x="588695" y="52070"/>
                  </a:lnTo>
                  <a:lnTo>
                    <a:pt x="582803" y="46990"/>
                  </a:lnTo>
                  <a:lnTo>
                    <a:pt x="574827" y="41910"/>
                  </a:lnTo>
                  <a:lnTo>
                    <a:pt x="566648" y="35560"/>
                  </a:lnTo>
                  <a:lnTo>
                    <a:pt x="558330" y="29210"/>
                  </a:lnTo>
                  <a:lnTo>
                    <a:pt x="549897" y="24130"/>
                  </a:lnTo>
                  <a:lnTo>
                    <a:pt x="543001" y="20320"/>
                  </a:lnTo>
                  <a:lnTo>
                    <a:pt x="527634" y="15240"/>
                  </a:lnTo>
                  <a:lnTo>
                    <a:pt x="514388" y="10160"/>
                  </a:lnTo>
                  <a:lnTo>
                    <a:pt x="507707" y="8890"/>
                  </a:lnTo>
                  <a:lnTo>
                    <a:pt x="500989" y="6350"/>
                  </a:lnTo>
                  <a:lnTo>
                    <a:pt x="494347" y="5080"/>
                  </a:lnTo>
                  <a:lnTo>
                    <a:pt x="474205" y="1270"/>
                  </a:lnTo>
                  <a:lnTo>
                    <a:pt x="460590" y="0"/>
                  </a:lnTo>
                  <a:lnTo>
                    <a:pt x="433603" y="0"/>
                  </a:lnTo>
                  <a:lnTo>
                    <a:pt x="388035" y="8890"/>
                  </a:lnTo>
                  <a:lnTo>
                    <a:pt x="342823" y="29210"/>
                  </a:lnTo>
                  <a:lnTo>
                    <a:pt x="306209" y="55880"/>
                  </a:lnTo>
                  <a:lnTo>
                    <a:pt x="287388" y="80010"/>
                  </a:lnTo>
                  <a:lnTo>
                    <a:pt x="284251" y="86360"/>
                  </a:lnTo>
                  <a:lnTo>
                    <a:pt x="268795" y="129540"/>
                  </a:lnTo>
                  <a:lnTo>
                    <a:pt x="259740" y="177800"/>
                  </a:lnTo>
                  <a:lnTo>
                    <a:pt x="259041" y="187960"/>
                  </a:lnTo>
                  <a:lnTo>
                    <a:pt x="258914" y="189230"/>
                  </a:lnTo>
                  <a:lnTo>
                    <a:pt x="254787" y="205740"/>
                  </a:lnTo>
                  <a:lnTo>
                    <a:pt x="254850" y="213360"/>
                  </a:lnTo>
                  <a:lnTo>
                    <a:pt x="258597" y="222250"/>
                  </a:lnTo>
                  <a:lnTo>
                    <a:pt x="260299" y="224790"/>
                  </a:lnTo>
                  <a:lnTo>
                    <a:pt x="259867" y="228600"/>
                  </a:lnTo>
                  <a:lnTo>
                    <a:pt x="260337" y="232410"/>
                  </a:lnTo>
                  <a:lnTo>
                    <a:pt x="259397" y="233680"/>
                  </a:lnTo>
                  <a:lnTo>
                    <a:pt x="258914" y="233680"/>
                  </a:lnTo>
                  <a:lnTo>
                    <a:pt x="257251" y="232410"/>
                  </a:lnTo>
                  <a:lnTo>
                    <a:pt x="255663" y="231140"/>
                  </a:lnTo>
                  <a:lnTo>
                    <a:pt x="253923" y="229870"/>
                  </a:lnTo>
                  <a:lnTo>
                    <a:pt x="247942" y="227330"/>
                  </a:lnTo>
                  <a:lnTo>
                    <a:pt x="244259" y="229870"/>
                  </a:lnTo>
                  <a:lnTo>
                    <a:pt x="241769" y="236220"/>
                  </a:lnTo>
                  <a:lnTo>
                    <a:pt x="239369" y="245110"/>
                  </a:lnTo>
                  <a:lnTo>
                    <a:pt x="237769" y="250190"/>
                  </a:lnTo>
                  <a:lnTo>
                    <a:pt x="230720" y="284480"/>
                  </a:lnTo>
                  <a:lnTo>
                    <a:pt x="231635" y="293370"/>
                  </a:lnTo>
                  <a:lnTo>
                    <a:pt x="233311" y="302260"/>
                  </a:lnTo>
                  <a:lnTo>
                    <a:pt x="234848" y="311150"/>
                  </a:lnTo>
                  <a:lnTo>
                    <a:pt x="235915" y="321310"/>
                  </a:lnTo>
                  <a:lnTo>
                    <a:pt x="236118" y="328930"/>
                  </a:lnTo>
                  <a:lnTo>
                    <a:pt x="236245" y="339090"/>
                  </a:lnTo>
                  <a:lnTo>
                    <a:pt x="236969" y="346710"/>
                  </a:lnTo>
                  <a:lnTo>
                    <a:pt x="255600" y="383540"/>
                  </a:lnTo>
                  <a:lnTo>
                    <a:pt x="260718" y="387350"/>
                  </a:lnTo>
                  <a:lnTo>
                    <a:pt x="265734" y="386080"/>
                  </a:lnTo>
                  <a:lnTo>
                    <a:pt x="270598" y="384810"/>
                  </a:lnTo>
                  <a:lnTo>
                    <a:pt x="263969" y="386080"/>
                  </a:lnTo>
                  <a:lnTo>
                    <a:pt x="256565" y="382270"/>
                  </a:lnTo>
                  <a:lnTo>
                    <a:pt x="243420" y="340360"/>
                  </a:lnTo>
                  <a:lnTo>
                    <a:pt x="241020" y="311150"/>
                  </a:lnTo>
                  <a:lnTo>
                    <a:pt x="240271" y="303530"/>
                  </a:lnTo>
                  <a:lnTo>
                    <a:pt x="239331" y="297180"/>
                  </a:lnTo>
                  <a:lnTo>
                    <a:pt x="238315" y="289560"/>
                  </a:lnTo>
                  <a:lnTo>
                    <a:pt x="237337" y="281940"/>
                  </a:lnTo>
                  <a:lnTo>
                    <a:pt x="236943" y="276860"/>
                  </a:lnTo>
                  <a:lnTo>
                    <a:pt x="237007" y="273050"/>
                  </a:lnTo>
                  <a:lnTo>
                    <a:pt x="237299" y="267970"/>
                  </a:lnTo>
                  <a:lnTo>
                    <a:pt x="238734" y="261620"/>
                  </a:lnTo>
                  <a:lnTo>
                    <a:pt x="241223" y="254000"/>
                  </a:lnTo>
                  <a:lnTo>
                    <a:pt x="243725" y="248920"/>
                  </a:lnTo>
                  <a:lnTo>
                    <a:pt x="245757" y="243840"/>
                  </a:lnTo>
                  <a:lnTo>
                    <a:pt x="253758" y="236220"/>
                  </a:lnTo>
                  <a:lnTo>
                    <a:pt x="257060" y="233680"/>
                  </a:lnTo>
                  <a:lnTo>
                    <a:pt x="263753" y="238760"/>
                  </a:lnTo>
                  <a:lnTo>
                    <a:pt x="266890" y="238760"/>
                  </a:lnTo>
                  <a:lnTo>
                    <a:pt x="268325" y="242570"/>
                  </a:lnTo>
                  <a:lnTo>
                    <a:pt x="269468" y="242570"/>
                  </a:lnTo>
                  <a:lnTo>
                    <a:pt x="270929" y="241300"/>
                  </a:lnTo>
                  <a:lnTo>
                    <a:pt x="270687" y="241300"/>
                  </a:lnTo>
                  <a:lnTo>
                    <a:pt x="268401" y="237490"/>
                  </a:lnTo>
                  <a:lnTo>
                    <a:pt x="273481" y="236220"/>
                  </a:lnTo>
                  <a:lnTo>
                    <a:pt x="272389" y="234950"/>
                  </a:lnTo>
                  <a:lnTo>
                    <a:pt x="272618" y="232410"/>
                  </a:lnTo>
                  <a:lnTo>
                    <a:pt x="268274" y="232410"/>
                  </a:lnTo>
                  <a:lnTo>
                    <a:pt x="271487" y="229870"/>
                  </a:lnTo>
                  <a:lnTo>
                    <a:pt x="271830" y="227330"/>
                  </a:lnTo>
                  <a:lnTo>
                    <a:pt x="272173" y="224790"/>
                  </a:lnTo>
                  <a:lnTo>
                    <a:pt x="272415" y="224790"/>
                  </a:lnTo>
                  <a:lnTo>
                    <a:pt x="268986" y="223520"/>
                  </a:lnTo>
                  <a:lnTo>
                    <a:pt x="268185" y="224790"/>
                  </a:lnTo>
                  <a:lnTo>
                    <a:pt x="271259" y="226060"/>
                  </a:lnTo>
                  <a:lnTo>
                    <a:pt x="267741" y="227330"/>
                  </a:lnTo>
                  <a:lnTo>
                    <a:pt x="267081" y="227330"/>
                  </a:lnTo>
                  <a:lnTo>
                    <a:pt x="266280" y="224790"/>
                  </a:lnTo>
                  <a:lnTo>
                    <a:pt x="264287" y="223520"/>
                  </a:lnTo>
                  <a:lnTo>
                    <a:pt x="269240" y="220980"/>
                  </a:lnTo>
                  <a:lnTo>
                    <a:pt x="268338" y="218440"/>
                  </a:lnTo>
                  <a:lnTo>
                    <a:pt x="270637" y="213360"/>
                  </a:lnTo>
                  <a:lnTo>
                    <a:pt x="269240" y="212090"/>
                  </a:lnTo>
                  <a:lnTo>
                    <a:pt x="264845" y="212090"/>
                  </a:lnTo>
                  <a:lnTo>
                    <a:pt x="264922" y="210820"/>
                  </a:lnTo>
                  <a:lnTo>
                    <a:pt x="268097" y="208280"/>
                  </a:lnTo>
                  <a:lnTo>
                    <a:pt x="266407" y="204470"/>
                  </a:lnTo>
                  <a:lnTo>
                    <a:pt x="266687" y="203200"/>
                  </a:lnTo>
                  <a:lnTo>
                    <a:pt x="266966" y="201930"/>
                  </a:lnTo>
                  <a:lnTo>
                    <a:pt x="265582" y="200660"/>
                  </a:lnTo>
                  <a:lnTo>
                    <a:pt x="265023" y="201930"/>
                  </a:lnTo>
                  <a:lnTo>
                    <a:pt x="264121" y="203200"/>
                  </a:lnTo>
                  <a:lnTo>
                    <a:pt x="264172" y="199390"/>
                  </a:lnTo>
                  <a:lnTo>
                    <a:pt x="265036" y="195580"/>
                  </a:lnTo>
                  <a:lnTo>
                    <a:pt x="265874" y="193040"/>
                  </a:lnTo>
                  <a:lnTo>
                    <a:pt x="268020" y="190500"/>
                  </a:lnTo>
                  <a:lnTo>
                    <a:pt x="266369" y="190500"/>
                  </a:lnTo>
                  <a:lnTo>
                    <a:pt x="265023" y="189230"/>
                  </a:lnTo>
                  <a:lnTo>
                    <a:pt x="264401" y="189230"/>
                  </a:lnTo>
                  <a:lnTo>
                    <a:pt x="264477" y="186690"/>
                  </a:lnTo>
                  <a:lnTo>
                    <a:pt x="265493" y="186690"/>
                  </a:lnTo>
                  <a:lnTo>
                    <a:pt x="267665" y="184150"/>
                  </a:lnTo>
                  <a:lnTo>
                    <a:pt x="266738" y="182880"/>
                  </a:lnTo>
                  <a:lnTo>
                    <a:pt x="267068" y="181610"/>
                  </a:lnTo>
                  <a:lnTo>
                    <a:pt x="264731" y="181610"/>
                  </a:lnTo>
                  <a:lnTo>
                    <a:pt x="265264" y="175260"/>
                  </a:lnTo>
                  <a:lnTo>
                    <a:pt x="274916" y="128270"/>
                  </a:lnTo>
                  <a:lnTo>
                    <a:pt x="288531" y="90170"/>
                  </a:lnTo>
                  <a:lnTo>
                    <a:pt x="291414" y="85090"/>
                  </a:lnTo>
                  <a:lnTo>
                    <a:pt x="294449" y="78740"/>
                  </a:lnTo>
                  <a:lnTo>
                    <a:pt x="297307" y="73660"/>
                  </a:lnTo>
                  <a:lnTo>
                    <a:pt x="301561" y="68580"/>
                  </a:lnTo>
                  <a:lnTo>
                    <a:pt x="308444" y="62230"/>
                  </a:lnTo>
                  <a:lnTo>
                    <a:pt x="308711" y="60960"/>
                  </a:lnTo>
                  <a:lnTo>
                    <a:pt x="309968" y="60960"/>
                  </a:lnTo>
                  <a:lnTo>
                    <a:pt x="310451" y="59690"/>
                  </a:lnTo>
                  <a:lnTo>
                    <a:pt x="318960" y="52070"/>
                  </a:lnTo>
                  <a:lnTo>
                    <a:pt x="357251" y="26670"/>
                  </a:lnTo>
                  <a:lnTo>
                    <a:pt x="399008" y="11430"/>
                  </a:lnTo>
                  <a:lnTo>
                    <a:pt x="407149" y="11430"/>
                  </a:lnTo>
                  <a:lnTo>
                    <a:pt x="422389" y="8890"/>
                  </a:lnTo>
                  <a:lnTo>
                    <a:pt x="429056" y="6350"/>
                  </a:lnTo>
                  <a:lnTo>
                    <a:pt x="436168" y="5080"/>
                  </a:lnTo>
                  <a:lnTo>
                    <a:pt x="462445" y="5080"/>
                  </a:lnTo>
                  <a:lnTo>
                    <a:pt x="475538" y="7620"/>
                  </a:lnTo>
                  <a:lnTo>
                    <a:pt x="488480" y="8890"/>
                  </a:lnTo>
                  <a:lnTo>
                    <a:pt x="502615" y="12700"/>
                  </a:lnTo>
                  <a:lnTo>
                    <a:pt x="504863" y="12700"/>
                  </a:lnTo>
                  <a:lnTo>
                    <a:pt x="518896" y="17780"/>
                  </a:lnTo>
                  <a:lnTo>
                    <a:pt x="525805" y="19050"/>
                  </a:lnTo>
                  <a:lnTo>
                    <a:pt x="532599" y="21590"/>
                  </a:lnTo>
                  <a:lnTo>
                    <a:pt x="533654" y="22860"/>
                  </a:lnTo>
                  <a:lnTo>
                    <a:pt x="538226" y="24130"/>
                  </a:lnTo>
                  <a:lnTo>
                    <a:pt x="545846" y="27940"/>
                  </a:lnTo>
                  <a:lnTo>
                    <a:pt x="551599" y="31750"/>
                  </a:lnTo>
                  <a:lnTo>
                    <a:pt x="563816" y="40640"/>
                  </a:lnTo>
                  <a:lnTo>
                    <a:pt x="570217" y="44450"/>
                  </a:lnTo>
                  <a:lnTo>
                    <a:pt x="582231" y="54610"/>
                  </a:lnTo>
                  <a:lnTo>
                    <a:pt x="587324" y="59690"/>
                  </a:lnTo>
                  <a:lnTo>
                    <a:pt x="593305" y="63500"/>
                  </a:lnTo>
                  <a:lnTo>
                    <a:pt x="598919" y="68580"/>
                  </a:lnTo>
                  <a:lnTo>
                    <a:pt x="604012" y="72390"/>
                  </a:lnTo>
                  <a:lnTo>
                    <a:pt x="608749" y="77470"/>
                  </a:lnTo>
                  <a:lnTo>
                    <a:pt x="613283" y="82550"/>
                  </a:lnTo>
                  <a:lnTo>
                    <a:pt x="613613" y="82550"/>
                  </a:lnTo>
                  <a:lnTo>
                    <a:pt x="613778" y="83820"/>
                  </a:lnTo>
                  <a:lnTo>
                    <a:pt x="613956" y="83820"/>
                  </a:lnTo>
                  <a:lnTo>
                    <a:pt x="617905" y="88900"/>
                  </a:lnTo>
                  <a:lnTo>
                    <a:pt x="622020" y="92710"/>
                  </a:lnTo>
                  <a:lnTo>
                    <a:pt x="626376" y="96520"/>
                  </a:lnTo>
                  <a:lnTo>
                    <a:pt x="626884" y="96520"/>
                  </a:lnTo>
                  <a:lnTo>
                    <a:pt x="627532" y="97790"/>
                  </a:lnTo>
                  <a:lnTo>
                    <a:pt x="628738" y="97790"/>
                  </a:lnTo>
                  <a:lnTo>
                    <a:pt x="629221" y="99060"/>
                  </a:lnTo>
                  <a:lnTo>
                    <a:pt x="630212" y="99060"/>
                  </a:lnTo>
                  <a:lnTo>
                    <a:pt x="630364" y="100330"/>
                  </a:lnTo>
                  <a:lnTo>
                    <a:pt x="628726" y="102870"/>
                  </a:lnTo>
                  <a:lnTo>
                    <a:pt x="631240" y="104140"/>
                  </a:lnTo>
                  <a:lnTo>
                    <a:pt x="634047" y="107950"/>
                  </a:lnTo>
                  <a:lnTo>
                    <a:pt x="632675" y="110490"/>
                  </a:lnTo>
                  <a:lnTo>
                    <a:pt x="631850" y="115570"/>
                  </a:lnTo>
                  <a:lnTo>
                    <a:pt x="633056" y="118110"/>
                  </a:lnTo>
                  <a:lnTo>
                    <a:pt x="636663" y="120650"/>
                  </a:lnTo>
                  <a:lnTo>
                    <a:pt x="637743" y="121920"/>
                  </a:lnTo>
                  <a:lnTo>
                    <a:pt x="635000" y="124460"/>
                  </a:lnTo>
                  <a:lnTo>
                    <a:pt x="634542" y="125730"/>
                  </a:lnTo>
                  <a:lnTo>
                    <a:pt x="638340" y="127000"/>
                  </a:lnTo>
                  <a:lnTo>
                    <a:pt x="637717" y="130810"/>
                  </a:lnTo>
                  <a:lnTo>
                    <a:pt x="640600" y="134620"/>
                  </a:lnTo>
                  <a:lnTo>
                    <a:pt x="641426" y="135890"/>
                  </a:lnTo>
                  <a:lnTo>
                    <a:pt x="639978" y="139700"/>
                  </a:lnTo>
                  <a:lnTo>
                    <a:pt x="638390" y="135890"/>
                  </a:lnTo>
                  <a:lnTo>
                    <a:pt x="637654" y="138430"/>
                  </a:lnTo>
                  <a:lnTo>
                    <a:pt x="637933" y="138430"/>
                  </a:lnTo>
                  <a:lnTo>
                    <a:pt x="638886" y="140970"/>
                  </a:lnTo>
                  <a:lnTo>
                    <a:pt x="641616" y="142240"/>
                  </a:lnTo>
                  <a:lnTo>
                    <a:pt x="637730" y="146050"/>
                  </a:lnTo>
                  <a:lnTo>
                    <a:pt x="639521" y="149860"/>
                  </a:lnTo>
                  <a:lnTo>
                    <a:pt x="641438" y="157480"/>
                  </a:lnTo>
                  <a:lnTo>
                    <a:pt x="639660" y="161290"/>
                  </a:lnTo>
                  <a:lnTo>
                    <a:pt x="641032" y="166370"/>
                  </a:lnTo>
                  <a:lnTo>
                    <a:pt x="639699" y="166370"/>
                  </a:lnTo>
                  <a:lnTo>
                    <a:pt x="638708" y="162560"/>
                  </a:lnTo>
                  <a:lnTo>
                    <a:pt x="637667" y="166370"/>
                  </a:lnTo>
                  <a:lnTo>
                    <a:pt x="640422" y="170180"/>
                  </a:lnTo>
                  <a:lnTo>
                    <a:pt x="640092" y="172720"/>
                  </a:lnTo>
                  <a:lnTo>
                    <a:pt x="637514" y="172720"/>
                  </a:lnTo>
                  <a:lnTo>
                    <a:pt x="637133" y="168910"/>
                  </a:lnTo>
                  <a:lnTo>
                    <a:pt x="635889" y="166370"/>
                  </a:lnTo>
                  <a:lnTo>
                    <a:pt x="632866" y="160020"/>
                  </a:lnTo>
                  <a:lnTo>
                    <a:pt x="631355" y="156210"/>
                  </a:lnTo>
                  <a:lnTo>
                    <a:pt x="632320" y="154940"/>
                  </a:lnTo>
                  <a:lnTo>
                    <a:pt x="633285" y="153670"/>
                  </a:lnTo>
                  <a:lnTo>
                    <a:pt x="635215" y="151130"/>
                  </a:lnTo>
                  <a:lnTo>
                    <a:pt x="638632" y="149860"/>
                  </a:lnTo>
                  <a:lnTo>
                    <a:pt x="633552" y="148590"/>
                  </a:lnTo>
                  <a:lnTo>
                    <a:pt x="633920" y="147320"/>
                  </a:lnTo>
                  <a:lnTo>
                    <a:pt x="636016" y="146050"/>
                  </a:lnTo>
                  <a:lnTo>
                    <a:pt x="635723" y="144780"/>
                  </a:lnTo>
                  <a:lnTo>
                    <a:pt x="631736" y="144780"/>
                  </a:lnTo>
                  <a:lnTo>
                    <a:pt x="631190" y="140970"/>
                  </a:lnTo>
                  <a:lnTo>
                    <a:pt x="633196" y="142240"/>
                  </a:lnTo>
                  <a:lnTo>
                    <a:pt x="633564" y="140970"/>
                  </a:lnTo>
                  <a:lnTo>
                    <a:pt x="634619" y="140970"/>
                  </a:lnTo>
                  <a:lnTo>
                    <a:pt x="632002" y="138430"/>
                  </a:lnTo>
                  <a:lnTo>
                    <a:pt x="634161" y="134620"/>
                  </a:lnTo>
                  <a:lnTo>
                    <a:pt x="629970" y="130810"/>
                  </a:lnTo>
                  <a:lnTo>
                    <a:pt x="628980" y="129540"/>
                  </a:lnTo>
                  <a:lnTo>
                    <a:pt x="631317" y="127000"/>
                  </a:lnTo>
                  <a:lnTo>
                    <a:pt x="630275" y="125730"/>
                  </a:lnTo>
                  <a:lnTo>
                    <a:pt x="627227" y="128270"/>
                  </a:lnTo>
                  <a:lnTo>
                    <a:pt x="627354" y="124460"/>
                  </a:lnTo>
                  <a:lnTo>
                    <a:pt x="626313" y="124460"/>
                  </a:lnTo>
                  <a:lnTo>
                    <a:pt x="625386" y="125730"/>
                  </a:lnTo>
                  <a:lnTo>
                    <a:pt x="624725" y="127000"/>
                  </a:lnTo>
                  <a:lnTo>
                    <a:pt x="625640" y="128270"/>
                  </a:lnTo>
                  <a:lnTo>
                    <a:pt x="626237" y="128270"/>
                  </a:lnTo>
                  <a:lnTo>
                    <a:pt x="627176" y="133350"/>
                  </a:lnTo>
                  <a:lnTo>
                    <a:pt x="628243" y="135890"/>
                  </a:lnTo>
                  <a:lnTo>
                    <a:pt x="630301" y="138430"/>
                  </a:lnTo>
                  <a:lnTo>
                    <a:pt x="630555" y="139700"/>
                  </a:lnTo>
                  <a:lnTo>
                    <a:pt x="627126" y="140970"/>
                  </a:lnTo>
                  <a:lnTo>
                    <a:pt x="628510" y="143510"/>
                  </a:lnTo>
                  <a:lnTo>
                    <a:pt x="628980" y="148590"/>
                  </a:lnTo>
                  <a:lnTo>
                    <a:pt x="627303" y="149860"/>
                  </a:lnTo>
                  <a:lnTo>
                    <a:pt x="627634" y="153670"/>
                  </a:lnTo>
                  <a:lnTo>
                    <a:pt x="625868" y="153670"/>
                  </a:lnTo>
                  <a:lnTo>
                    <a:pt x="624078" y="152400"/>
                  </a:lnTo>
                  <a:lnTo>
                    <a:pt x="623316" y="152400"/>
                  </a:lnTo>
                  <a:lnTo>
                    <a:pt x="622376" y="154940"/>
                  </a:lnTo>
                  <a:lnTo>
                    <a:pt x="621995" y="156210"/>
                  </a:lnTo>
                  <a:lnTo>
                    <a:pt x="621919" y="157480"/>
                  </a:lnTo>
                  <a:lnTo>
                    <a:pt x="622896" y="158750"/>
                  </a:lnTo>
                  <a:lnTo>
                    <a:pt x="624420" y="157480"/>
                  </a:lnTo>
                  <a:lnTo>
                    <a:pt x="624255" y="154940"/>
                  </a:lnTo>
                  <a:lnTo>
                    <a:pt x="626452" y="157480"/>
                  </a:lnTo>
                  <a:lnTo>
                    <a:pt x="625297" y="158750"/>
                  </a:lnTo>
                  <a:lnTo>
                    <a:pt x="622871" y="162560"/>
                  </a:lnTo>
                  <a:lnTo>
                    <a:pt x="618756" y="165100"/>
                  </a:lnTo>
                  <a:lnTo>
                    <a:pt x="618655" y="171450"/>
                  </a:lnTo>
                  <a:lnTo>
                    <a:pt x="617943" y="172720"/>
                  </a:lnTo>
                  <a:lnTo>
                    <a:pt x="614108" y="175260"/>
                  </a:lnTo>
                  <a:lnTo>
                    <a:pt x="617664" y="176530"/>
                  </a:lnTo>
                  <a:lnTo>
                    <a:pt x="617232" y="179070"/>
                  </a:lnTo>
                  <a:lnTo>
                    <a:pt x="620395" y="177800"/>
                  </a:lnTo>
                  <a:lnTo>
                    <a:pt x="618337" y="180340"/>
                  </a:lnTo>
                  <a:lnTo>
                    <a:pt x="617956" y="181610"/>
                  </a:lnTo>
                  <a:lnTo>
                    <a:pt x="615061" y="181610"/>
                  </a:lnTo>
                  <a:lnTo>
                    <a:pt x="615505" y="180340"/>
                  </a:lnTo>
                  <a:lnTo>
                    <a:pt x="614768" y="179070"/>
                  </a:lnTo>
                  <a:lnTo>
                    <a:pt x="614451" y="179070"/>
                  </a:lnTo>
                  <a:lnTo>
                    <a:pt x="614426" y="180340"/>
                  </a:lnTo>
                  <a:lnTo>
                    <a:pt x="609219" y="184150"/>
                  </a:lnTo>
                  <a:lnTo>
                    <a:pt x="610006" y="187960"/>
                  </a:lnTo>
                  <a:lnTo>
                    <a:pt x="613117" y="193040"/>
                  </a:lnTo>
                  <a:lnTo>
                    <a:pt x="610730" y="193040"/>
                  </a:lnTo>
                  <a:lnTo>
                    <a:pt x="611543" y="198120"/>
                  </a:lnTo>
                  <a:lnTo>
                    <a:pt x="608012" y="194310"/>
                  </a:lnTo>
                  <a:lnTo>
                    <a:pt x="609536" y="196850"/>
                  </a:lnTo>
                  <a:lnTo>
                    <a:pt x="611454" y="198120"/>
                  </a:lnTo>
                  <a:lnTo>
                    <a:pt x="605459" y="201930"/>
                  </a:lnTo>
                  <a:lnTo>
                    <a:pt x="605866" y="207010"/>
                  </a:lnTo>
                  <a:lnTo>
                    <a:pt x="609473" y="213360"/>
                  </a:lnTo>
                  <a:lnTo>
                    <a:pt x="610755" y="218440"/>
                  </a:lnTo>
                  <a:lnTo>
                    <a:pt x="613638" y="224790"/>
                  </a:lnTo>
                  <a:lnTo>
                    <a:pt x="610489" y="226060"/>
                  </a:lnTo>
                  <a:lnTo>
                    <a:pt x="610260" y="227330"/>
                  </a:lnTo>
                  <a:lnTo>
                    <a:pt x="609727" y="228600"/>
                  </a:lnTo>
                  <a:lnTo>
                    <a:pt x="610158" y="229870"/>
                  </a:lnTo>
                  <a:lnTo>
                    <a:pt x="611733" y="229870"/>
                  </a:lnTo>
                  <a:lnTo>
                    <a:pt x="612787" y="231140"/>
                  </a:lnTo>
                  <a:lnTo>
                    <a:pt x="613676" y="232410"/>
                  </a:lnTo>
                  <a:lnTo>
                    <a:pt x="615251" y="232410"/>
                  </a:lnTo>
                  <a:lnTo>
                    <a:pt x="613968" y="231140"/>
                  </a:lnTo>
                  <a:lnTo>
                    <a:pt x="613295" y="229870"/>
                  </a:lnTo>
                  <a:lnTo>
                    <a:pt x="613067" y="228600"/>
                  </a:lnTo>
                  <a:lnTo>
                    <a:pt x="615581" y="226060"/>
                  </a:lnTo>
                  <a:lnTo>
                    <a:pt x="615302" y="228600"/>
                  </a:lnTo>
                  <a:lnTo>
                    <a:pt x="618782" y="228600"/>
                  </a:lnTo>
                  <a:lnTo>
                    <a:pt x="616508" y="229870"/>
                  </a:lnTo>
                  <a:lnTo>
                    <a:pt x="616229" y="232410"/>
                  </a:lnTo>
                  <a:lnTo>
                    <a:pt x="617156" y="234950"/>
                  </a:lnTo>
                  <a:lnTo>
                    <a:pt x="619086" y="236220"/>
                  </a:lnTo>
                  <a:lnTo>
                    <a:pt x="617474" y="237490"/>
                  </a:lnTo>
                  <a:lnTo>
                    <a:pt x="617715" y="237490"/>
                  </a:lnTo>
                  <a:lnTo>
                    <a:pt x="618197" y="240030"/>
                  </a:lnTo>
                  <a:lnTo>
                    <a:pt x="618959" y="238760"/>
                  </a:lnTo>
                  <a:lnTo>
                    <a:pt x="620814" y="237490"/>
                  </a:lnTo>
                  <a:lnTo>
                    <a:pt x="620026" y="240030"/>
                  </a:lnTo>
                  <a:lnTo>
                    <a:pt x="619518" y="241300"/>
                  </a:lnTo>
                  <a:lnTo>
                    <a:pt x="619099" y="242570"/>
                  </a:lnTo>
                  <a:lnTo>
                    <a:pt x="619975" y="243840"/>
                  </a:lnTo>
                  <a:lnTo>
                    <a:pt x="620395" y="246380"/>
                  </a:lnTo>
                  <a:lnTo>
                    <a:pt x="621385" y="251460"/>
                  </a:lnTo>
                  <a:lnTo>
                    <a:pt x="621576" y="252730"/>
                  </a:lnTo>
                  <a:lnTo>
                    <a:pt x="622922" y="252730"/>
                  </a:lnTo>
                  <a:lnTo>
                    <a:pt x="622947" y="254000"/>
                  </a:lnTo>
                  <a:lnTo>
                    <a:pt x="623557" y="255270"/>
                  </a:lnTo>
                  <a:lnTo>
                    <a:pt x="623087" y="255270"/>
                  </a:lnTo>
                  <a:lnTo>
                    <a:pt x="623531" y="257810"/>
                  </a:lnTo>
                  <a:lnTo>
                    <a:pt x="624078" y="261620"/>
                  </a:lnTo>
                  <a:lnTo>
                    <a:pt x="624205" y="261620"/>
                  </a:lnTo>
                  <a:lnTo>
                    <a:pt x="625055" y="262890"/>
                  </a:lnTo>
                  <a:lnTo>
                    <a:pt x="625411" y="264160"/>
                  </a:lnTo>
                  <a:lnTo>
                    <a:pt x="625627" y="273050"/>
                  </a:lnTo>
                  <a:lnTo>
                    <a:pt x="625906" y="273050"/>
                  </a:lnTo>
                  <a:lnTo>
                    <a:pt x="625983" y="274320"/>
                  </a:lnTo>
                  <a:lnTo>
                    <a:pt x="625665" y="274320"/>
                  </a:lnTo>
                  <a:lnTo>
                    <a:pt x="625703" y="280670"/>
                  </a:lnTo>
                  <a:lnTo>
                    <a:pt x="627697" y="284480"/>
                  </a:lnTo>
                  <a:lnTo>
                    <a:pt x="626262" y="287020"/>
                  </a:lnTo>
                  <a:lnTo>
                    <a:pt x="625551" y="289560"/>
                  </a:lnTo>
                  <a:lnTo>
                    <a:pt x="625157" y="289560"/>
                  </a:lnTo>
                  <a:lnTo>
                    <a:pt x="625005" y="292100"/>
                  </a:lnTo>
                  <a:lnTo>
                    <a:pt x="624738" y="292100"/>
                  </a:lnTo>
                  <a:lnTo>
                    <a:pt x="624166" y="293370"/>
                  </a:lnTo>
                  <a:lnTo>
                    <a:pt x="625043" y="293370"/>
                  </a:lnTo>
                  <a:lnTo>
                    <a:pt x="624979" y="294640"/>
                  </a:lnTo>
                  <a:lnTo>
                    <a:pt x="626808" y="295910"/>
                  </a:lnTo>
                  <a:lnTo>
                    <a:pt x="627329" y="297180"/>
                  </a:lnTo>
                  <a:lnTo>
                    <a:pt x="626097" y="298450"/>
                  </a:lnTo>
                  <a:lnTo>
                    <a:pt x="625627" y="299720"/>
                  </a:lnTo>
                  <a:lnTo>
                    <a:pt x="625271" y="299720"/>
                  </a:lnTo>
                  <a:lnTo>
                    <a:pt x="625297" y="298450"/>
                  </a:lnTo>
                  <a:lnTo>
                    <a:pt x="625322" y="297180"/>
                  </a:lnTo>
                  <a:lnTo>
                    <a:pt x="622757" y="298450"/>
                  </a:lnTo>
                  <a:lnTo>
                    <a:pt x="623201" y="295910"/>
                  </a:lnTo>
                  <a:lnTo>
                    <a:pt x="622820" y="297180"/>
                  </a:lnTo>
                  <a:lnTo>
                    <a:pt x="621893" y="299720"/>
                  </a:lnTo>
                  <a:lnTo>
                    <a:pt x="622122" y="300990"/>
                  </a:lnTo>
                  <a:lnTo>
                    <a:pt x="627126" y="300990"/>
                  </a:lnTo>
                  <a:lnTo>
                    <a:pt x="627684" y="302260"/>
                  </a:lnTo>
                  <a:lnTo>
                    <a:pt x="625894" y="306070"/>
                  </a:lnTo>
                  <a:lnTo>
                    <a:pt x="623912" y="308610"/>
                  </a:lnTo>
                  <a:lnTo>
                    <a:pt x="626922" y="309880"/>
                  </a:lnTo>
                  <a:lnTo>
                    <a:pt x="624903" y="309880"/>
                  </a:lnTo>
                  <a:lnTo>
                    <a:pt x="624840" y="311150"/>
                  </a:lnTo>
                  <a:lnTo>
                    <a:pt x="622858" y="312420"/>
                  </a:lnTo>
                  <a:lnTo>
                    <a:pt x="622744" y="313690"/>
                  </a:lnTo>
                  <a:lnTo>
                    <a:pt x="620229" y="312420"/>
                  </a:lnTo>
                  <a:lnTo>
                    <a:pt x="620306" y="311150"/>
                  </a:lnTo>
                  <a:lnTo>
                    <a:pt x="621944" y="307340"/>
                  </a:lnTo>
                  <a:lnTo>
                    <a:pt x="620204" y="306070"/>
                  </a:lnTo>
                  <a:lnTo>
                    <a:pt x="618959" y="309880"/>
                  </a:lnTo>
                  <a:lnTo>
                    <a:pt x="617626" y="306070"/>
                  </a:lnTo>
                  <a:lnTo>
                    <a:pt x="617359" y="306070"/>
                  </a:lnTo>
                  <a:lnTo>
                    <a:pt x="617029" y="308610"/>
                  </a:lnTo>
                  <a:lnTo>
                    <a:pt x="616661" y="309880"/>
                  </a:lnTo>
                  <a:lnTo>
                    <a:pt x="618388" y="311150"/>
                  </a:lnTo>
                  <a:lnTo>
                    <a:pt x="617194" y="313690"/>
                  </a:lnTo>
                  <a:lnTo>
                    <a:pt x="618744" y="314960"/>
                  </a:lnTo>
                  <a:lnTo>
                    <a:pt x="618718" y="316230"/>
                  </a:lnTo>
                  <a:lnTo>
                    <a:pt x="616204" y="316230"/>
                  </a:lnTo>
                  <a:lnTo>
                    <a:pt x="611022" y="317500"/>
                  </a:lnTo>
                  <a:lnTo>
                    <a:pt x="615657" y="318770"/>
                  </a:lnTo>
                  <a:lnTo>
                    <a:pt x="613905" y="320040"/>
                  </a:lnTo>
                  <a:lnTo>
                    <a:pt x="612521" y="321310"/>
                  </a:lnTo>
                  <a:lnTo>
                    <a:pt x="610552" y="321310"/>
                  </a:lnTo>
                  <a:lnTo>
                    <a:pt x="610285" y="322580"/>
                  </a:lnTo>
                  <a:lnTo>
                    <a:pt x="611073" y="323850"/>
                  </a:lnTo>
                  <a:lnTo>
                    <a:pt x="610616" y="325120"/>
                  </a:lnTo>
                  <a:lnTo>
                    <a:pt x="609739" y="326390"/>
                  </a:lnTo>
                  <a:lnTo>
                    <a:pt x="608965" y="326390"/>
                  </a:lnTo>
                  <a:lnTo>
                    <a:pt x="608241" y="327660"/>
                  </a:lnTo>
                  <a:lnTo>
                    <a:pt x="606971" y="328930"/>
                  </a:lnTo>
                  <a:lnTo>
                    <a:pt x="604418" y="328930"/>
                  </a:lnTo>
                  <a:lnTo>
                    <a:pt x="610196" y="332740"/>
                  </a:lnTo>
                  <a:lnTo>
                    <a:pt x="604659" y="332740"/>
                  </a:lnTo>
                  <a:lnTo>
                    <a:pt x="604558" y="335280"/>
                  </a:lnTo>
                  <a:lnTo>
                    <a:pt x="603250" y="335280"/>
                  </a:lnTo>
                  <a:lnTo>
                    <a:pt x="602830" y="336550"/>
                  </a:lnTo>
                  <a:lnTo>
                    <a:pt x="602322" y="337820"/>
                  </a:lnTo>
                  <a:lnTo>
                    <a:pt x="600494" y="337820"/>
                  </a:lnTo>
                  <a:lnTo>
                    <a:pt x="600176" y="336550"/>
                  </a:lnTo>
                  <a:lnTo>
                    <a:pt x="599909" y="336550"/>
                  </a:lnTo>
                  <a:lnTo>
                    <a:pt x="598665" y="337820"/>
                  </a:lnTo>
                  <a:lnTo>
                    <a:pt x="598004" y="340360"/>
                  </a:lnTo>
                  <a:lnTo>
                    <a:pt x="596061" y="344170"/>
                  </a:lnTo>
                  <a:lnTo>
                    <a:pt x="588721" y="344170"/>
                  </a:lnTo>
                  <a:lnTo>
                    <a:pt x="587971" y="345440"/>
                  </a:lnTo>
                  <a:lnTo>
                    <a:pt x="585444" y="347980"/>
                  </a:lnTo>
                  <a:lnTo>
                    <a:pt x="589343" y="346710"/>
                  </a:lnTo>
                  <a:lnTo>
                    <a:pt x="588048" y="349250"/>
                  </a:lnTo>
                  <a:lnTo>
                    <a:pt x="584403" y="350520"/>
                  </a:lnTo>
                  <a:lnTo>
                    <a:pt x="579882" y="349250"/>
                  </a:lnTo>
                  <a:lnTo>
                    <a:pt x="577964" y="355600"/>
                  </a:lnTo>
                  <a:lnTo>
                    <a:pt x="575551" y="355600"/>
                  </a:lnTo>
                  <a:lnTo>
                    <a:pt x="574344" y="359410"/>
                  </a:lnTo>
                  <a:lnTo>
                    <a:pt x="572033" y="358140"/>
                  </a:lnTo>
                  <a:lnTo>
                    <a:pt x="571360" y="355600"/>
                  </a:lnTo>
                  <a:lnTo>
                    <a:pt x="571919" y="353060"/>
                  </a:lnTo>
                  <a:lnTo>
                    <a:pt x="569925" y="353060"/>
                  </a:lnTo>
                  <a:lnTo>
                    <a:pt x="569696" y="355600"/>
                  </a:lnTo>
                  <a:lnTo>
                    <a:pt x="569595" y="358140"/>
                  </a:lnTo>
                  <a:lnTo>
                    <a:pt x="567766" y="364490"/>
                  </a:lnTo>
                  <a:lnTo>
                    <a:pt x="570318" y="368300"/>
                  </a:lnTo>
                  <a:lnTo>
                    <a:pt x="574916" y="372110"/>
                  </a:lnTo>
                  <a:lnTo>
                    <a:pt x="574802" y="374650"/>
                  </a:lnTo>
                  <a:lnTo>
                    <a:pt x="577596" y="375920"/>
                  </a:lnTo>
                  <a:lnTo>
                    <a:pt x="577926" y="378460"/>
                  </a:lnTo>
                  <a:lnTo>
                    <a:pt x="581621" y="377190"/>
                  </a:lnTo>
                  <a:lnTo>
                    <a:pt x="581990" y="379730"/>
                  </a:lnTo>
                  <a:lnTo>
                    <a:pt x="581571" y="381000"/>
                  </a:lnTo>
                  <a:lnTo>
                    <a:pt x="580669" y="382270"/>
                  </a:lnTo>
                  <a:lnTo>
                    <a:pt x="572262" y="382270"/>
                  </a:lnTo>
                  <a:lnTo>
                    <a:pt x="572249" y="388620"/>
                  </a:lnTo>
                  <a:lnTo>
                    <a:pt x="569353" y="387350"/>
                  </a:lnTo>
                  <a:lnTo>
                    <a:pt x="568566" y="382270"/>
                  </a:lnTo>
                  <a:lnTo>
                    <a:pt x="565556" y="382270"/>
                  </a:lnTo>
                  <a:lnTo>
                    <a:pt x="565175" y="384810"/>
                  </a:lnTo>
                  <a:lnTo>
                    <a:pt x="563905" y="388620"/>
                  </a:lnTo>
                  <a:lnTo>
                    <a:pt x="562470" y="392430"/>
                  </a:lnTo>
                  <a:lnTo>
                    <a:pt x="562991" y="392430"/>
                  </a:lnTo>
                  <a:lnTo>
                    <a:pt x="561047" y="393700"/>
                  </a:lnTo>
                  <a:lnTo>
                    <a:pt x="560400" y="392430"/>
                  </a:lnTo>
                  <a:lnTo>
                    <a:pt x="559371" y="388620"/>
                  </a:lnTo>
                  <a:lnTo>
                    <a:pt x="557682" y="387350"/>
                  </a:lnTo>
                  <a:lnTo>
                    <a:pt x="552577" y="386080"/>
                  </a:lnTo>
                  <a:lnTo>
                    <a:pt x="556272" y="384810"/>
                  </a:lnTo>
                  <a:lnTo>
                    <a:pt x="552475" y="383540"/>
                  </a:lnTo>
                  <a:lnTo>
                    <a:pt x="551929" y="381000"/>
                  </a:lnTo>
                  <a:lnTo>
                    <a:pt x="551662" y="379730"/>
                  </a:lnTo>
                  <a:lnTo>
                    <a:pt x="550176" y="380161"/>
                  </a:lnTo>
                  <a:lnTo>
                    <a:pt x="550176" y="419100"/>
                  </a:lnTo>
                  <a:lnTo>
                    <a:pt x="541731" y="415290"/>
                  </a:lnTo>
                  <a:lnTo>
                    <a:pt x="541324" y="414020"/>
                  </a:lnTo>
                  <a:lnTo>
                    <a:pt x="539330" y="407670"/>
                  </a:lnTo>
                  <a:lnTo>
                    <a:pt x="537591" y="405130"/>
                  </a:lnTo>
                  <a:lnTo>
                    <a:pt x="536727" y="403860"/>
                  </a:lnTo>
                  <a:lnTo>
                    <a:pt x="534136" y="400050"/>
                  </a:lnTo>
                  <a:lnTo>
                    <a:pt x="533806" y="400050"/>
                  </a:lnTo>
                  <a:lnTo>
                    <a:pt x="535419" y="398780"/>
                  </a:lnTo>
                  <a:lnTo>
                    <a:pt x="536168" y="400050"/>
                  </a:lnTo>
                  <a:lnTo>
                    <a:pt x="538734" y="403860"/>
                  </a:lnTo>
                  <a:lnTo>
                    <a:pt x="541947" y="407670"/>
                  </a:lnTo>
                  <a:lnTo>
                    <a:pt x="543826" y="411480"/>
                  </a:lnTo>
                  <a:lnTo>
                    <a:pt x="545350" y="415290"/>
                  </a:lnTo>
                  <a:lnTo>
                    <a:pt x="549732" y="415290"/>
                  </a:lnTo>
                  <a:lnTo>
                    <a:pt x="550176" y="419100"/>
                  </a:lnTo>
                  <a:lnTo>
                    <a:pt x="550176" y="380161"/>
                  </a:lnTo>
                  <a:lnTo>
                    <a:pt x="547217" y="381000"/>
                  </a:lnTo>
                  <a:lnTo>
                    <a:pt x="546354" y="379730"/>
                  </a:lnTo>
                  <a:lnTo>
                    <a:pt x="545452" y="378460"/>
                  </a:lnTo>
                  <a:lnTo>
                    <a:pt x="543648" y="375920"/>
                  </a:lnTo>
                  <a:lnTo>
                    <a:pt x="542315" y="374650"/>
                  </a:lnTo>
                  <a:lnTo>
                    <a:pt x="540981" y="373380"/>
                  </a:lnTo>
                  <a:lnTo>
                    <a:pt x="538797" y="367030"/>
                  </a:lnTo>
                  <a:lnTo>
                    <a:pt x="538924" y="364490"/>
                  </a:lnTo>
                  <a:lnTo>
                    <a:pt x="531088" y="359410"/>
                  </a:lnTo>
                  <a:lnTo>
                    <a:pt x="527443" y="354330"/>
                  </a:lnTo>
                  <a:lnTo>
                    <a:pt x="526745" y="353352"/>
                  </a:lnTo>
                  <a:lnTo>
                    <a:pt x="526745" y="525780"/>
                  </a:lnTo>
                  <a:lnTo>
                    <a:pt x="523062" y="520700"/>
                  </a:lnTo>
                  <a:lnTo>
                    <a:pt x="522541" y="520331"/>
                  </a:lnTo>
                  <a:lnTo>
                    <a:pt x="522541" y="542290"/>
                  </a:lnTo>
                  <a:lnTo>
                    <a:pt x="519087" y="541159"/>
                  </a:lnTo>
                  <a:lnTo>
                    <a:pt x="519087" y="604520"/>
                  </a:lnTo>
                  <a:lnTo>
                    <a:pt x="516940" y="608330"/>
                  </a:lnTo>
                  <a:lnTo>
                    <a:pt x="515759" y="608330"/>
                  </a:lnTo>
                  <a:lnTo>
                    <a:pt x="514134" y="607060"/>
                  </a:lnTo>
                  <a:lnTo>
                    <a:pt x="513740" y="606336"/>
                  </a:lnTo>
                  <a:lnTo>
                    <a:pt x="513740" y="609600"/>
                  </a:lnTo>
                  <a:lnTo>
                    <a:pt x="513029" y="610870"/>
                  </a:lnTo>
                  <a:lnTo>
                    <a:pt x="511111" y="610870"/>
                  </a:lnTo>
                  <a:lnTo>
                    <a:pt x="511416" y="609600"/>
                  </a:lnTo>
                  <a:lnTo>
                    <a:pt x="511860" y="609600"/>
                  </a:lnTo>
                  <a:lnTo>
                    <a:pt x="512254" y="608330"/>
                  </a:lnTo>
                  <a:lnTo>
                    <a:pt x="513740" y="609600"/>
                  </a:lnTo>
                  <a:lnTo>
                    <a:pt x="513740" y="606336"/>
                  </a:lnTo>
                  <a:lnTo>
                    <a:pt x="513448" y="605790"/>
                  </a:lnTo>
                  <a:lnTo>
                    <a:pt x="515518" y="604520"/>
                  </a:lnTo>
                  <a:lnTo>
                    <a:pt x="515378" y="603250"/>
                  </a:lnTo>
                  <a:lnTo>
                    <a:pt x="515747" y="601980"/>
                  </a:lnTo>
                  <a:lnTo>
                    <a:pt x="517271" y="603250"/>
                  </a:lnTo>
                  <a:lnTo>
                    <a:pt x="519087" y="604520"/>
                  </a:lnTo>
                  <a:lnTo>
                    <a:pt x="519087" y="541159"/>
                  </a:lnTo>
                  <a:lnTo>
                    <a:pt x="518693" y="541020"/>
                  </a:lnTo>
                  <a:lnTo>
                    <a:pt x="519176" y="538480"/>
                  </a:lnTo>
                  <a:lnTo>
                    <a:pt x="519417" y="537210"/>
                  </a:lnTo>
                  <a:lnTo>
                    <a:pt x="519658" y="535940"/>
                  </a:lnTo>
                  <a:lnTo>
                    <a:pt x="515442" y="532193"/>
                  </a:lnTo>
                  <a:lnTo>
                    <a:pt x="515442" y="598170"/>
                  </a:lnTo>
                  <a:lnTo>
                    <a:pt x="515416" y="599440"/>
                  </a:lnTo>
                  <a:lnTo>
                    <a:pt x="514870" y="599440"/>
                  </a:lnTo>
                  <a:lnTo>
                    <a:pt x="514184" y="600710"/>
                  </a:lnTo>
                  <a:lnTo>
                    <a:pt x="513753" y="599440"/>
                  </a:lnTo>
                  <a:lnTo>
                    <a:pt x="513689" y="598170"/>
                  </a:lnTo>
                  <a:lnTo>
                    <a:pt x="515442" y="598170"/>
                  </a:lnTo>
                  <a:lnTo>
                    <a:pt x="515442" y="532193"/>
                  </a:lnTo>
                  <a:lnTo>
                    <a:pt x="513943" y="530860"/>
                  </a:lnTo>
                  <a:lnTo>
                    <a:pt x="513410" y="529590"/>
                  </a:lnTo>
                  <a:lnTo>
                    <a:pt x="512089" y="526427"/>
                  </a:lnTo>
                  <a:lnTo>
                    <a:pt x="512089" y="534670"/>
                  </a:lnTo>
                  <a:lnTo>
                    <a:pt x="511898" y="535940"/>
                  </a:lnTo>
                  <a:lnTo>
                    <a:pt x="511898" y="537210"/>
                  </a:lnTo>
                  <a:lnTo>
                    <a:pt x="511251" y="537210"/>
                  </a:lnTo>
                  <a:lnTo>
                    <a:pt x="511086" y="535940"/>
                  </a:lnTo>
                  <a:lnTo>
                    <a:pt x="511086" y="534670"/>
                  </a:lnTo>
                  <a:lnTo>
                    <a:pt x="510463" y="532130"/>
                  </a:lnTo>
                  <a:lnTo>
                    <a:pt x="509003" y="532130"/>
                  </a:lnTo>
                  <a:lnTo>
                    <a:pt x="509447" y="530860"/>
                  </a:lnTo>
                  <a:lnTo>
                    <a:pt x="510997" y="530860"/>
                  </a:lnTo>
                  <a:lnTo>
                    <a:pt x="511632" y="532130"/>
                  </a:lnTo>
                  <a:lnTo>
                    <a:pt x="512089" y="534670"/>
                  </a:lnTo>
                  <a:lnTo>
                    <a:pt x="512089" y="526427"/>
                  </a:lnTo>
                  <a:lnTo>
                    <a:pt x="511822" y="525780"/>
                  </a:lnTo>
                  <a:lnTo>
                    <a:pt x="508914" y="522249"/>
                  </a:lnTo>
                  <a:lnTo>
                    <a:pt x="508914" y="601980"/>
                  </a:lnTo>
                  <a:lnTo>
                    <a:pt x="508266" y="603250"/>
                  </a:lnTo>
                  <a:lnTo>
                    <a:pt x="508393" y="604520"/>
                  </a:lnTo>
                  <a:lnTo>
                    <a:pt x="505561" y="604520"/>
                  </a:lnTo>
                  <a:lnTo>
                    <a:pt x="506006" y="601980"/>
                  </a:lnTo>
                  <a:lnTo>
                    <a:pt x="508914" y="601980"/>
                  </a:lnTo>
                  <a:lnTo>
                    <a:pt x="508914" y="522249"/>
                  </a:lnTo>
                  <a:lnTo>
                    <a:pt x="508685" y="521970"/>
                  </a:lnTo>
                  <a:lnTo>
                    <a:pt x="508419" y="521970"/>
                  </a:lnTo>
                  <a:lnTo>
                    <a:pt x="509168" y="520700"/>
                  </a:lnTo>
                  <a:lnTo>
                    <a:pt x="510260" y="520700"/>
                  </a:lnTo>
                  <a:lnTo>
                    <a:pt x="514743" y="528320"/>
                  </a:lnTo>
                  <a:lnTo>
                    <a:pt x="521792" y="533400"/>
                  </a:lnTo>
                  <a:lnTo>
                    <a:pt x="522541" y="542290"/>
                  </a:lnTo>
                  <a:lnTo>
                    <a:pt x="522541" y="520331"/>
                  </a:lnTo>
                  <a:lnTo>
                    <a:pt x="521322" y="519430"/>
                  </a:lnTo>
                  <a:lnTo>
                    <a:pt x="519595" y="518160"/>
                  </a:lnTo>
                  <a:lnTo>
                    <a:pt x="517867" y="516890"/>
                  </a:lnTo>
                  <a:lnTo>
                    <a:pt x="515200" y="510540"/>
                  </a:lnTo>
                  <a:lnTo>
                    <a:pt x="519531" y="515620"/>
                  </a:lnTo>
                  <a:lnTo>
                    <a:pt x="526529" y="518160"/>
                  </a:lnTo>
                  <a:lnTo>
                    <a:pt x="526745" y="525780"/>
                  </a:lnTo>
                  <a:lnTo>
                    <a:pt x="526745" y="353352"/>
                  </a:lnTo>
                  <a:lnTo>
                    <a:pt x="524738" y="350520"/>
                  </a:lnTo>
                  <a:lnTo>
                    <a:pt x="510768" y="350520"/>
                  </a:lnTo>
                  <a:lnTo>
                    <a:pt x="509270" y="350520"/>
                  </a:lnTo>
                  <a:lnTo>
                    <a:pt x="506704" y="350520"/>
                  </a:lnTo>
                  <a:lnTo>
                    <a:pt x="506285" y="358140"/>
                  </a:lnTo>
                  <a:lnTo>
                    <a:pt x="508088" y="361950"/>
                  </a:lnTo>
                  <a:lnTo>
                    <a:pt x="513422" y="364490"/>
                  </a:lnTo>
                  <a:lnTo>
                    <a:pt x="514108" y="363220"/>
                  </a:lnTo>
                  <a:lnTo>
                    <a:pt x="513676" y="360680"/>
                  </a:lnTo>
                  <a:lnTo>
                    <a:pt x="513435" y="359410"/>
                  </a:lnTo>
                  <a:lnTo>
                    <a:pt x="517105" y="361950"/>
                  </a:lnTo>
                  <a:lnTo>
                    <a:pt x="521741" y="364490"/>
                  </a:lnTo>
                  <a:lnTo>
                    <a:pt x="520001" y="372110"/>
                  </a:lnTo>
                  <a:lnTo>
                    <a:pt x="521525" y="372110"/>
                  </a:lnTo>
                  <a:lnTo>
                    <a:pt x="522300" y="373380"/>
                  </a:lnTo>
                  <a:lnTo>
                    <a:pt x="520903" y="374650"/>
                  </a:lnTo>
                  <a:lnTo>
                    <a:pt x="518655" y="374650"/>
                  </a:lnTo>
                  <a:lnTo>
                    <a:pt x="517842" y="373710"/>
                  </a:lnTo>
                  <a:lnTo>
                    <a:pt x="517842" y="375920"/>
                  </a:lnTo>
                  <a:lnTo>
                    <a:pt x="517004" y="378460"/>
                  </a:lnTo>
                  <a:lnTo>
                    <a:pt x="515861" y="378460"/>
                  </a:lnTo>
                  <a:lnTo>
                    <a:pt x="515493" y="377190"/>
                  </a:lnTo>
                  <a:lnTo>
                    <a:pt x="516001" y="375920"/>
                  </a:lnTo>
                  <a:lnTo>
                    <a:pt x="517842" y="375920"/>
                  </a:lnTo>
                  <a:lnTo>
                    <a:pt x="517842" y="373710"/>
                  </a:lnTo>
                  <a:lnTo>
                    <a:pt x="516470" y="372110"/>
                  </a:lnTo>
                  <a:lnTo>
                    <a:pt x="515086" y="373380"/>
                  </a:lnTo>
                  <a:lnTo>
                    <a:pt x="513372" y="374650"/>
                  </a:lnTo>
                  <a:lnTo>
                    <a:pt x="512660" y="372110"/>
                  </a:lnTo>
                  <a:lnTo>
                    <a:pt x="512318" y="370840"/>
                  </a:lnTo>
                  <a:lnTo>
                    <a:pt x="514400" y="367030"/>
                  </a:lnTo>
                  <a:lnTo>
                    <a:pt x="510514" y="364490"/>
                  </a:lnTo>
                  <a:lnTo>
                    <a:pt x="508977" y="367030"/>
                  </a:lnTo>
                  <a:lnTo>
                    <a:pt x="511543" y="368300"/>
                  </a:lnTo>
                  <a:lnTo>
                    <a:pt x="512241" y="372110"/>
                  </a:lnTo>
                  <a:lnTo>
                    <a:pt x="506222" y="364490"/>
                  </a:lnTo>
                  <a:lnTo>
                    <a:pt x="504888" y="369722"/>
                  </a:lnTo>
                  <a:lnTo>
                    <a:pt x="504888" y="603250"/>
                  </a:lnTo>
                  <a:lnTo>
                    <a:pt x="503974" y="603542"/>
                  </a:lnTo>
                  <a:lnTo>
                    <a:pt x="503974" y="615950"/>
                  </a:lnTo>
                  <a:lnTo>
                    <a:pt x="502970" y="617220"/>
                  </a:lnTo>
                  <a:lnTo>
                    <a:pt x="500405" y="617220"/>
                  </a:lnTo>
                  <a:lnTo>
                    <a:pt x="500456" y="614680"/>
                  </a:lnTo>
                  <a:lnTo>
                    <a:pt x="502716" y="614680"/>
                  </a:lnTo>
                  <a:lnTo>
                    <a:pt x="503504" y="613410"/>
                  </a:lnTo>
                  <a:lnTo>
                    <a:pt x="503847" y="614680"/>
                  </a:lnTo>
                  <a:lnTo>
                    <a:pt x="503974" y="615950"/>
                  </a:lnTo>
                  <a:lnTo>
                    <a:pt x="503974" y="603542"/>
                  </a:lnTo>
                  <a:lnTo>
                    <a:pt x="500799" y="604520"/>
                  </a:lnTo>
                  <a:lnTo>
                    <a:pt x="501167" y="607060"/>
                  </a:lnTo>
                  <a:lnTo>
                    <a:pt x="501294" y="609600"/>
                  </a:lnTo>
                  <a:lnTo>
                    <a:pt x="500888" y="610870"/>
                  </a:lnTo>
                  <a:lnTo>
                    <a:pt x="497890" y="610870"/>
                  </a:lnTo>
                  <a:lnTo>
                    <a:pt x="499059" y="609600"/>
                  </a:lnTo>
                  <a:lnTo>
                    <a:pt x="498208" y="608330"/>
                  </a:lnTo>
                  <a:lnTo>
                    <a:pt x="495947" y="610870"/>
                  </a:lnTo>
                  <a:lnTo>
                    <a:pt x="498589" y="613410"/>
                  </a:lnTo>
                  <a:lnTo>
                    <a:pt x="493928" y="619760"/>
                  </a:lnTo>
                  <a:lnTo>
                    <a:pt x="490410" y="622300"/>
                  </a:lnTo>
                  <a:lnTo>
                    <a:pt x="488315" y="626110"/>
                  </a:lnTo>
                  <a:lnTo>
                    <a:pt x="485876" y="627380"/>
                  </a:lnTo>
                  <a:lnTo>
                    <a:pt x="484505" y="627380"/>
                  </a:lnTo>
                  <a:lnTo>
                    <a:pt x="482625" y="626110"/>
                  </a:lnTo>
                  <a:lnTo>
                    <a:pt x="483362" y="623570"/>
                  </a:lnTo>
                  <a:lnTo>
                    <a:pt x="483755" y="622300"/>
                  </a:lnTo>
                  <a:lnTo>
                    <a:pt x="485622" y="614680"/>
                  </a:lnTo>
                  <a:lnTo>
                    <a:pt x="487781" y="608330"/>
                  </a:lnTo>
                  <a:lnTo>
                    <a:pt x="489826" y="601980"/>
                  </a:lnTo>
                  <a:lnTo>
                    <a:pt x="491388" y="594360"/>
                  </a:lnTo>
                  <a:lnTo>
                    <a:pt x="491591" y="594360"/>
                  </a:lnTo>
                  <a:lnTo>
                    <a:pt x="492010" y="593090"/>
                  </a:lnTo>
                  <a:lnTo>
                    <a:pt x="494258" y="591820"/>
                  </a:lnTo>
                  <a:lnTo>
                    <a:pt x="494563" y="593090"/>
                  </a:lnTo>
                  <a:lnTo>
                    <a:pt x="497522" y="595630"/>
                  </a:lnTo>
                  <a:lnTo>
                    <a:pt x="498640" y="599440"/>
                  </a:lnTo>
                  <a:lnTo>
                    <a:pt x="502907" y="600710"/>
                  </a:lnTo>
                  <a:lnTo>
                    <a:pt x="504888" y="603250"/>
                  </a:lnTo>
                  <a:lnTo>
                    <a:pt x="504888" y="369722"/>
                  </a:lnTo>
                  <a:lnTo>
                    <a:pt x="504278" y="372110"/>
                  </a:lnTo>
                  <a:lnTo>
                    <a:pt x="496785" y="377190"/>
                  </a:lnTo>
                  <a:lnTo>
                    <a:pt x="493141" y="381000"/>
                  </a:lnTo>
                  <a:lnTo>
                    <a:pt x="492848" y="381355"/>
                  </a:lnTo>
                  <a:lnTo>
                    <a:pt x="492848" y="466090"/>
                  </a:lnTo>
                  <a:lnTo>
                    <a:pt x="492391" y="468630"/>
                  </a:lnTo>
                  <a:lnTo>
                    <a:pt x="487565" y="467372"/>
                  </a:lnTo>
                  <a:lnTo>
                    <a:pt x="487565" y="547370"/>
                  </a:lnTo>
                  <a:lnTo>
                    <a:pt x="486435" y="551180"/>
                  </a:lnTo>
                  <a:lnTo>
                    <a:pt x="486219" y="548640"/>
                  </a:lnTo>
                  <a:lnTo>
                    <a:pt x="485381" y="547370"/>
                  </a:lnTo>
                  <a:lnTo>
                    <a:pt x="487565" y="547370"/>
                  </a:lnTo>
                  <a:lnTo>
                    <a:pt x="487565" y="467372"/>
                  </a:lnTo>
                  <a:lnTo>
                    <a:pt x="486371" y="467360"/>
                  </a:lnTo>
                  <a:lnTo>
                    <a:pt x="486371" y="523240"/>
                  </a:lnTo>
                  <a:lnTo>
                    <a:pt x="484657" y="527050"/>
                  </a:lnTo>
                  <a:lnTo>
                    <a:pt x="484695" y="529590"/>
                  </a:lnTo>
                  <a:lnTo>
                    <a:pt x="482663" y="527050"/>
                  </a:lnTo>
                  <a:lnTo>
                    <a:pt x="482993" y="525780"/>
                  </a:lnTo>
                  <a:lnTo>
                    <a:pt x="483666" y="523240"/>
                  </a:lnTo>
                  <a:lnTo>
                    <a:pt x="483450" y="519430"/>
                  </a:lnTo>
                  <a:lnTo>
                    <a:pt x="486371" y="523240"/>
                  </a:lnTo>
                  <a:lnTo>
                    <a:pt x="486371" y="467360"/>
                  </a:lnTo>
                  <a:lnTo>
                    <a:pt x="485914" y="467360"/>
                  </a:lnTo>
                  <a:lnTo>
                    <a:pt x="486130" y="472440"/>
                  </a:lnTo>
                  <a:lnTo>
                    <a:pt x="485355" y="472935"/>
                  </a:lnTo>
                  <a:lnTo>
                    <a:pt x="485355" y="477520"/>
                  </a:lnTo>
                  <a:lnTo>
                    <a:pt x="483489" y="477520"/>
                  </a:lnTo>
                  <a:lnTo>
                    <a:pt x="482015" y="478790"/>
                  </a:lnTo>
                  <a:lnTo>
                    <a:pt x="480898" y="477520"/>
                  </a:lnTo>
                  <a:lnTo>
                    <a:pt x="480364" y="476250"/>
                  </a:lnTo>
                  <a:lnTo>
                    <a:pt x="481088" y="476250"/>
                  </a:lnTo>
                  <a:lnTo>
                    <a:pt x="483755" y="474980"/>
                  </a:lnTo>
                  <a:lnTo>
                    <a:pt x="483946" y="476250"/>
                  </a:lnTo>
                  <a:lnTo>
                    <a:pt x="485355" y="477520"/>
                  </a:lnTo>
                  <a:lnTo>
                    <a:pt x="485355" y="472935"/>
                  </a:lnTo>
                  <a:lnTo>
                    <a:pt x="484136" y="473710"/>
                  </a:lnTo>
                  <a:lnTo>
                    <a:pt x="480148" y="473710"/>
                  </a:lnTo>
                  <a:lnTo>
                    <a:pt x="480923" y="471170"/>
                  </a:lnTo>
                  <a:lnTo>
                    <a:pt x="480542" y="468630"/>
                  </a:lnTo>
                  <a:lnTo>
                    <a:pt x="479145" y="467360"/>
                  </a:lnTo>
                  <a:lnTo>
                    <a:pt x="479933" y="466090"/>
                  </a:lnTo>
                  <a:lnTo>
                    <a:pt x="479234" y="462280"/>
                  </a:lnTo>
                  <a:lnTo>
                    <a:pt x="482866" y="462280"/>
                  </a:lnTo>
                  <a:lnTo>
                    <a:pt x="485736" y="461010"/>
                  </a:lnTo>
                  <a:lnTo>
                    <a:pt x="488607" y="459740"/>
                  </a:lnTo>
                  <a:lnTo>
                    <a:pt x="491032" y="462280"/>
                  </a:lnTo>
                  <a:lnTo>
                    <a:pt x="492848" y="466090"/>
                  </a:lnTo>
                  <a:lnTo>
                    <a:pt x="492848" y="381355"/>
                  </a:lnTo>
                  <a:lnTo>
                    <a:pt x="490537" y="384111"/>
                  </a:lnTo>
                  <a:lnTo>
                    <a:pt x="490537" y="439420"/>
                  </a:lnTo>
                  <a:lnTo>
                    <a:pt x="490105" y="440690"/>
                  </a:lnTo>
                  <a:lnTo>
                    <a:pt x="489940" y="440690"/>
                  </a:lnTo>
                  <a:lnTo>
                    <a:pt x="485571" y="439420"/>
                  </a:lnTo>
                  <a:lnTo>
                    <a:pt x="482714" y="444500"/>
                  </a:lnTo>
                  <a:lnTo>
                    <a:pt x="478307" y="443230"/>
                  </a:lnTo>
                  <a:lnTo>
                    <a:pt x="478129" y="443293"/>
                  </a:lnTo>
                  <a:lnTo>
                    <a:pt x="478129" y="467360"/>
                  </a:lnTo>
                  <a:lnTo>
                    <a:pt x="475424" y="468541"/>
                  </a:lnTo>
                  <a:lnTo>
                    <a:pt x="475335" y="471170"/>
                  </a:lnTo>
                  <a:lnTo>
                    <a:pt x="474281" y="471170"/>
                  </a:lnTo>
                  <a:lnTo>
                    <a:pt x="473100" y="469900"/>
                  </a:lnTo>
                  <a:lnTo>
                    <a:pt x="473405" y="469430"/>
                  </a:lnTo>
                  <a:lnTo>
                    <a:pt x="469430" y="471170"/>
                  </a:lnTo>
                  <a:lnTo>
                    <a:pt x="469887" y="474980"/>
                  </a:lnTo>
                  <a:lnTo>
                    <a:pt x="468884" y="476250"/>
                  </a:lnTo>
                  <a:lnTo>
                    <a:pt x="467296" y="476250"/>
                  </a:lnTo>
                  <a:lnTo>
                    <a:pt x="467182" y="474980"/>
                  </a:lnTo>
                  <a:lnTo>
                    <a:pt x="467766" y="473710"/>
                  </a:lnTo>
                  <a:lnTo>
                    <a:pt x="468350" y="472440"/>
                  </a:lnTo>
                  <a:lnTo>
                    <a:pt x="461124" y="473710"/>
                  </a:lnTo>
                  <a:lnTo>
                    <a:pt x="459346" y="472440"/>
                  </a:lnTo>
                  <a:lnTo>
                    <a:pt x="457581" y="471170"/>
                  </a:lnTo>
                  <a:lnTo>
                    <a:pt x="454939" y="470319"/>
                  </a:lnTo>
                  <a:lnTo>
                    <a:pt x="454939" y="585470"/>
                  </a:lnTo>
                  <a:lnTo>
                    <a:pt x="454672" y="585470"/>
                  </a:lnTo>
                  <a:lnTo>
                    <a:pt x="453517" y="586740"/>
                  </a:lnTo>
                  <a:lnTo>
                    <a:pt x="452348" y="586740"/>
                  </a:lnTo>
                  <a:lnTo>
                    <a:pt x="450913" y="585470"/>
                  </a:lnTo>
                  <a:lnTo>
                    <a:pt x="452577" y="584200"/>
                  </a:lnTo>
                  <a:lnTo>
                    <a:pt x="453758" y="584200"/>
                  </a:lnTo>
                  <a:lnTo>
                    <a:pt x="454939" y="585470"/>
                  </a:lnTo>
                  <a:lnTo>
                    <a:pt x="454939" y="470319"/>
                  </a:lnTo>
                  <a:lnTo>
                    <a:pt x="453656" y="469900"/>
                  </a:lnTo>
                  <a:lnTo>
                    <a:pt x="453478" y="469900"/>
                  </a:lnTo>
                  <a:lnTo>
                    <a:pt x="455955" y="463550"/>
                  </a:lnTo>
                  <a:lnTo>
                    <a:pt x="450202" y="466521"/>
                  </a:lnTo>
                  <a:lnTo>
                    <a:pt x="450888" y="467360"/>
                  </a:lnTo>
                  <a:lnTo>
                    <a:pt x="451040" y="469900"/>
                  </a:lnTo>
                  <a:lnTo>
                    <a:pt x="446849" y="469900"/>
                  </a:lnTo>
                  <a:lnTo>
                    <a:pt x="446887" y="468630"/>
                  </a:lnTo>
                  <a:lnTo>
                    <a:pt x="446925" y="467360"/>
                  </a:lnTo>
                  <a:lnTo>
                    <a:pt x="447471" y="466090"/>
                  </a:lnTo>
                  <a:lnTo>
                    <a:pt x="448564" y="466090"/>
                  </a:lnTo>
                  <a:lnTo>
                    <a:pt x="448551" y="463550"/>
                  </a:lnTo>
                  <a:lnTo>
                    <a:pt x="450824" y="462280"/>
                  </a:lnTo>
                  <a:lnTo>
                    <a:pt x="453326" y="459740"/>
                  </a:lnTo>
                  <a:lnTo>
                    <a:pt x="458330" y="459740"/>
                  </a:lnTo>
                  <a:lnTo>
                    <a:pt x="462241" y="458470"/>
                  </a:lnTo>
                  <a:lnTo>
                    <a:pt x="466153" y="459740"/>
                  </a:lnTo>
                  <a:lnTo>
                    <a:pt x="470916" y="459740"/>
                  </a:lnTo>
                  <a:lnTo>
                    <a:pt x="470293" y="463550"/>
                  </a:lnTo>
                  <a:lnTo>
                    <a:pt x="478129" y="467360"/>
                  </a:lnTo>
                  <a:lnTo>
                    <a:pt x="478129" y="443293"/>
                  </a:lnTo>
                  <a:lnTo>
                    <a:pt x="474472" y="444360"/>
                  </a:lnTo>
                  <a:lnTo>
                    <a:pt x="474472" y="462280"/>
                  </a:lnTo>
                  <a:lnTo>
                    <a:pt x="472046" y="462280"/>
                  </a:lnTo>
                  <a:lnTo>
                    <a:pt x="471678" y="461010"/>
                  </a:lnTo>
                  <a:lnTo>
                    <a:pt x="474459" y="461010"/>
                  </a:lnTo>
                  <a:lnTo>
                    <a:pt x="474472" y="462280"/>
                  </a:lnTo>
                  <a:lnTo>
                    <a:pt x="474472" y="444360"/>
                  </a:lnTo>
                  <a:lnTo>
                    <a:pt x="473989" y="444500"/>
                  </a:lnTo>
                  <a:lnTo>
                    <a:pt x="472033" y="439420"/>
                  </a:lnTo>
                  <a:lnTo>
                    <a:pt x="467220" y="439420"/>
                  </a:lnTo>
                  <a:lnTo>
                    <a:pt x="468477" y="438150"/>
                  </a:lnTo>
                  <a:lnTo>
                    <a:pt x="469417" y="436880"/>
                  </a:lnTo>
                  <a:lnTo>
                    <a:pt x="475488" y="438150"/>
                  </a:lnTo>
                  <a:lnTo>
                    <a:pt x="481368" y="434340"/>
                  </a:lnTo>
                  <a:lnTo>
                    <a:pt x="487045" y="438150"/>
                  </a:lnTo>
                  <a:lnTo>
                    <a:pt x="489508" y="438150"/>
                  </a:lnTo>
                  <a:lnTo>
                    <a:pt x="490537" y="439420"/>
                  </a:lnTo>
                  <a:lnTo>
                    <a:pt x="490537" y="384111"/>
                  </a:lnTo>
                  <a:lnTo>
                    <a:pt x="486752" y="388620"/>
                  </a:lnTo>
                  <a:lnTo>
                    <a:pt x="482625" y="389890"/>
                  </a:lnTo>
                  <a:lnTo>
                    <a:pt x="479501" y="392430"/>
                  </a:lnTo>
                  <a:lnTo>
                    <a:pt x="478701" y="391160"/>
                  </a:lnTo>
                  <a:lnTo>
                    <a:pt x="476186" y="392430"/>
                  </a:lnTo>
                  <a:lnTo>
                    <a:pt x="474332" y="389890"/>
                  </a:lnTo>
                  <a:lnTo>
                    <a:pt x="473252" y="389890"/>
                  </a:lnTo>
                  <a:lnTo>
                    <a:pt x="472008" y="388620"/>
                  </a:lnTo>
                  <a:lnTo>
                    <a:pt x="471665" y="393700"/>
                  </a:lnTo>
                  <a:lnTo>
                    <a:pt x="469938" y="392430"/>
                  </a:lnTo>
                  <a:lnTo>
                    <a:pt x="468528" y="391160"/>
                  </a:lnTo>
                  <a:lnTo>
                    <a:pt x="466712" y="392430"/>
                  </a:lnTo>
                  <a:lnTo>
                    <a:pt x="469430" y="396240"/>
                  </a:lnTo>
                  <a:lnTo>
                    <a:pt x="473951" y="400050"/>
                  </a:lnTo>
                  <a:lnTo>
                    <a:pt x="476110" y="403860"/>
                  </a:lnTo>
                  <a:lnTo>
                    <a:pt x="473557" y="403860"/>
                  </a:lnTo>
                  <a:lnTo>
                    <a:pt x="471360" y="402590"/>
                  </a:lnTo>
                  <a:lnTo>
                    <a:pt x="467893" y="400050"/>
                  </a:lnTo>
                  <a:lnTo>
                    <a:pt x="465734" y="397510"/>
                  </a:lnTo>
                  <a:lnTo>
                    <a:pt x="461124" y="402590"/>
                  </a:lnTo>
                  <a:lnTo>
                    <a:pt x="457619" y="401320"/>
                  </a:lnTo>
                  <a:lnTo>
                    <a:pt x="454253" y="403860"/>
                  </a:lnTo>
                  <a:lnTo>
                    <a:pt x="452615" y="405130"/>
                  </a:lnTo>
                  <a:lnTo>
                    <a:pt x="450888" y="402590"/>
                  </a:lnTo>
                  <a:lnTo>
                    <a:pt x="450189" y="402590"/>
                  </a:lnTo>
                  <a:lnTo>
                    <a:pt x="445668" y="405130"/>
                  </a:lnTo>
                  <a:lnTo>
                    <a:pt x="444398" y="405777"/>
                  </a:lnTo>
                  <a:lnTo>
                    <a:pt x="444398" y="528320"/>
                  </a:lnTo>
                  <a:lnTo>
                    <a:pt x="443166" y="528320"/>
                  </a:lnTo>
                  <a:lnTo>
                    <a:pt x="438048" y="530860"/>
                  </a:lnTo>
                  <a:lnTo>
                    <a:pt x="433222" y="533400"/>
                  </a:lnTo>
                  <a:lnTo>
                    <a:pt x="429437" y="538480"/>
                  </a:lnTo>
                  <a:lnTo>
                    <a:pt x="430174" y="537210"/>
                  </a:lnTo>
                  <a:lnTo>
                    <a:pt x="432396" y="533400"/>
                  </a:lnTo>
                  <a:lnTo>
                    <a:pt x="435063" y="530860"/>
                  </a:lnTo>
                  <a:lnTo>
                    <a:pt x="436397" y="529590"/>
                  </a:lnTo>
                  <a:lnTo>
                    <a:pt x="439839" y="527050"/>
                  </a:lnTo>
                  <a:lnTo>
                    <a:pt x="441566" y="525780"/>
                  </a:lnTo>
                  <a:lnTo>
                    <a:pt x="443293" y="525780"/>
                  </a:lnTo>
                  <a:lnTo>
                    <a:pt x="444398" y="528320"/>
                  </a:lnTo>
                  <a:lnTo>
                    <a:pt x="444398" y="405777"/>
                  </a:lnTo>
                  <a:lnTo>
                    <a:pt x="444017" y="405968"/>
                  </a:lnTo>
                  <a:lnTo>
                    <a:pt x="444017" y="472440"/>
                  </a:lnTo>
                  <a:lnTo>
                    <a:pt x="442544" y="472440"/>
                  </a:lnTo>
                  <a:lnTo>
                    <a:pt x="442544" y="523240"/>
                  </a:lnTo>
                  <a:lnTo>
                    <a:pt x="439508" y="523240"/>
                  </a:lnTo>
                  <a:lnTo>
                    <a:pt x="438391" y="524510"/>
                  </a:lnTo>
                  <a:lnTo>
                    <a:pt x="438175" y="527050"/>
                  </a:lnTo>
                  <a:lnTo>
                    <a:pt x="436295" y="525780"/>
                  </a:lnTo>
                  <a:lnTo>
                    <a:pt x="437095" y="524510"/>
                  </a:lnTo>
                  <a:lnTo>
                    <a:pt x="437692" y="521970"/>
                  </a:lnTo>
                  <a:lnTo>
                    <a:pt x="439877" y="521970"/>
                  </a:lnTo>
                  <a:lnTo>
                    <a:pt x="440588" y="519430"/>
                  </a:lnTo>
                  <a:lnTo>
                    <a:pt x="442264" y="520700"/>
                  </a:lnTo>
                  <a:lnTo>
                    <a:pt x="442379" y="521970"/>
                  </a:lnTo>
                  <a:lnTo>
                    <a:pt x="442544" y="523240"/>
                  </a:lnTo>
                  <a:lnTo>
                    <a:pt x="442544" y="472440"/>
                  </a:lnTo>
                  <a:lnTo>
                    <a:pt x="441236" y="472440"/>
                  </a:lnTo>
                  <a:lnTo>
                    <a:pt x="440486" y="471170"/>
                  </a:lnTo>
                  <a:lnTo>
                    <a:pt x="439102" y="468630"/>
                  </a:lnTo>
                  <a:lnTo>
                    <a:pt x="442658" y="468630"/>
                  </a:lnTo>
                  <a:lnTo>
                    <a:pt x="444017" y="472440"/>
                  </a:lnTo>
                  <a:lnTo>
                    <a:pt x="444017" y="405968"/>
                  </a:lnTo>
                  <a:lnTo>
                    <a:pt x="440664" y="407670"/>
                  </a:lnTo>
                  <a:lnTo>
                    <a:pt x="437134" y="414020"/>
                  </a:lnTo>
                  <a:lnTo>
                    <a:pt x="431012" y="412750"/>
                  </a:lnTo>
                  <a:lnTo>
                    <a:pt x="430491" y="417830"/>
                  </a:lnTo>
                  <a:lnTo>
                    <a:pt x="429069" y="419100"/>
                  </a:lnTo>
                  <a:lnTo>
                    <a:pt x="427558" y="419100"/>
                  </a:lnTo>
                  <a:lnTo>
                    <a:pt x="427545" y="518160"/>
                  </a:lnTo>
                  <a:lnTo>
                    <a:pt x="426123" y="523240"/>
                  </a:lnTo>
                  <a:lnTo>
                    <a:pt x="423151" y="525780"/>
                  </a:lnTo>
                  <a:lnTo>
                    <a:pt x="422605" y="529590"/>
                  </a:lnTo>
                  <a:lnTo>
                    <a:pt x="422148" y="530860"/>
                  </a:lnTo>
                  <a:lnTo>
                    <a:pt x="420522" y="529590"/>
                  </a:lnTo>
                  <a:lnTo>
                    <a:pt x="419836" y="528320"/>
                  </a:lnTo>
                  <a:lnTo>
                    <a:pt x="420687" y="527050"/>
                  </a:lnTo>
                  <a:lnTo>
                    <a:pt x="422402" y="524510"/>
                  </a:lnTo>
                  <a:lnTo>
                    <a:pt x="422427" y="520700"/>
                  </a:lnTo>
                  <a:lnTo>
                    <a:pt x="427545" y="518160"/>
                  </a:lnTo>
                  <a:lnTo>
                    <a:pt x="427545" y="419074"/>
                  </a:lnTo>
                  <a:lnTo>
                    <a:pt x="427075" y="417830"/>
                  </a:lnTo>
                  <a:lnTo>
                    <a:pt x="427964" y="416560"/>
                  </a:lnTo>
                  <a:lnTo>
                    <a:pt x="426669" y="415290"/>
                  </a:lnTo>
                  <a:lnTo>
                    <a:pt x="426097" y="414020"/>
                  </a:lnTo>
                  <a:lnTo>
                    <a:pt x="425132" y="414020"/>
                  </a:lnTo>
                  <a:lnTo>
                    <a:pt x="424002" y="415290"/>
                  </a:lnTo>
                  <a:lnTo>
                    <a:pt x="421043" y="417830"/>
                  </a:lnTo>
                  <a:lnTo>
                    <a:pt x="419176" y="420370"/>
                  </a:lnTo>
                  <a:lnTo>
                    <a:pt x="415302" y="417830"/>
                  </a:lnTo>
                  <a:lnTo>
                    <a:pt x="414705" y="417830"/>
                  </a:lnTo>
                  <a:lnTo>
                    <a:pt x="413600" y="421640"/>
                  </a:lnTo>
                  <a:lnTo>
                    <a:pt x="410273" y="420370"/>
                  </a:lnTo>
                  <a:lnTo>
                    <a:pt x="404850" y="425450"/>
                  </a:lnTo>
                  <a:lnTo>
                    <a:pt x="399973" y="426720"/>
                  </a:lnTo>
                  <a:lnTo>
                    <a:pt x="394512" y="433070"/>
                  </a:lnTo>
                  <a:lnTo>
                    <a:pt x="390067" y="433070"/>
                  </a:lnTo>
                  <a:lnTo>
                    <a:pt x="389089" y="434441"/>
                  </a:lnTo>
                  <a:lnTo>
                    <a:pt x="389089" y="553720"/>
                  </a:lnTo>
                  <a:lnTo>
                    <a:pt x="387972" y="557530"/>
                  </a:lnTo>
                  <a:lnTo>
                    <a:pt x="384594" y="561340"/>
                  </a:lnTo>
                  <a:lnTo>
                    <a:pt x="386232" y="556260"/>
                  </a:lnTo>
                  <a:lnTo>
                    <a:pt x="387045" y="553720"/>
                  </a:lnTo>
                  <a:lnTo>
                    <a:pt x="387870" y="551180"/>
                  </a:lnTo>
                  <a:lnTo>
                    <a:pt x="388277" y="549910"/>
                  </a:lnTo>
                  <a:lnTo>
                    <a:pt x="389089" y="553720"/>
                  </a:lnTo>
                  <a:lnTo>
                    <a:pt x="389089" y="434441"/>
                  </a:lnTo>
                  <a:lnTo>
                    <a:pt x="387350" y="436880"/>
                  </a:lnTo>
                  <a:lnTo>
                    <a:pt x="385991" y="436880"/>
                  </a:lnTo>
                  <a:lnTo>
                    <a:pt x="381038" y="434340"/>
                  </a:lnTo>
                  <a:lnTo>
                    <a:pt x="379298" y="436880"/>
                  </a:lnTo>
                  <a:lnTo>
                    <a:pt x="374599" y="441960"/>
                  </a:lnTo>
                  <a:lnTo>
                    <a:pt x="371894" y="444284"/>
                  </a:lnTo>
                  <a:lnTo>
                    <a:pt x="371894" y="504190"/>
                  </a:lnTo>
                  <a:lnTo>
                    <a:pt x="369620" y="504190"/>
                  </a:lnTo>
                  <a:lnTo>
                    <a:pt x="369620" y="537210"/>
                  </a:lnTo>
                  <a:lnTo>
                    <a:pt x="368312" y="542290"/>
                  </a:lnTo>
                  <a:lnTo>
                    <a:pt x="366039" y="544830"/>
                  </a:lnTo>
                  <a:lnTo>
                    <a:pt x="365391" y="549910"/>
                  </a:lnTo>
                  <a:lnTo>
                    <a:pt x="364337" y="544830"/>
                  </a:lnTo>
                  <a:lnTo>
                    <a:pt x="364959" y="542290"/>
                  </a:lnTo>
                  <a:lnTo>
                    <a:pt x="365277" y="541020"/>
                  </a:lnTo>
                  <a:lnTo>
                    <a:pt x="366725" y="539750"/>
                  </a:lnTo>
                  <a:lnTo>
                    <a:pt x="369620" y="537210"/>
                  </a:lnTo>
                  <a:lnTo>
                    <a:pt x="369620" y="504190"/>
                  </a:lnTo>
                  <a:lnTo>
                    <a:pt x="368642" y="504190"/>
                  </a:lnTo>
                  <a:lnTo>
                    <a:pt x="368731" y="508000"/>
                  </a:lnTo>
                  <a:lnTo>
                    <a:pt x="365633" y="508000"/>
                  </a:lnTo>
                  <a:lnTo>
                    <a:pt x="366356" y="506730"/>
                  </a:lnTo>
                  <a:lnTo>
                    <a:pt x="367093" y="505460"/>
                  </a:lnTo>
                  <a:lnTo>
                    <a:pt x="367830" y="502920"/>
                  </a:lnTo>
                  <a:lnTo>
                    <a:pt x="368236" y="503047"/>
                  </a:lnTo>
                  <a:lnTo>
                    <a:pt x="371894" y="504190"/>
                  </a:lnTo>
                  <a:lnTo>
                    <a:pt x="371894" y="444284"/>
                  </a:lnTo>
                  <a:lnTo>
                    <a:pt x="371627" y="444500"/>
                  </a:lnTo>
                  <a:lnTo>
                    <a:pt x="368198" y="444500"/>
                  </a:lnTo>
                  <a:lnTo>
                    <a:pt x="367614" y="443230"/>
                  </a:lnTo>
                  <a:lnTo>
                    <a:pt x="370827" y="441960"/>
                  </a:lnTo>
                  <a:lnTo>
                    <a:pt x="367220" y="440690"/>
                  </a:lnTo>
                  <a:lnTo>
                    <a:pt x="366509" y="441960"/>
                  </a:lnTo>
                  <a:lnTo>
                    <a:pt x="363156" y="445770"/>
                  </a:lnTo>
                  <a:lnTo>
                    <a:pt x="362254" y="445439"/>
                  </a:lnTo>
                  <a:lnTo>
                    <a:pt x="362254" y="570230"/>
                  </a:lnTo>
                  <a:lnTo>
                    <a:pt x="362127" y="571500"/>
                  </a:lnTo>
                  <a:lnTo>
                    <a:pt x="359473" y="571500"/>
                  </a:lnTo>
                  <a:lnTo>
                    <a:pt x="359740" y="570230"/>
                  </a:lnTo>
                  <a:lnTo>
                    <a:pt x="360629" y="568960"/>
                  </a:lnTo>
                  <a:lnTo>
                    <a:pt x="361721" y="568960"/>
                  </a:lnTo>
                  <a:lnTo>
                    <a:pt x="362254" y="570230"/>
                  </a:lnTo>
                  <a:lnTo>
                    <a:pt x="362254" y="445439"/>
                  </a:lnTo>
                  <a:lnTo>
                    <a:pt x="359740" y="444500"/>
                  </a:lnTo>
                  <a:lnTo>
                    <a:pt x="357085" y="443230"/>
                  </a:lnTo>
                  <a:lnTo>
                    <a:pt x="354444" y="441960"/>
                  </a:lnTo>
                  <a:lnTo>
                    <a:pt x="357555" y="440690"/>
                  </a:lnTo>
                  <a:lnTo>
                    <a:pt x="357479" y="439420"/>
                  </a:lnTo>
                  <a:lnTo>
                    <a:pt x="353453" y="441960"/>
                  </a:lnTo>
                  <a:lnTo>
                    <a:pt x="349669" y="443230"/>
                  </a:lnTo>
                  <a:lnTo>
                    <a:pt x="347738" y="441185"/>
                  </a:lnTo>
                  <a:lnTo>
                    <a:pt x="347738" y="477520"/>
                  </a:lnTo>
                  <a:lnTo>
                    <a:pt x="343103" y="480060"/>
                  </a:lnTo>
                  <a:lnTo>
                    <a:pt x="342671" y="480987"/>
                  </a:lnTo>
                  <a:lnTo>
                    <a:pt x="342671" y="551180"/>
                  </a:lnTo>
                  <a:lnTo>
                    <a:pt x="342582" y="552450"/>
                  </a:lnTo>
                  <a:lnTo>
                    <a:pt x="342011" y="552450"/>
                  </a:lnTo>
                  <a:lnTo>
                    <a:pt x="341388" y="553720"/>
                  </a:lnTo>
                  <a:lnTo>
                    <a:pt x="341236" y="552450"/>
                  </a:lnTo>
                  <a:lnTo>
                    <a:pt x="340982" y="552450"/>
                  </a:lnTo>
                  <a:lnTo>
                    <a:pt x="340868" y="551180"/>
                  </a:lnTo>
                  <a:lnTo>
                    <a:pt x="342671" y="551180"/>
                  </a:lnTo>
                  <a:lnTo>
                    <a:pt x="342671" y="480987"/>
                  </a:lnTo>
                  <a:lnTo>
                    <a:pt x="340131" y="486410"/>
                  </a:lnTo>
                  <a:lnTo>
                    <a:pt x="338378" y="486410"/>
                  </a:lnTo>
                  <a:lnTo>
                    <a:pt x="338378" y="558800"/>
                  </a:lnTo>
                  <a:lnTo>
                    <a:pt x="336219" y="560070"/>
                  </a:lnTo>
                  <a:lnTo>
                    <a:pt x="335876" y="562610"/>
                  </a:lnTo>
                  <a:lnTo>
                    <a:pt x="334975" y="563880"/>
                  </a:lnTo>
                  <a:lnTo>
                    <a:pt x="332879" y="560070"/>
                  </a:lnTo>
                  <a:lnTo>
                    <a:pt x="333438" y="558800"/>
                  </a:lnTo>
                  <a:lnTo>
                    <a:pt x="338378" y="558800"/>
                  </a:lnTo>
                  <a:lnTo>
                    <a:pt x="338378" y="486410"/>
                  </a:lnTo>
                  <a:lnTo>
                    <a:pt x="335673" y="486410"/>
                  </a:lnTo>
                  <a:lnTo>
                    <a:pt x="335673" y="490220"/>
                  </a:lnTo>
                  <a:lnTo>
                    <a:pt x="332270" y="488950"/>
                  </a:lnTo>
                  <a:lnTo>
                    <a:pt x="330530" y="488950"/>
                  </a:lnTo>
                  <a:lnTo>
                    <a:pt x="330619" y="487680"/>
                  </a:lnTo>
                  <a:lnTo>
                    <a:pt x="332930" y="487680"/>
                  </a:lnTo>
                  <a:lnTo>
                    <a:pt x="333425" y="486410"/>
                  </a:lnTo>
                  <a:lnTo>
                    <a:pt x="335673" y="490220"/>
                  </a:lnTo>
                  <a:lnTo>
                    <a:pt x="335673" y="486410"/>
                  </a:lnTo>
                  <a:lnTo>
                    <a:pt x="333514" y="486410"/>
                  </a:lnTo>
                  <a:lnTo>
                    <a:pt x="336994" y="481330"/>
                  </a:lnTo>
                  <a:lnTo>
                    <a:pt x="339432" y="480060"/>
                  </a:lnTo>
                  <a:lnTo>
                    <a:pt x="330212" y="480060"/>
                  </a:lnTo>
                  <a:lnTo>
                    <a:pt x="329806" y="480060"/>
                  </a:lnTo>
                  <a:lnTo>
                    <a:pt x="328942" y="481330"/>
                  </a:lnTo>
                  <a:lnTo>
                    <a:pt x="327901" y="481330"/>
                  </a:lnTo>
                  <a:lnTo>
                    <a:pt x="327596" y="480060"/>
                  </a:lnTo>
                  <a:lnTo>
                    <a:pt x="327787" y="480060"/>
                  </a:lnTo>
                  <a:lnTo>
                    <a:pt x="327774" y="478790"/>
                  </a:lnTo>
                  <a:lnTo>
                    <a:pt x="329907" y="479907"/>
                  </a:lnTo>
                  <a:lnTo>
                    <a:pt x="330200" y="479907"/>
                  </a:lnTo>
                  <a:lnTo>
                    <a:pt x="339725" y="479907"/>
                  </a:lnTo>
                  <a:lnTo>
                    <a:pt x="341871" y="478790"/>
                  </a:lnTo>
                  <a:lnTo>
                    <a:pt x="347738" y="477520"/>
                  </a:lnTo>
                  <a:lnTo>
                    <a:pt x="347738" y="441185"/>
                  </a:lnTo>
                  <a:lnTo>
                    <a:pt x="346075" y="439420"/>
                  </a:lnTo>
                  <a:lnTo>
                    <a:pt x="344881" y="438150"/>
                  </a:lnTo>
                  <a:lnTo>
                    <a:pt x="342557" y="439420"/>
                  </a:lnTo>
                  <a:lnTo>
                    <a:pt x="341541" y="438759"/>
                  </a:lnTo>
                  <a:lnTo>
                    <a:pt x="341541" y="458470"/>
                  </a:lnTo>
                  <a:lnTo>
                    <a:pt x="339877" y="461010"/>
                  </a:lnTo>
                  <a:lnTo>
                    <a:pt x="339128" y="462280"/>
                  </a:lnTo>
                  <a:lnTo>
                    <a:pt x="333248" y="462280"/>
                  </a:lnTo>
                  <a:lnTo>
                    <a:pt x="335026" y="461010"/>
                  </a:lnTo>
                  <a:lnTo>
                    <a:pt x="336003" y="459740"/>
                  </a:lnTo>
                  <a:lnTo>
                    <a:pt x="337477" y="459740"/>
                  </a:lnTo>
                  <a:lnTo>
                    <a:pt x="337210" y="457200"/>
                  </a:lnTo>
                  <a:lnTo>
                    <a:pt x="337794" y="455930"/>
                  </a:lnTo>
                  <a:lnTo>
                    <a:pt x="340220" y="457200"/>
                  </a:lnTo>
                  <a:lnTo>
                    <a:pt x="341541" y="458470"/>
                  </a:lnTo>
                  <a:lnTo>
                    <a:pt x="341541" y="438759"/>
                  </a:lnTo>
                  <a:lnTo>
                    <a:pt x="340614" y="438150"/>
                  </a:lnTo>
                  <a:lnTo>
                    <a:pt x="342988" y="435610"/>
                  </a:lnTo>
                  <a:lnTo>
                    <a:pt x="343763" y="433070"/>
                  </a:lnTo>
                  <a:lnTo>
                    <a:pt x="346938" y="431800"/>
                  </a:lnTo>
                  <a:lnTo>
                    <a:pt x="344741" y="430530"/>
                  </a:lnTo>
                  <a:lnTo>
                    <a:pt x="341998" y="429260"/>
                  </a:lnTo>
                  <a:lnTo>
                    <a:pt x="340004" y="427990"/>
                  </a:lnTo>
                  <a:lnTo>
                    <a:pt x="336969" y="433070"/>
                  </a:lnTo>
                  <a:lnTo>
                    <a:pt x="335089" y="433070"/>
                  </a:lnTo>
                  <a:lnTo>
                    <a:pt x="335368" y="431800"/>
                  </a:lnTo>
                  <a:lnTo>
                    <a:pt x="332727" y="428637"/>
                  </a:lnTo>
                  <a:lnTo>
                    <a:pt x="332727" y="462648"/>
                  </a:lnTo>
                  <a:lnTo>
                    <a:pt x="332473" y="464032"/>
                  </a:lnTo>
                  <a:lnTo>
                    <a:pt x="332473" y="478790"/>
                  </a:lnTo>
                  <a:lnTo>
                    <a:pt x="330669" y="478790"/>
                  </a:lnTo>
                  <a:lnTo>
                    <a:pt x="330200" y="479475"/>
                  </a:lnTo>
                  <a:lnTo>
                    <a:pt x="330187" y="478790"/>
                  </a:lnTo>
                  <a:lnTo>
                    <a:pt x="330136" y="476250"/>
                  </a:lnTo>
                  <a:lnTo>
                    <a:pt x="332359" y="476250"/>
                  </a:lnTo>
                  <a:lnTo>
                    <a:pt x="332473" y="478790"/>
                  </a:lnTo>
                  <a:lnTo>
                    <a:pt x="332473" y="464032"/>
                  </a:lnTo>
                  <a:lnTo>
                    <a:pt x="331393" y="469900"/>
                  </a:lnTo>
                  <a:lnTo>
                    <a:pt x="324840" y="471170"/>
                  </a:lnTo>
                  <a:lnTo>
                    <a:pt x="326339" y="466090"/>
                  </a:lnTo>
                  <a:lnTo>
                    <a:pt x="331470" y="463550"/>
                  </a:lnTo>
                  <a:lnTo>
                    <a:pt x="332727" y="462648"/>
                  </a:lnTo>
                  <a:lnTo>
                    <a:pt x="332727" y="428637"/>
                  </a:lnTo>
                  <a:lnTo>
                    <a:pt x="332193" y="427990"/>
                  </a:lnTo>
                  <a:lnTo>
                    <a:pt x="330174" y="430834"/>
                  </a:lnTo>
                  <a:lnTo>
                    <a:pt x="330174" y="457200"/>
                  </a:lnTo>
                  <a:lnTo>
                    <a:pt x="328460" y="459740"/>
                  </a:lnTo>
                  <a:lnTo>
                    <a:pt x="328282" y="462280"/>
                  </a:lnTo>
                  <a:lnTo>
                    <a:pt x="327291" y="461010"/>
                  </a:lnTo>
                  <a:lnTo>
                    <a:pt x="325501" y="459740"/>
                  </a:lnTo>
                  <a:lnTo>
                    <a:pt x="325437" y="458470"/>
                  </a:lnTo>
                  <a:lnTo>
                    <a:pt x="325958" y="457200"/>
                  </a:lnTo>
                  <a:lnTo>
                    <a:pt x="326377" y="455930"/>
                  </a:lnTo>
                  <a:lnTo>
                    <a:pt x="327444" y="454660"/>
                  </a:lnTo>
                  <a:lnTo>
                    <a:pt x="329158" y="454660"/>
                  </a:lnTo>
                  <a:lnTo>
                    <a:pt x="330174" y="457200"/>
                  </a:lnTo>
                  <a:lnTo>
                    <a:pt x="330174" y="430834"/>
                  </a:lnTo>
                  <a:lnTo>
                    <a:pt x="329488" y="431800"/>
                  </a:lnTo>
                  <a:lnTo>
                    <a:pt x="327952" y="433070"/>
                  </a:lnTo>
                  <a:lnTo>
                    <a:pt x="326009" y="431800"/>
                  </a:lnTo>
                  <a:lnTo>
                    <a:pt x="326237" y="430530"/>
                  </a:lnTo>
                  <a:lnTo>
                    <a:pt x="329755" y="430530"/>
                  </a:lnTo>
                  <a:lnTo>
                    <a:pt x="328295" y="427990"/>
                  </a:lnTo>
                  <a:lnTo>
                    <a:pt x="327571" y="426720"/>
                  </a:lnTo>
                  <a:lnTo>
                    <a:pt x="327507" y="425450"/>
                  </a:lnTo>
                  <a:lnTo>
                    <a:pt x="323710" y="425450"/>
                  </a:lnTo>
                  <a:lnTo>
                    <a:pt x="324294" y="427990"/>
                  </a:lnTo>
                  <a:lnTo>
                    <a:pt x="323507" y="427990"/>
                  </a:lnTo>
                  <a:lnTo>
                    <a:pt x="322097" y="426720"/>
                  </a:lnTo>
                  <a:lnTo>
                    <a:pt x="324383" y="424180"/>
                  </a:lnTo>
                  <a:lnTo>
                    <a:pt x="323875" y="421640"/>
                  </a:lnTo>
                  <a:lnTo>
                    <a:pt x="323570" y="421640"/>
                  </a:lnTo>
                  <a:lnTo>
                    <a:pt x="322084" y="420370"/>
                  </a:lnTo>
                  <a:lnTo>
                    <a:pt x="321589" y="421640"/>
                  </a:lnTo>
                  <a:lnTo>
                    <a:pt x="320319" y="427990"/>
                  </a:lnTo>
                  <a:lnTo>
                    <a:pt x="318541" y="433070"/>
                  </a:lnTo>
                  <a:lnTo>
                    <a:pt x="321424" y="441960"/>
                  </a:lnTo>
                  <a:lnTo>
                    <a:pt x="323088" y="443230"/>
                  </a:lnTo>
                  <a:lnTo>
                    <a:pt x="323621" y="449580"/>
                  </a:lnTo>
                  <a:lnTo>
                    <a:pt x="321068" y="450850"/>
                  </a:lnTo>
                  <a:lnTo>
                    <a:pt x="320598" y="452120"/>
                  </a:lnTo>
                  <a:lnTo>
                    <a:pt x="317665" y="450850"/>
                  </a:lnTo>
                  <a:lnTo>
                    <a:pt x="313702" y="453390"/>
                  </a:lnTo>
                  <a:lnTo>
                    <a:pt x="312750" y="452120"/>
                  </a:lnTo>
                  <a:lnTo>
                    <a:pt x="310870" y="449580"/>
                  </a:lnTo>
                  <a:lnTo>
                    <a:pt x="310540" y="449580"/>
                  </a:lnTo>
                  <a:lnTo>
                    <a:pt x="312381" y="443230"/>
                  </a:lnTo>
                  <a:lnTo>
                    <a:pt x="308165" y="439420"/>
                  </a:lnTo>
                  <a:lnTo>
                    <a:pt x="308889" y="436029"/>
                  </a:lnTo>
                  <a:lnTo>
                    <a:pt x="307530" y="436880"/>
                  </a:lnTo>
                  <a:lnTo>
                    <a:pt x="306590" y="439420"/>
                  </a:lnTo>
                  <a:lnTo>
                    <a:pt x="304190" y="436880"/>
                  </a:lnTo>
                  <a:lnTo>
                    <a:pt x="304330" y="435610"/>
                  </a:lnTo>
                  <a:lnTo>
                    <a:pt x="304241" y="430530"/>
                  </a:lnTo>
                  <a:lnTo>
                    <a:pt x="301167" y="434340"/>
                  </a:lnTo>
                  <a:lnTo>
                    <a:pt x="301929" y="439420"/>
                  </a:lnTo>
                  <a:lnTo>
                    <a:pt x="300418" y="447040"/>
                  </a:lnTo>
                  <a:lnTo>
                    <a:pt x="306793" y="447040"/>
                  </a:lnTo>
                  <a:lnTo>
                    <a:pt x="307898" y="452120"/>
                  </a:lnTo>
                  <a:lnTo>
                    <a:pt x="305498" y="452120"/>
                  </a:lnTo>
                  <a:lnTo>
                    <a:pt x="305142" y="449580"/>
                  </a:lnTo>
                  <a:lnTo>
                    <a:pt x="303110" y="449580"/>
                  </a:lnTo>
                  <a:lnTo>
                    <a:pt x="302285" y="450850"/>
                  </a:lnTo>
                  <a:lnTo>
                    <a:pt x="303022" y="450850"/>
                  </a:lnTo>
                  <a:lnTo>
                    <a:pt x="304876" y="452120"/>
                  </a:lnTo>
                  <a:lnTo>
                    <a:pt x="305155" y="454660"/>
                  </a:lnTo>
                  <a:lnTo>
                    <a:pt x="301129" y="455930"/>
                  </a:lnTo>
                  <a:lnTo>
                    <a:pt x="300583" y="455930"/>
                  </a:lnTo>
                  <a:lnTo>
                    <a:pt x="302374" y="459740"/>
                  </a:lnTo>
                  <a:lnTo>
                    <a:pt x="301434" y="458470"/>
                  </a:lnTo>
                  <a:lnTo>
                    <a:pt x="300507" y="457200"/>
                  </a:lnTo>
                  <a:lnTo>
                    <a:pt x="299986" y="458470"/>
                  </a:lnTo>
                  <a:lnTo>
                    <a:pt x="299440" y="454660"/>
                  </a:lnTo>
                  <a:lnTo>
                    <a:pt x="298958" y="450850"/>
                  </a:lnTo>
                  <a:lnTo>
                    <a:pt x="296545" y="448310"/>
                  </a:lnTo>
                  <a:lnTo>
                    <a:pt x="296138" y="452120"/>
                  </a:lnTo>
                  <a:lnTo>
                    <a:pt x="296710" y="455930"/>
                  </a:lnTo>
                  <a:lnTo>
                    <a:pt x="298056" y="458470"/>
                  </a:lnTo>
                  <a:lnTo>
                    <a:pt x="298411" y="459740"/>
                  </a:lnTo>
                  <a:lnTo>
                    <a:pt x="296646" y="462280"/>
                  </a:lnTo>
                  <a:lnTo>
                    <a:pt x="299580" y="462280"/>
                  </a:lnTo>
                  <a:lnTo>
                    <a:pt x="299961" y="463550"/>
                  </a:lnTo>
                  <a:lnTo>
                    <a:pt x="298932" y="468630"/>
                  </a:lnTo>
                  <a:lnTo>
                    <a:pt x="301726" y="472440"/>
                  </a:lnTo>
                  <a:lnTo>
                    <a:pt x="300532" y="481330"/>
                  </a:lnTo>
                  <a:lnTo>
                    <a:pt x="301396" y="483870"/>
                  </a:lnTo>
                  <a:lnTo>
                    <a:pt x="306705" y="490220"/>
                  </a:lnTo>
                  <a:lnTo>
                    <a:pt x="307327" y="494030"/>
                  </a:lnTo>
                  <a:lnTo>
                    <a:pt x="307162" y="496570"/>
                  </a:lnTo>
                  <a:lnTo>
                    <a:pt x="310515" y="496570"/>
                  </a:lnTo>
                  <a:lnTo>
                    <a:pt x="309587" y="497840"/>
                  </a:lnTo>
                  <a:lnTo>
                    <a:pt x="309308" y="499110"/>
                  </a:lnTo>
                  <a:lnTo>
                    <a:pt x="311365" y="500380"/>
                  </a:lnTo>
                  <a:lnTo>
                    <a:pt x="311861" y="501650"/>
                  </a:lnTo>
                  <a:lnTo>
                    <a:pt x="307555" y="504190"/>
                  </a:lnTo>
                  <a:lnTo>
                    <a:pt x="310057" y="505460"/>
                  </a:lnTo>
                  <a:lnTo>
                    <a:pt x="311937" y="510540"/>
                  </a:lnTo>
                  <a:lnTo>
                    <a:pt x="311429" y="513080"/>
                  </a:lnTo>
                  <a:lnTo>
                    <a:pt x="313931" y="515620"/>
                  </a:lnTo>
                  <a:lnTo>
                    <a:pt x="314248" y="515620"/>
                  </a:lnTo>
                  <a:lnTo>
                    <a:pt x="314820" y="516890"/>
                  </a:lnTo>
                  <a:lnTo>
                    <a:pt x="315277" y="513080"/>
                  </a:lnTo>
                  <a:lnTo>
                    <a:pt x="316572" y="509270"/>
                  </a:lnTo>
                  <a:lnTo>
                    <a:pt x="314223" y="506730"/>
                  </a:lnTo>
                  <a:lnTo>
                    <a:pt x="318300" y="508000"/>
                  </a:lnTo>
                  <a:lnTo>
                    <a:pt x="319455" y="511810"/>
                  </a:lnTo>
                  <a:lnTo>
                    <a:pt x="316903" y="518160"/>
                  </a:lnTo>
                  <a:lnTo>
                    <a:pt x="314032" y="520700"/>
                  </a:lnTo>
                  <a:lnTo>
                    <a:pt x="321094" y="523240"/>
                  </a:lnTo>
                  <a:lnTo>
                    <a:pt x="319278" y="527050"/>
                  </a:lnTo>
                  <a:lnTo>
                    <a:pt x="317423" y="529590"/>
                  </a:lnTo>
                  <a:lnTo>
                    <a:pt x="320281" y="529590"/>
                  </a:lnTo>
                  <a:lnTo>
                    <a:pt x="323862" y="527050"/>
                  </a:lnTo>
                  <a:lnTo>
                    <a:pt x="324586" y="527050"/>
                  </a:lnTo>
                  <a:lnTo>
                    <a:pt x="325920" y="533400"/>
                  </a:lnTo>
                  <a:lnTo>
                    <a:pt x="326517" y="534670"/>
                  </a:lnTo>
                  <a:lnTo>
                    <a:pt x="322084" y="539750"/>
                  </a:lnTo>
                  <a:lnTo>
                    <a:pt x="323062" y="542290"/>
                  </a:lnTo>
                  <a:lnTo>
                    <a:pt x="323634" y="546100"/>
                  </a:lnTo>
                  <a:lnTo>
                    <a:pt x="324561" y="547370"/>
                  </a:lnTo>
                  <a:lnTo>
                    <a:pt x="327329" y="544830"/>
                  </a:lnTo>
                  <a:lnTo>
                    <a:pt x="325043" y="544830"/>
                  </a:lnTo>
                  <a:lnTo>
                    <a:pt x="324878" y="543560"/>
                  </a:lnTo>
                  <a:lnTo>
                    <a:pt x="324827" y="539750"/>
                  </a:lnTo>
                  <a:lnTo>
                    <a:pt x="327367" y="539750"/>
                  </a:lnTo>
                  <a:lnTo>
                    <a:pt x="327710" y="541020"/>
                  </a:lnTo>
                  <a:lnTo>
                    <a:pt x="327596" y="544830"/>
                  </a:lnTo>
                  <a:lnTo>
                    <a:pt x="327329" y="544830"/>
                  </a:lnTo>
                  <a:lnTo>
                    <a:pt x="329895" y="547370"/>
                  </a:lnTo>
                  <a:lnTo>
                    <a:pt x="330390" y="543560"/>
                  </a:lnTo>
                  <a:lnTo>
                    <a:pt x="331025" y="542290"/>
                  </a:lnTo>
                  <a:lnTo>
                    <a:pt x="331419" y="542290"/>
                  </a:lnTo>
                  <a:lnTo>
                    <a:pt x="334772" y="544830"/>
                  </a:lnTo>
                  <a:lnTo>
                    <a:pt x="333171" y="547370"/>
                  </a:lnTo>
                  <a:lnTo>
                    <a:pt x="333095" y="556260"/>
                  </a:lnTo>
                  <a:lnTo>
                    <a:pt x="328307" y="561340"/>
                  </a:lnTo>
                  <a:lnTo>
                    <a:pt x="334657" y="568960"/>
                  </a:lnTo>
                  <a:lnTo>
                    <a:pt x="334975" y="572770"/>
                  </a:lnTo>
                  <a:lnTo>
                    <a:pt x="336346" y="575310"/>
                  </a:lnTo>
                  <a:lnTo>
                    <a:pt x="338429" y="572770"/>
                  </a:lnTo>
                  <a:lnTo>
                    <a:pt x="336194" y="570230"/>
                  </a:lnTo>
                  <a:lnTo>
                    <a:pt x="336194" y="563880"/>
                  </a:lnTo>
                  <a:lnTo>
                    <a:pt x="338963" y="561340"/>
                  </a:lnTo>
                  <a:lnTo>
                    <a:pt x="340042" y="558800"/>
                  </a:lnTo>
                  <a:lnTo>
                    <a:pt x="340588" y="557530"/>
                  </a:lnTo>
                  <a:lnTo>
                    <a:pt x="341680" y="556260"/>
                  </a:lnTo>
                  <a:lnTo>
                    <a:pt x="342925" y="557530"/>
                  </a:lnTo>
                  <a:lnTo>
                    <a:pt x="342925" y="558800"/>
                  </a:lnTo>
                  <a:lnTo>
                    <a:pt x="340601" y="562610"/>
                  </a:lnTo>
                  <a:lnTo>
                    <a:pt x="342925" y="566420"/>
                  </a:lnTo>
                  <a:lnTo>
                    <a:pt x="345719" y="574040"/>
                  </a:lnTo>
                  <a:lnTo>
                    <a:pt x="344551" y="577850"/>
                  </a:lnTo>
                  <a:lnTo>
                    <a:pt x="348145" y="581660"/>
                  </a:lnTo>
                  <a:lnTo>
                    <a:pt x="346557" y="585470"/>
                  </a:lnTo>
                  <a:lnTo>
                    <a:pt x="351421" y="582930"/>
                  </a:lnTo>
                  <a:lnTo>
                    <a:pt x="350647" y="579120"/>
                  </a:lnTo>
                  <a:lnTo>
                    <a:pt x="350164" y="577850"/>
                  </a:lnTo>
                  <a:lnTo>
                    <a:pt x="349402" y="575310"/>
                  </a:lnTo>
                  <a:lnTo>
                    <a:pt x="348818" y="572770"/>
                  </a:lnTo>
                  <a:lnTo>
                    <a:pt x="352120" y="571500"/>
                  </a:lnTo>
                  <a:lnTo>
                    <a:pt x="351155" y="575310"/>
                  </a:lnTo>
                  <a:lnTo>
                    <a:pt x="353148" y="574040"/>
                  </a:lnTo>
                  <a:lnTo>
                    <a:pt x="353593" y="572770"/>
                  </a:lnTo>
                  <a:lnTo>
                    <a:pt x="353377" y="571500"/>
                  </a:lnTo>
                  <a:lnTo>
                    <a:pt x="357568" y="571500"/>
                  </a:lnTo>
                  <a:lnTo>
                    <a:pt x="356552" y="572770"/>
                  </a:lnTo>
                  <a:lnTo>
                    <a:pt x="359117" y="575310"/>
                  </a:lnTo>
                  <a:lnTo>
                    <a:pt x="353758" y="579120"/>
                  </a:lnTo>
                  <a:lnTo>
                    <a:pt x="360311" y="581660"/>
                  </a:lnTo>
                  <a:lnTo>
                    <a:pt x="359257" y="585470"/>
                  </a:lnTo>
                  <a:lnTo>
                    <a:pt x="358114" y="589280"/>
                  </a:lnTo>
                  <a:lnTo>
                    <a:pt x="357492" y="590550"/>
                  </a:lnTo>
                  <a:lnTo>
                    <a:pt x="358838" y="591820"/>
                  </a:lnTo>
                  <a:lnTo>
                    <a:pt x="359206" y="593090"/>
                  </a:lnTo>
                  <a:lnTo>
                    <a:pt x="360553" y="590550"/>
                  </a:lnTo>
                  <a:lnTo>
                    <a:pt x="362089" y="590550"/>
                  </a:lnTo>
                  <a:lnTo>
                    <a:pt x="359067" y="586740"/>
                  </a:lnTo>
                  <a:lnTo>
                    <a:pt x="362470" y="582930"/>
                  </a:lnTo>
                  <a:lnTo>
                    <a:pt x="360045" y="579120"/>
                  </a:lnTo>
                  <a:lnTo>
                    <a:pt x="360260" y="577850"/>
                  </a:lnTo>
                  <a:lnTo>
                    <a:pt x="363105" y="576580"/>
                  </a:lnTo>
                  <a:lnTo>
                    <a:pt x="363232" y="580390"/>
                  </a:lnTo>
                  <a:lnTo>
                    <a:pt x="362864" y="581660"/>
                  </a:lnTo>
                  <a:lnTo>
                    <a:pt x="363969" y="581660"/>
                  </a:lnTo>
                  <a:lnTo>
                    <a:pt x="365137" y="580390"/>
                  </a:lnTo>
                  <a:lnTo>
                    <a:pt x="365620" y="579120"/>
                  </a:lnTo>
                  <a:lnTo>
                    <a:pt x="366166" y="576580"/>
                  </a:lnTo>
                  <a:lnTo>
                    <a:pt x="366674" y="575310"/>
                  </a:lnTo>
                  <a:lnTo>
                    <a:pt x="370725" y="577850"/>
                  </a:lnTo>
                  <a:lnTo>
                    <a:pt x="368249" y="577850"/>
                  </a:lnTo>
                  <a:lnTo>
                    <a:pt x="366788" y="581660"/>
                  </a:lnTo>
                  <a:lnTo>
                    <a:pt x="364426" y="584200"/>
                  </a:lnTo>
                  <a:lnTo>
                    <a:pt x="363880" y="589280"/>
                  </a:lnTo>
                  <a:lnTo>
                    <a:pt x="365747" y="588010"/>
                  </a:lnTo>
                  <a:lnTo>
                    <a:pt x="367233" y="586740"/>
                  </a:lnTo>
                  <a:lnTo>
                    <a:pt x="368350" y="581660"/>
                  </a:lnTo>
                  <a:lnTo>
                    <a:pt x="371576" y="581660"/>
                  </a:lnTo>
                  <a:lnTo>
                    <a:pt x="378079" y="584200"/>
                  </a:lnTo>
                  <a:lnTo>
                    <a:pt x="382257" y="581660"/>
                  </a:lnTo>
                  <a:lnTo>
                    <a:pt x="385521" y="584200"/>
                  </a:lnTo>
                  <a:lnTo>
                    <a:pt x="386130" y="584200"/>
                  </a:lnTo>
                  <a:lnTo>
                    <a:pt x="391401" y="581660"/>
                  </a:lnTo>
                  <a:lnTo>
                    <a:pt x="393293" y="581660"/>
                  </a:lnTo>
                  <a:lnTo>
                    <a:pt x="397370" y="588010"/>
                  </a:lnTo>
                  <a:lnTo>
                    <a:pt x="397700" y="585470"/>
                  </a:lnTo>
                  <a:lnTo>
                    <a:pt x="398475" y="585470"/>
                  </a:lnTo>
                  <a:lnTo>
                    <a:pt x="399326" y="586740"/>
                  </a:lnTo>
                  <a:lnTo>
                    <a:pt x="398208" y="589280"/>
                  </a:lnTo>
                  <a:lnTo>
                    <a:pt x="399719" y="590550"/>
                  </a:lnTo>
                  <a:lnTo>
                    <a:pt x="401447" y="585470"/>
                  </a:lnTo>
                  <a:lnTo>
                    <a:pt x="402323" y="582930"/>
                  </a:lnTo>
                  <a:lnTo>
                    <a:pt x="408190" y="586740"/>
                  </a:lnTo>
                  <a:lnTo>
                    <a:pt x="414248" y="585470"/>
                  </a:lnTo>
                  <a:lnTo>
                    <a:pt x="415531" y="586740"/>
                  </a:lnTo>
                  <a:lnTo>
                    <a:pt x="418528" y="585470"/>
                  </a:lnTo>
                  <a:lnTo>
                    <a:pt x="421081" y="584200"/>
                  </a:lnTo>
                  <a:lnTo>
                    <a:pt x="422313" y="588010"/>
                  </a:lnTo>
                  <a:lnTo>
                    <a:pt x="421487" y="590550"/>
                  </a:lnTo>
                  <a:lnTo>
                    <a:pt x="419011" y="591820"/>
                  </a:lnTo>
                  <a:lnTo>
                    <a:pt x="418160" y="591820"/>
                  </a:lnTo>
                  <a:lnTo>
                    <a:pt x="417690" y="593090"/>
                  </a:lnTo>
                  <a:lnTo>
                    <a:pt x="419163" y="594360"/>
                  </a:lnTo>
                  <a:lnTo>
                    <a:pt x="419950" y="593090"/>
                  </a:lnTo>
                  <a:lnTo>
                    <a:pt x="423100" y="590550"/>
                  </a:lnTo>
                  <a:lnTo>
                    <a:pt x="425056" y="588010"/>
                  </a:lnTo>
                  <a:lnTo>
                    <a:pt x="428396" y="591820"/>
                  </a:lnTo>
                  <a:lnTo>
                    <a:pt x="429958" y="591820"/>
                  </a:lnTo>
                  <a:lnTo>
                    <a:pt x="431431" y="588010"/>
                  </a:lnTo>
                  <a:lnTo>
                    <a:pt x="432409" y="585470"/>
                  </a:lnTo>
                  <a:lnTo>
                    <a:pt x="436880" y="588010"/>
                  </a:lnTo>
                  <a:lnTo>
                    <a:pt x="443496" y="588010"/>
                  </a:lnTo>
                  <a:lnTo>
                    <a:pt x="450773" y="585470"/>
                  </a:lnTo>
                  <a:lnTo>
                    <a:pt x="455726" y="591820"/>
                  </a:lnTo>
                  <a:lnTo>
                    <a:pt x="463118" y="589280"/>
                  </a:lnTo>
                  <a:lnTo>
                    <a:pt x="462813" y="590550"/>
                  </a:lnTo>
                  <a:lnTo>
                    <a:pt x="463905" y="599440"/>
                  </a:lnTo>
                  <a:lnTo>
                    <a:pt x="464642" y="605790"/>
                  </a:lnTo>
                  <a:lnTo>
                    <a:pt x="464820" y="618490"/>
                  </a:lnTo>
                  <a:lnTo>
                    <a:pt x="465277" y="622300"/>
                  </a:lnTo>
                  <a:lnTo>
                    <a:pt x="465696" y="628650"/>
                  </a:lnTo>
                  <a:lnTo>
                    <a:pt x="465391" y="628650"/>
                  </a:lnTo>
                  <a:lnTo>
                    <a:pt x="455726" y="631190"/>
                  </a:lnTo>
                  <a:lnTo>
                    <a:pt x="448843" y="627380"/>
                  </a:lnTo>
                  <a:lnTo>
                    <a:pt x="434251" y="622300"/>
                  </a:lnTo>
                  <a:lnTo>
                    <a:pt x="426618" y="621030"/>
                  </a:lnTo>
                  <a:lnTo>
                    <a:pt x="411962" y="615950"/>
                  </a:lnTo>
                  <a:lnTo>
                    <a:pt x="404660" y="614680"/>
                  </a:lnTo>
                  <a:lnTo>
                    <a:pt x="391591" y="608330"/>
                  </a:lnTo>
                  <a:lnTo>
                    <a:pt x="385178" y="607060"/>
                  </a:lnTo>
                  <a:lnTo>
                    <a:pt x="373316" y="601980"/>
                  </a:lnTo>
                  <a:lnTo>
                    <a:pt x="367741" y="598170"/>
                  </a:lnTo>
                  <a:lnTo>
                    <a:pt x="357314" y="594360"/>
                  </a:lnTo>
                  <a:lnTo>
                    <a:pt x="352310" y="593090"/>
                  </a:lnTo>
                  <a:lnTo>
                    <a:pt x="341033" y="588010"/>
                  </a:lnTo>
                  <a:lnTo>
                    <a:pt x="334848" y="585470"/>
                  </a:lnTo>
                  <a:lnTo>
                    <a:pt x="324764" y="577850"/>
                  </a:lnTo>
                  <a:lnTo>
                    <a:pt x="320065" y="575310"/>
                  </a:lnTo>
                  <a:lnTo>
                    <a:pt x="311061" y="570230"/>
                  </a:lnTo>
                  <a:lnTo>
                    <a:pt x="307555" y="566420"/>
                  </a:lnTo>
                  <a:lnTo>
                    <a:pt x="303733" y="562610"/>
                  </a:lnTo>
                  <a:lnTo>
                    <a:pt x="298513" y="557530"/>
                  </a:lnTo>
                  <a:lnTo>
                    <a:pt x="293611" y="552450"/>
                  </a:lnTo>
                  <a:lnTo>
                    <a:pt x="289001" y="547370"/>
                  </a:lnTo>
                  <a:lnTo>
                    <a:pt x="284721" y="542290"/>
                  </a:lnTo>
                  <a:lnTo>
                    <a:pt x="279615" y="534670"/>
                  </a:lnTo>
                  <a:lnTo>
                    <a:pt x="279565" y="527050"/>
                  </a:lnTo>
                  <a:lnTo>
                    <a:pt x="283984" y="511810"/>
                  </a:lnTo>
                  <a:lnTo>
                    <a:pt x="284543" y="504190"/>
                  </a:lnTo>
                  <a:lnTo>
                    <a:pt x="287324" y="487680"/>
                  </a:lnTo>
                  <a:lnTo>
                    <a:pt x="288010" y="480060"/>
                  </a:lnTo>
                  <a:lnTo>
                    <a:pt x="289648" y="467360"/>
                  </a:lnTo>
                  <a:lnTo>
                    <a:pt x="291287" y="452120"/>
                  </a:lnTo>
                  <a:lnTo>
                    <a:pt x="290385" y="447040"/>
                  </a:lnTo>
                  <a:lnTo>
                    <a:pt x="290741" y="435610"/>
                  </a:lnTo>
                  <a:lnTo>
                    <a:pt x="290690" y="433070"/>
                  </a:lnTo>
                  <a:lnTo>
                    <a:pt x="290347" y="427990"/>
                  </a:lnTo>
                  <a:lnTo>
                    <a:pt x="290233" y="424180"/>
                  </a:lnTo>
                  <a:lnTo>
                    <a:pt x="290106" y="412750"/>
                  </a:lnTo>
                  <a:lnTo>
                    <a:pt x="289648" y="407670"/>
                  </a:lnTo>
                  <a:lnTo>
                    <a:pt x="287147" y="400050"/>
                  </a:lnTo>
                  <a:lnTo>
                    <a:pt x="287210" y="397510"/>
                  </a:lnTo>
                  <a:lnTo>
                    <a:pt x="288442" y="388620"/>
                  </a:lnTo>
                  <a:lnTo>
                    <a:pt x="285508" y="382270"/>
                  </a:lnTo>
                  <a:lnTo>
                    <a:pt x="285546" y="381000"/>
                  </a:lnTo>
                  <a:lnTo>
                    <a:pt x="285737" y="375920"/>
                  </a:lnTo>
                  <a:lnTo>
                    <a:pt x="285419" y="374650"/>
                  </a:lnTo>
                  <a:lnTo>
                    <a:pt x="283121" y="374650"/>
                  </a:lnTo>
                  <a:lnTo>
                    <a:pt x="280530" y="379730"/>
                  </a:lnTo>
                  <a:lnTo>
                    <a:pt x="278549" y="381000"/>
                  </a:lnTo>
                  <a:lnTo>
                    <a:pt x="276250" y="382270"/>
                  </a:lnTo>
                  <a:lnTo>
                    <a:pt x="280162" y="381000"/>
                  </a:lnTo>
                  <a:lnTo>
                    <a:pt x="280949" y="382270"/>
                  </a:lnTo>
                  <a:lnTo>
                    <a:pt x="281901" y="391160"/>
                  </a:lnTo>
                  <a:lnTo>
                    <a:pt x="282384" y="396240"/>
                  </a:lnTo>
                  <a:lnTo>
                    <a:pt x="283667" y="407670"/>
                  </a:lnTo>
                  <a:lnTo>
                    <a:pt x="285089" y="412750"/>
                  </a:lnTo>
                  <a:lnTo>
                    <a:pt x="281292" y="419100"/>
                  </a:lnTo>
                  <a:lnTo>
                    <a:pt x="282752" y="425450"/>
                  </a:lnTo>
                  <a:lnTo>
                    <a:pt x="283387" y="430530"/>
                  </a:lnTo>
                  <a:lnTo>
                    <a:pt x="285457" y="434340"/>
                  </a:lnTo>
                  <a:lnTo>
                    <a:pt x="285597" y="434340"/>
                  </a:lnTo>
                  <a:lnTo>
                    <a:pt x="285686" y="435610"/>
                  </a:lnTo>
                  <a:lnTo>
                    <a:pt x="286359" y="440690"/>
                  </a:lnTo>
                  <a:lnTo>
                    <a:pt x="285267" y="443230"/>
                  </a:lnTo>
                  <a:lnTo>
                    <a:pt x="286461" y="443230"/>
                  </a:lnTo>
                  <a:lnTo>
                    <a:pt x="286512" y="445770"/>
                  </a:lnTo>
                  <a:lnTo>
                    <a:pt x="286296" y="448310"/>
                  </a:lnTo>
                  <a:lnTo>
                    <a:pt x="286562" y="450850"/>
                  </a:lnTo>
                  <a:lnTo>
                    <a:pt x="282841" y="457200"/>
                  </a:lnTo>
                  <a:lnTo>
                    <a:pt x="283489" y="461010"/>
                  </a:lnTo>
                  <a:lnTo>
                    <a:pt x="287413" y="463550"/>
                  </a:lnTo>
                  <a:lnTo>
                    <a:pt x="286918" y="469900"/>
                  </a:lnTo>
                  <a:lnTo>
                    <a:pt x="282994" y="476250"/>
                  </a:lnTo>
                  <a:lnTo>
                    <a:pt x="282867" y="483870"/>
                  </a:lnTo>
                  <a:lnTo>
                    <a:pt x="282130" y="486410"/>
                  </a:lnTo>
                  <a:lnTo>
                    <a:pt x="281863" y="488950"/>
                  </a:lnTo>
                  <a:lnTo>
                    <a:pt x="280568" y="490220"/>
                  </a:lnTo>
                  <a:lnTo>
                    <a:pt x="275831" y="494030"/>
                  </a:lnTo>
                  <a:lnTo>
                    <a:pt x="260146" y="510540"/>
                  </a:lnTo>
                  <a:lnTo>
                    <a:pt x="231559" y="546100"/>
                  </a:lnTo>
                  <a:lnTo>
                    <a:pt x="194056" y="580390"/>
                  </a:lnTo>
                  <a:lnTo>
                    <a:pt x="146900" y="613410"/>
                  </a:lnTo>
                  <a:lnTo>
                    <a:pt x="109080" y="635000"/>
                  </a:lnTo>
                  <a:lnTo>
                    <a:pt x="42240" y="662940"/>
                  </a:lnTo>
                  <a:lnTo>
                    <a:pt x="36258" y="665480"/>
                  </a:lnTo>
                  <a:lnTo>
                    <a:pt x="30353" y="669290"/>
                  </a:lnTo>
                  <a:lnTo>
                    <a:pt x="24511" y="671830"/>
                  </a:lnTo>
                  <a:lnTo>
                    <a:pt x="18681" y="675640"/>
                  </a:lnTo>
                  <a:lnTo>
                    <a:pt x="11430" y="679450"/>
                  </a:lnTo>
                  <a:lnTo>
                    <a:pt x="6146" y="680720"/>
                  </a:lnTo>
                  <a:lnTo>
                    <a:pt x="0" y="683260"/>
                  </a:lnTo>
                  <a:lnTo>
                    <a:pt x="2197" y="688340"/>
                  </a:lnTo>
                  <a:lnTo>
                    <a:pt x="49136" y="688340"/>
                  </a:lnTo>
                  <a:lnTo>
                    <a:pt x="52451" y="687070"/>
                  </a:lnTo>
                  <a:lnTo>
                    <a:pt x="58953" y="688340"/>
                  </a:lnTo>
                  <a:lnTo>
                    <a:pt x="124091" y="688340"/>
                  </a:lnTo>
                  <a:lnTo>
                    <a:pt x="130771" y="687070"/>
                  </a:lnTo>
                  <a:lnTo>
                    <a:pt x="137439" y="688340"/>
                  </a:lnTo>
                  <a:lnTo>
                    <a:pt x="870013" y="688340"/>
                  </a:lnTo>
                  <a:lnTo>
                    <a:pt x="878725" y="687070"/>
                  </a:lnTo>
                  <a:lnTo>
                    <a:pt x="883183" y="688340"/>
                  </a:lnTo>
                  <a:lnTo>
                    <a:pt x="946137" y="688340"/>
                  </a:lnTo>
                  <a:lnTo>
                    <a:pt x="946873" y="687070"/>
                  </a:lnTo>
                  <a:lnTo>
                    <a:pt x="947610" y="685800"/>
                  </a:lnTo>
                  <a:close/>
                </a:path>
              </a:pathLst>
            </a:custGeom>
            <a:solidFill>
              <a:srgbClr val="534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27967" y="441565"/>
              <a:ext cx="419100" cy="626110"/>
            </a:xfrm>
            <a:custGeom>
              <a:avLst/>
              <a:gdLst/>
              <a:ahLst/>
              <a:cxnLst/>
              <a:rect l="l" t="t" r="r" b="b"/>
              <a:pathLst>
                <a:path w="419100" h="626110">
                  <a:moveTo>
                    <a:pt x="90779" y="535520"/>
                  </a:moveTo>
                  <a:lnTo>
                    <a:pt x="90436" y="534060"/>
                  </a:lnTo>
                  <a:lnTo>
                    <a:pt x="89166" y="534187"/>
                  </a:lnTo>
                  <a:lnTo>
                    <a:pt x="87909" y="534314"/>
                  </a:lnTo>
                  <a:lnTo>
                    <a:pt x="87947" y="538365"/>
                  </a:lnTo>
                  <a:lnTo>
                    <a:pt x="88112" y="539877"/>
                  </a:lnTo>
                  <a:lnTo>
                    <a:pt x="90665" y="539610"/>
                  </a:lnTo>
                  <a:lnTo>
                    <a:pt x="90754" y="538010"/>
                  </a:lnTo>
                  <a:lnTo>
                    <a:pt x="90589" y="536676"/>
                  </a:lnTo>
                  <a:lnTo>
                    <a:pt x="90779" y="535520"/>
                  </a:lnTo>
                  <a:close/>
                </a:path>
                <a:path w="419100" h="626110">
                  <a:moveTo>
                    <a:pt x="93243" y="452120"/>
                  </a:moveTo>
                  <a:lnTo>
                    <a:pt x="92354" y="450024"/>
                  </a:lnTo>
                  <a:lnTo>
                    <a:pt x="92227" y="449694"/>
                  </a:lnTo>
                  <a:lnTo>
                    <a:pt x="91859" y="449453"/>
                  </a:lnTo>
                  <a:lnTo>
                    <a:pt x="91401" y="448970"/>
                  </a:lnTo>
                  <a:lnTo>
                    <a:pt x="90500" y="449922"/>
                  </a:lnTo>
                  <a:lnTo>
                    <a:pt x="89433" y="450621"/>
                  </a:lnTo>
                  <a:lnTo>
                    <a:pt x="88506" y="452793"/>
                  </a:lnTo>
                  <a:lnTo>
                    <a:pt x="88569" y="454253"/>
                  </a:lnTo>
                  <a:lnTo>
                    <a:pt x="90360" y="455498"/>
                  </a:lnTo>
                  <a:lnTo>
                    <a:pt x="91338" y="456628"/>
                  </a:lnTo>
                  <a:lnTo>
                    <a:pt x="91389" y="455853"/>
                  </a:lnTo>
                  <a:lnTo>
                    <a:pt x="91528" y="453847"/>
                  </a:lnTo>
                  <a:lnTo>
                    <a:pt x="93243" y="452120"/>
                  </a:lnTo>
                  <a:close/>
                </a:path>
                <a:path w="419100" h="626110">
                  <a:moveTo>
                    <a:pt x="95542" y="473024"/>
                  </a:moveTo>
                  <a:lnTo>
                    <a:pt x="95427" y="470649"/>
                  </a:lnTo>
                  <a:lnTo>
                    <a:pt x="93205" y="470636"/>
                  </a:lnTo>
                  <a:lnTo>
                    <a:pt x="93281" y="474141"/>
                  </a:lnTo>
                  <a:lnTo>
                    <a:pt x="90843" y="473671"/>
                  </a:lnTo>
                  <a:lnTo>
                    <a:pt x="90855" y="474357"/>
                  </a:lnTo>
                  <a:lnTo>
                    <a:pt x="90665" y="475170"/>
                  </a:lnTo>
                  <a:lnTo>
                    <a:pt x="91236" y="476161"/>
                  </a:lnTo>
                  <a:lnTo>
                    <a:pt x="92011" y="475945"/>
                  </a:lnTo>
                  <a:lnTo>
                    <a:pt x="92456" y="475462"/>
                  </a:lnTo>
                  <a:lnTo>
                    <a:pt x="93738" y="474078"/>
                  </a:lnTo>
                  <a:lnTo>
                    <a:pt x="95542" y="473024"/>
                  </a:lnTo>
                  <a:close/>
                </a:path>
                <a:path w="419100" h="626110">
                  <a:moveTo>
                    <a:pt x="95783" y="457758"/>
                  </a:moveTo>
                  <a:lnTo>
                    <a:pt x="94538" y="458825"/>
                  </a:lnTo>
                  <a:lnTo>
                    <a:pt x="89408" y="460387"/>
                  </a:lnTo>
                  <a:lnTo>
                    <a:pt x="87909" y="465721"/>
                  </a:lnTo>
                  <a:lnTo>
                    <a:pt x="94449" y="465061"/>
                  </a:lnTo>
                  <a:lnTo>
                    <a:pt x="95783" y="457758"/>
                  </a:lnTo>
                  <a:close/>
                </a:path>
                <a:path w="419100" h="626110">
                  <a:moveTo>
                    <a:pt x="96316" y="457301"/>
                  </a:moveTo>
                  <a:lnTo>
                    <a:pt x="95859" y="457339"/>
                  </a:lnTo>
                  <a:lnTo>
                    <a:pt x="95783" y="457758"/>
                  </a:lnTo>
                  <a:lnTo>
                    <a:pt x="96316" y="457301"/>
                  </a:lnTo>
                  <a:close/>
                </a:path>
                <a:path w="419100" h="626110">
                  <a:moveTo>
                    <a:pt x="96570" y="480898"/>
                  </a:moveTo>
                  <a:lnTo>
                    <a:pt x="96431" y="480910"/>
                  </a:lnTo>
                  <a:lnTo>
                    <a:pt x="96570" y="480898"/>
                  </a:lnTo>
                  <a:close/>
                </a:path>
                <a:path w="419100" h="626110">
                  <a:moveTo>
                    <a:pt x="98742" y="485114"/>
                  </a:moveTo>
                  <a:lnTo>
                    <a:pt x="96494" y="481063"/>
                  </a:lnTo>
                  <a:lnTo>
                    <a:pt x="96431" y="480923"/>
                  </a:lnTo>
                  <a:lnTo>
                    <a:pt x="96481" y="481063"/>
                  </a:lnTo>
                  <a:lnTo>
                    <a:pt x="95999" y="482447"/>
                  </a:lnTo>
                  <a:lnTo>
                    <a:pt x="93675" y="481926"/>
                  </a:lnTo>
                  <a:lnTo>
                    <a:pt x="93599" y="484009"/>
                  </a:lnTo>
                  <a:lnTo>
                    <a:pt x="95326" y="483603"/>
                  </a:lnTo>
                  <a:lnTo>
                    <a:pt x="98742" y="485114"/>
                  </a:lnTo>
                  <a:close/>
                </a:path>
                <a:path w="419100" h="626110">
                  <a:moveTo>
                    <a:pt x="101447" y="552881"/>
                  </a:moveTo>
                  <a:lnTo>
                    <a:pt x="96494" y="553770"/>
                  </a:lnTo>
                  <a:lnTo>
                    <a:pt x="95948" y="554748"/>
                  </a:lnTo>
                  <a:lnTo>
                    <a:pt x="98031" y="559117"/>
                  </a:lnTo>
                  <a:lnTo>
                    <a:pt x="98933" y="556793"/>
                  </a:lnTo>
                  <a:lnTo>
                    <a:pt x="99288" y="554431"/>
                  </a:lnTo>
                  <a:lnTo>
                    <a:pt x="101447" y="552881"/>
                  </a:lnTo>
                  <a:close/>
                </a:path>
                <a:path w="419100" h="626110">
                  <a:moveTo>
                    <a:pt x="104609" y="453021"/>
                  </a:moveTo>
                  <a:lnTo>
                    <a:pt x="103276" y="451688"/>
                  </a:lnTo>
                  <a:lnTo>
                    <a:pt x="100863" y="450405"/>
                  </a:lnTo>
                  <a:lnTo>
                    <a:pt x="100279" y="451573"/>
                  </a:lnTo>
                  <a:lnTo>
                    <a:pt x="100545" y="454698"/>
                  </a:lnTo>
                  <a:lnTo>
                    <a:pt x="99060" y="454926"/>
                  </a:lnTo>
                  <a:lnTo>
                    <a:pt x="96316" y="457301"/>
                  </a:lnTo>
                  <a:lnTo>
                    <a:pt x="102196" y="456704"/>
                  </a:lnTo>
                  <a:lnTo>
                    <a:pt x="102946" y="455345"/>
                  </a:lnTo>
                  <a:lnTo>
                    <a:pt x="104609" y="453021"/>
                  </a:lnTo>
                  <a:close/>
                </a:path>
                <a:path w="419100" h="626110">
                  <a:moveTo>
                    <a:pt x="110807" y="471754"/>
                  </a:moveTo>
                  <a:lnTo>
                    <a:pt x="104940" y="473036"/>
                  </a:lnTo>
                  <a:lnTo>
                    <a:pt x="100063" y="475894"/>
                  </a:lnTo>
                  <a:lnTo>
                    <a:pt x="96583" y="480910"/>
                  </a:lnTo>
                  <a:lnTo>
                    <a:pt x="103200" y="480834"/>
                  </a:lnTo>
                  <a:lnTo>
                    <a:pt x="106172" y="474980"/>
                  </a:lnTo>
                  <a:lnTo>
                    <a:pt x="110807" y="471754"/>
                  </a:lnTo>
                  <a:close/>
                </a:path>
                <a:path w="419100" h="626110">
                  <a:moveTo>
                    <a:pt x="132689" y="531622"/>
                  </a:moveTo>
                  <a:lnTo>
                    <a:pt x="128346" y="535381"/>
                  </a:lnTo>
                  <a:lnTo>
                    <a:pt x="127419" y="539419"/>
                  </a:lnTo>
                  <a:lnTo>
                    <a:pt x="128460" y="544080"/>
                  </a:lnTo>
                  <a:lnTo>
                    <a:pt x="129108" y="540042"/>
                  </a:lnTo>
                  <a:lnTo>
                    <a:pt x="131381" y="536549"/>
                  </a:lnTo>
                  <a:lnTo>
                    <a:pt x="132689" y="531622"/>
                  </a:lnTo>
                  <a:close/>
                </a:path>
                <a:path w="419100" h="626110">
                  <a:moveTo>
                    <a:pt x="134962" y="498665"/>
                  </a:moveTo>
                  <a:lnTo>
                    <a:pt x="130886" y="497763"/>
                  </a:lnTo>
                  <a:lnTo>
                    <a:pt x="130162" y="500202"/>
                  </a:lnTo>
                  <a:lnTo>
                    <a:pt x="128689" y="502208"/>
                  </a:lnTo>
                  <a:lnTo>
                    <a:pt x="131787" y="502462"/>
                  </a:lnTo>
                  <a:lnTo>
                    <a:pt x="131711" y="498894"/>
                  </a:lnTo>
                  <a:lnTo>
                    <a:pt x="134962" y="498665"/>
                  </a:lnTo>
                  <a:close/>
                </a:path>
                <a:path w="419100" h="626110">
                  <a:moveTo>
                    <a:pt x="152158" y="548436"/>
                  </a:moveTo>
                  <a:lnTo>
                    <a:pt x="151345" y="544004"/>
                  </a:lnTo>
                  <a:lnTo>
                    <a:pt x="147662" y="556641"/>
                  </a:lnTo>
                  <a:lnTo>
                    <a:pt x="151028" y="552208"/>
                  </a:lnTo>
                  <a:lnTo>
                    <a:pt x="152158" y="548436"/>
                  </a:lnTo>
                  <a:close/>
                </a:path>
                <a:path w="419100" h="626110">
                  <a:moveTo>
                    <a:pt x="190601" y="513448"/>
                  </a:moveTo>
                  <a:lnTo>
                    <a:pt x="185496" y="514959"/>
                  </a:lnTo>
                  <a:lnTo>
                    <a:pt x="185470" y="519658"/>
                  </a:lnTo>
                  <a:lnTo>
                    <a:pt x="183337" y="522757"/>
                  </a:lnTo>
                  <a:lnTo>
                    <a:pt x="182905" y="523392"/>
                  </a:lnTo>
                  <a:lnTo>
                    <a:pt x="183591" y="524179"/>
                  </a:lnTo>
                  <a:lnTo>
                    <a:pt x="184264" y="524535"/>
                  </a:lnTo>
                  <a:lnTo>
                    <a:pt x="185216" y="525005"/>
                  </a:lnTo>
                  <a:lnTo>
                    <a:pt x="185674" y="524040"/>
                  </a:lnTo>
                  <a:lnTo>
                    <a:pt x="186207" y="519861"/>
                  </a:lnTo>
                  <a:lnTo>
                    <a:pt x="189191" y="517398"/>
                  </a:lnTo>
                  <a:lnTo>
                    <a:pt x="190601" y="513448"/>
                  </a:lnTo>
                  <a:close/>
                </a:path>
                <a:path w="419100" h="626110">
                  <a:moveTo>
                    <a:pt x="205600" y="517334"/>
                  </a:moveTo>
                  <a:lnTo>
                    <a:pt x="205435" y="516128"/>
                  </a:lnTo>
                  <a:lnTo>
                    <a:pt x="205486" y="515810"/>
                  </a:lnTo>
                  <a:lnTo>
                    <a:pt x="203657" y="513676"/>
                  </a:lnTo>
                  <a:lnTo>
                    <a:pt x="202946" y="516280"/>
                  </a:lnTo>
                  <a:lnTo>
                    <a:pt x="200761" y="516915"/>
                  </a:lnTo>
                  <a:lnTo>
                    <a:pt x="200152" y="518782"/>
                  </a:lnTo>
                  <a:lnTo>
                    <a:pt x="199351" y="519963"/>
                  </a:lnTo>
                  <a:lnTo>
                    <a:pt x="201231" y="521220"/>
                  </a:lnTo>
                  <a:lnTo>
                    <a:pt x="201447" y="519506"/>
                  </a:lnTo>
                  <a:lnTo>
                    <a:pt x="202006" y="518452"/>
                  </a:lnTo>
                  <a:lnTo>
                    <a:pt x="202565" y="517436"/>
                  </a:lnTo>
                  <a:lnTo>
                    <a:pt x="203517" y="517893"/>
                  </a:lnTo>
                  <a:lnTo>
                    <a:pt x="205219" y="517740"/>
                  </a:lnTo>
                  <a:lnTo>
                    <a:pt x="205600" y="517334"/>
                  </a:lnTo>
                  <a:close/>
                </a:path>
                <a:path w="419100" h="626110">
                  <a:moveTo>
                    <a:pt x="207086" y="466737"/>
                  </a:moveTo>
                  <a:lnTo>
                    <a:pt x="205752" y="462889"/>
                  </a:lnTo>
                  <a:lnTo>
                    <a:pt x="204622" y="463105"/>
                  </a:lnTo>
                  <a:lnTo>
                    <a:pt x="203263" y="463499"/>
                  </a:lnTo>
                  <a:lnTo>
                    <a:pt x="202171" y="463943"/>
                  </a:lnTo>
                  <a:lnTo>
                    <a:pt x="203555" y="465772"/>
                  </a:lnTo>
                  <a:lnTo>
                    <a:pt x="204304" y="466775"/>
                  </a:lnTo>
                  <a:lnTo>
                    <a:pt x="203923" y="467055"/>
                  </a:lnTo>
                  <a:lnTo>
                    <a:pt x="207086" y="466737"/>
                  </a:lnTo>
                  <a:close/>
                </a:path>
                <a:path w="419100" h="626110">
                  <a:moveTo>
                    <a:pt x="207454" y="522579"/>
                  </a:moveTo>
                  <a:lnTo>
                    <a:pt x="206349" y="520649"/>
                  </a:lnTo>
                  <a:lnTo>
                    <a:pt x="205727" y="520280"/>
                  </a:lnTo>
                  <a:lnTo>
                    <a:pt x="199466" y="523697"/>
                  </a:lnTo>
                  <a:lnTo>
                    <a:pt x="195465" y="527685"/>
                  </a:lnTo>
                  <a:lnTo>
                    <a:pt x="192493" y="532726"/>
                  </a:lnTo>
                  <a:lnTo>
                    <a:pt x="196291" y="528650"/>
                  </a:lnTo>
                  <a:lnTo>
                    <a:pt x="201117" y="526097"/>
                  </a:lnTo>
                  <a:lnTo>
                    <a:pt x="205625" y="523138"/>
                  </a:lnTo>
                  <a:lnTo>
                    <a:pt x="206235" y="522744"/>
                  </a:lnTo>
                  <a:lnTo>
                    <a:pt x="207454" y="522579"/>
                  </a:lnTo>
                  <a:close/>
                </a:path>
                <a:path w="419100" h="626110">
                  <a:moveTo>
                    <a:pt x="211607" y="458292"/>
                  </a:moveTo>
                  <a:lnTo>
                    <a:pt x="211480" y="458419"/>
                  </a:lnTo>
                  <a:lnTo>
                    <a:pt x="211607" y="458343"/>
                  </a:lnTo>
                  <a:close/>
                </a:path>
                <a:path w="419100" h="626110">
                  <a:moveTo>
                    <a:pt x="217995" y="580021"/>
                  </a:moveTo>
                  <a:lnTo>
                    <a:pt x="216814" y="578777"/>
                  </a:lnTo>
                  <a:lnTo>
                    <a:pt x="215646" y="579170"/>
                  </a:lnTo>
                  <a:lnTo>
                    <a:pt x="213982" y="579945"/>
                  </a:lnTo>
                  <a:lnTo>
                    <a:pt x="215417" y="581469"/>
                  </a:lnTo>
                  <a:lnTo>
                    <a:pt x="216585" y="581177"/>
                  </a:lnTo>
                  <a:lnTo>
                    <a:pt x="217881" y="580580"/>
                  </a:lnTo>
                  <a:lnTo>
                    <a:pt x="217995" y="580021"/>
                  </a:lnTo>
                  <a:close/>
                </a:path>
                <a:path w="419100" h="626110">
                  <a:moveTo>
                    <a:pt x="241185" y="462229"/>
                  </a:moveTo>
                  <a:lnTo>
                    <a:pt x="233362" y="457936"/>
                  </a:lnTo>
                  <a:lnTo>
                    <a:pt x="233984" y="454545"/>
                  </a:lnTo>
                  <a:lnTo>
                    <a:pt x="231140" y="454634"/>
                  </a:lnTo>
                  <a:lnTo>
                    <a:pt x="225310" y="452589"/>
                  </a:lnTo>
                  <a:lnTo>
                    <a:pt x="221399" y="454621"/>
                  </a:lnTo>
                  <a:lnTo>
                    <a:pt x="216395" y="454228"/>
                  </a:lnTo>
                  <a:lnTo>
                    <a:pt x="213893" y="457225"/>
                  </a:lnTo>
                  <a:lnTo>
                    <a:pt x="211620" y="458343"/>
                  </a:lnTo>
                  <a:lnTo>
                    <a:pt x="211632" y="460933"/>
                  </a:lnTo>
                  <a:lnTo>
                    <a:pt x="210540" y="460971"/>
                  </a:lnTo>
                  <a:lnTo>
                    <a:pt x="209994" y="461937"/>
                  </a:lnTo>
                  <a:lnTo>
                    <a:pt x="209905" y="464477"/>
                  </a:lnTo>
                  <a:lnTo>
                    <a:pt x="210820" y="464388"/>
                  </a:lnTo>
                  <a:lnTo>
                    <a:pt x="211709" y="464375"/>
                  </a:lnTo>
                  <a:lnTo>
                    <a:pt x="212839" y="464527"/>
                  </a:lnTo>
                  <a:lnTo>
                    <a:pt x="214096" y="464083"/>
                  </a:lnTo>
                  <a:lnTo>
                    <a:pt x="214033" y="463092"/>
                  </a:lnTo>
                  <a:lnTo>
                    <a:pt x="213956" y="462076"/>
                  </a:lnTo>
                  <a:lnTo>
                    <a:pt x="213093" y="461111"/>
                  </a:lnTo>
                  <a:lnTo>
                    <a:pt x="219024" y="458863"/>
                  </a:lnTo>
                  <a:lnTo>
                    <a:pt x="216535" y="464312"/>
                  </a:lnTo>
                  <a:lnTo>
                    <a:pt x="216725" y="464515"/>
                  </a:lnTo>
                  <a:lnTo>
                    <a:pt x="220637" y="466178"/>
                  </a:lnTo>
                  <a:lnTo>
                    <a:pt x="224193" y="468909"/>
                  </a:lnTo>
                  <a:lnTo>
                    <a:pt x="231419" y="466585"/>
                  </a:lnTo>
                  <a:lnTo>
                    <a:pt x="230251" y="469658"/>
                  </a:lnTo>
                  <a:lnTo>
                    <a:pt x="230365" y="470560"/>
                  </a:lnTo>
                  <a:lnTo>
                    <a:pt x="231952" y="470573"/>
                  </a:lnTo>
                  <a:lnTo>
                    <a:pt x="232956" y="470230"/>
                  </a:lnTo>
                  <a:lnTo>
                    <a:pt x="232498" y="466039"/>
                  </a:lnTo>
                  <a:lnTo>
                    <a:pt x="241185" y="462229"/>
                  </a:lnTo>
                  <a:close/>
                </a:path>
                <a:path w="419100" h="626110">
                  <a:moveTo>
                    <a:pt x="248412" y="472046"/>
                  </a:moveTo>
                  <a:lnTo>
                    <a:pt x="247015" y="471170"/>
                  </a:lnTo>
                  <a:lnTo>
                    <a:pt x="246811" y="469112"/>
                  </a:lnTo>
                  <a:lnTo>
                    <a:pt x="244805" y="470128"/>
                  </a:lnTo>
                  <a:lnTo>
                    <a:pt x="244157" y="470458"/>
                  </a:lnTo>
                  <a:lnTo>
                    <a:pt x="243433" y="471398"/>
                  </a:lnTo>
                  <a:lnTo>
                    <a:pt x="243954" y="471881"/>
                  </a:lnTo>
                  <a:lnTo>
                    <a:pt x="245084" y="472897"/>
                  </a:lnTo>
                  <a:lnTo>
                    <a:pt x="246557" y="472440"/>
                  </a:lnTo>
                  <a:lnTo>
                    <a:pt x="248412" y="472046"/>
                  </a:lnTo>
                  <a:close/>
                </a:path>
                <a:path w="419100" h="626110">
                  <a:moveTo>
                    <a:pt x="249440" y="518210"/>
                  </a:moveTo>
                  <a:lnTo>
                    <a:pt x="246507" y="514540"/>
                  </a:lnTo>
                  <a:lnTo>
                    <a:pt x="246735" y="518528"/>
                  </a:lnTo>
                  <a:lnTo>
                    <a:pt x="245732" y="521665"/>
                  </a:lnTo>
                  <a:lnTo>
                    <a:pt x="247764" y="524560"/>
                  </a:lnTo>
                  <a:lnTo>
                    <a:pt x="247726" y="521538"/>
                  </a:lnTo>
                  <a:lnTo>
                    <a:pt x="249440" y="518210"/>
                  </a:lnTo>
                  <a:close/>
                </a:path>
                <a:path w="419100" h="626110">
                  <a:moveTo>
                    <a:pt x="253606" y="434035"/>
                  </a:moveTo>
                  <a:lnTo>
                    <a:pt x="252577" y="432498"/>
                  </a:lnTo>
                  <a:lnTo>
                    <a:pt x="252031" y="432447"/>
                  </a:lnTo>
                  <a:lnTo>
                    <a:pt x="251269" y="432371"/>
                  </a:lnTo>
                  <a:lnTo>
                    <a:pt x="250113" y="433374"/>
                  </a:lnTo>
                  <a:lnTo>
                    <a:pt x="244436" y="429425"/>
                  </a:lnTo>
                  <a:lnTo>
                    <a:pt x="238556" y="432752"/>
                  </a:lnTo>
                  <a:lnTo>
                    <a:pt x="232498" y="431444"/>
                  </a:lnTo>
                  <a:lnTo>
                    <a:pt x="231546" y="432714"/>
                  </a:lnTo>
                  <a:lnTo>
                    <a:pt x="230301" y="433933"/>
                  </a:lnTo>
                  <a:lnTo>
                    <a:pt x="231101" y="434352"/>
                  </a:lnTo>
                  <a:lnTo>
                    <a:pt x="235102" y="434555"/>
                  </a:lnTo>
                  <a:lnTo>
                    <a:pt x="237058" y="439318"/>
                  </a:lnTo>
                  <a:lnTo>
                    <a:pt x="241376" y="438531"/>
                  </a:lnTo>
                  <a:lnTo>
                    <a:pt x="245783" y="439204"/>
                  </a:lnTo>
                  <a:lnTo>
                    <a:pt x="248640" y="434644"/>
                  </a:lnTo>
                  <a:lnTo>
                    <a:pt x="253174" y="434848"/>
                  </a:lnTo>
                  <a:lnTo>
                    <a:pt x="253606" y="434035"/>
                  </a:lnTo>
                  <a:close/>
                </a:path>
                <a:path w="419100" h="626110">
                  <a:moveTo>
                    <a:pt x="255917" y="460857"/>
                  </a:moveTo>
                  <a:lnTo>
                    <a:pt x="254101" y="456501"/>
                  </a:lnTo>
                  <a:lnTo>
                    <a:pt x="251663" y="454469"/>
                  </a:lnTo>
                  <a:lnTo>
                    <a:pt x="245922" y="456412"/>
                  </a:lnTo>
                  <a:lnTo>
                    <a:pt x="242303" y="456526"/>
                  </a:lnTo>
                  <a:lnTo>
                    <a:pt x="242989" y="461098"/>
                  </a:lnTo>
                  <a:lnTo>
                    <a:pt x="242214" y="462305"/>
                  </a:lnTo>
                  <a:lnTo>
                    <a:pt x="243598" y="463296"/>
                  </a:lnTo>
                  <a:lnTo>
                    <a:pt x="243992" y="466191"/>
                  </a:lnTo>
                  <a:lnTo>
                    <a:pt x="243217" y="468769"/>
                  </a:lnTo>
                  <a:lnTo>
                    <a:pt x="245694" y="468591"/>
                  </a:lnTo>
                  <a:lnTo>
                    <a:pt x="247192" y="468490"/>
                  </a:lnTo>
                  <a:lnTo>
                    <a:pt x="249186" y="466801"/>
                  </a:lnTo>
                  <a:lnTo>
                    <a:pt x="248983" y="462089"/>
                  </a:lnTo>
                  <a:lnTo>
                    <a:pt x="250583" y="462368"/>
                  </a:lnTo>
                  <a:lnTo>
                    <a:pt x="255447" y="463537"/>
                  </a:lnTo>
                  <a:lnTo>
                    <a:pt x="255917" y="460857"/>
                  </a:lnTo>
                  <a:close/>
                </a:path>
                <a:path w="419100" h="626110">
                  <a:moveTo>
                    <a:pt x="267030" y="611289"/>
                  </a:moveTo>
                  <a:lnTo>
                    <a:pt x="266966" y="609993"/>
                  </a:lnTo>
                  <a:lnTo>
                    <a:pt x="266915" y="609180"/>
                  </a:lnTo>
                  <a:lnTo>
                    <a:pt x="266573" y="608266"/>
                  </a:lnTo>
                  <a:lnTo>
                    <a:pt x="265772" y="608812"/>
                  </a:lnTo>
                  <a:lnTo>
                    <a:pt x="265010" y="609346"/>
                  </a:lnTo>
                  <a:lnTo>
                    <a:pt x="263512" y="609142"/>
                  </a:lnTo>
                  <a:lnTo>
                    <a:pt x="263486" y="610450"/>
                  </a:lnTo>
                  <a:lnTo>
                    <a:pt x="263461" y="611390"/>
                  </a:lnTo>
                  <a:lnTo>
                    <a:pt x="264261" y="611949"/>
                  </a:lnTo>
                  <a:lnTo>
                    <a:pt x="265468" y="612279"/>
                  </a:lnTo>
                  <a:lnTo>
                    <a:pt x="266026" y="611657"/>
                  </a:lnTo>
                  <a:lnTo>
                    <a:pt x="267030" y="611289"/>
                  </a:lnTo>
                  <a:close/>
                </a:path>
                <a:path w="419100" h="626110">
                  <a:moveTo>
                    <a:pt x="267957" y="597992"/>
                  </a:moveTo>
                  <a:lnTo>
                    <a:pt x="265976" y="596061"/>
                  </a:lnTo>
                  <a:lnTo>
                    <a:pt x="261696" y="593725"/>
                  </a:lnTo>
                  <a:lnTo>
                    <a:pt x="260591" y="590740"/>
                  </a:lnTo>
                  <a:lnTo>
                    <a:pt x="257632" y="588035"/>
                  </a:lnTo>
                  <a:lnTo>
                    <a:pt x="257327" y="586981"/>
                  </a:lnTo>
                  <a:lnTo>
                    <a:pt x="257035" y="587082"/>
                  </a:lnTo>
                  <a:lnTo>
                    <a:pt x="257035" y="609142"/>
                  </a:lnTo>
                  <a:lnTo>
                    <a:pt x="256044" y="610603"/>
                  </a:lnTo>
                  <a:lnTo>
                    <a:pt x="256451" y="612660"/>
                  </a:lnTo>
                  <a:lnTo>
                    <a:pt x="255930" y="613244"/>
                  </a:lnTo>
                  <a:lnTo>
                    <a:pt x="252945" y="612838"/>
                  </a:lnTo>
                  <a:lnTo>
                    <a:pt x="253657" y="611593"/>
                  </a:lnTo>
                  <a:lnTo>
                    <a:pt x="253568" y="610019"/>
                  </a:lnTo>
                  <a:lnTo>
                    <a:pt x="253453" y="609142"/>
                  </a:lnTo>
                  <a:lnTo>
                    <a:pt x="253961" y="608393"/>
                  </a:lnTo>
                  <a:lnTo>
                    <a:pt x="257035" y="609142"/>
                  </a:lnTo>
                  <a:lnTo>
                    <a:pt x="257035" y="587082"/>
                  </a:lnTo>
                  <a:lnTo>
                    <a:pt x="255079" y="587679"/>
                  </a:lnTo>
                  <a:lnTo>
                    <a:pt x="254660" y="588492"/>
                  </a:lnTo>
                  <a:lnTo>
                    <a:pt x="254457" y="589661"/>
                  </a:lnTo>
                  <a:lnTo>
                    <a:pt x="252895" y="596544"/>
                  </a:lnTo>
                  <a:lnTo>
                    <a:pt x="250723" y="603669"/>
                  </a:lnTo>
                  <a:lnTo>
                    <a:pt x="248691" y="610019"/>
                  </a:lnTo>
                  <a:lnTo>
                    <a:pt x="246824" y="616826"/>
                  </a:lnTo>
                  <a:lnTo>
                    <a:pt x="246418" y="618540"/>
                  </a:lnTo>
                  <a:lnTo>
                    <a:pt x="245694" y="620522"/>
                  </a:lnTo>
                  <a:lnTo>
                    <a:pt x="248945" y="622388"/>
                  </a:lnTo>
                  <a:lnTo>
                    <a:pt x="251383" y="621385"/>
                  </a:lnTo>
                  <a:lnTo>
                    <a:pt x="253479" y="616407"/>
                  </a:lnTo>
                  <a:lnTo>
                    <a:pt x="256984" y="613892"/>
                  </a:lnTo>
                  <a:lnTo>
                    <a:pt x="257568" y="613244"/>
                  </a:lnTo>
                  <a:lnTo>
                    <a:pt x="261658" y="608698"/>
                  </a:lnTo>
                  <a:lnTo>
                    <a:pt x="261391" y="608393"/>
                  </a:lnTo>
                  <a:lnTo>
                    <a:pt x="259016" y="605675"/>
                  </a:lnTo>
                  <a:lnTo>
                    <a:pt x="261264" y="603669"/>
                  </a:lnTo>
                  <a:lnTo>
                    <a:pt x="262128" y="604088"/>
                  </a:lnTo>
                  <a:lnTo>
                    <a:pt x="260946" y="606044"/>
                  </a:lnTo>
                  <a:lnTo>
                    <a:pt x="263944" y="605751"/>
                  </a:lnTo>
                  <a:lnTo>
                    <a:pt x="264350" y="604583"/>
                  </a:lnTo>
                  <a:lnTo>
                    <a:pt x="264312" y="603669"/>
                  </a:lnTo>
                  <a:lnTo>
                    <a:pt x="264223" y="601814"/>
                  </a:lnTo>
                  <a:lnTo>
                    <a:pt x="263855" y="599198"/>
                  </a:lnTo>
                  <a:lnTo>
                    <a:pt x="267957" y="597992"/>
                  </a:lnTo>
                  <a:close/>
                </a:path>
                <a:path w="419100" h="626110">
                  <a:moveTo>
                    <a:pt x="272173" y="596125"/>
                  </a:moveTo>
                  <a:lnTo>
                    <a:pt x="271449" y="596252"/>
                  </a:lnTo>
                  <a:lnTo>
                    <a:pt x="271005" y="596214"/>
                  </a:lnTo>
                  <a:lnTo>
                    <a:pt x="269786" y="596125"/>
                  </a:lnTo>
                  <a:lnTo>
                    <a:pt x="269074" y="596849"/>
                  </a:lnTo>
                  <a:lnTo>
                    <a:pt x="268808" y="597916"/>
                  </a:lnTo>
                  <a:lnTo>
                    <a:pt x="268630" y="598690"/>
                  </a:lnTo>
                  <a:lnTo>
                    <a:pt x="269316" y="598754"/>
                  </a:lnTo>
                  <a:lnTo>
                    <a:pt x="269913" y="598868"/>
                  </a:lnTo>
                  <a:lnTo>
                    <a:pt x="271462" y="599160"/>
                  </a:lnTo>
                  <a:lnTo>
                    <a:pt x="271335" y="597776"/>
                  </a:lnTo>
                  <a:lnTo>
                    <a:pt x="271983" y="596798"/>
                  </a:lnTo>
                  <a:lnTo>
                    <a:pt x="272173" y="596125"/>
                  </a:lnTo>
                  <a:close/>
                </a:path>
                <a:path w="419100" h="626110">
                  <a:moveTo>
                    <a:pt x="275145" y="529132"/>
                  </a:moveTo>
                  <a:lnTo>
                    <a:pt x="274688" y="526986"/>
                  </a:lnTo>
                  <a:lnTo>
                    <a:pt x="274053" y="526008"/>
                  </a:lnTo>
                  <a:lnTo>
                    <a:pt x="273481" y="524967"/>
                  </a:lnTo>
                  <a:lnTo>
                    <a:pt x="272516" y="525183"/>
                  </a:lnTo>
                  <a:lnTo>
                    <a:pt x="272059" y="526643"/>
                  </a:lnTo>
                  <a:lnTo>
                    <a:pt x="273519" y="526999"/>
                  </a:lnTo>
                  <a:lnTo>
                    <a:pt x="273786" y="527875"/>
                  </a:lnTo>
                  <a:lnTo>
                    <a:pt x="274154" y="529056"/>
                  </a:lnTo>
                  <a:lnTo>
                    <a:pt x="274154" y="530352"/>
                  </a:lnTo>
                  <a:lnTo>
                    <a:pt x="274307" y="531609"/>
                  </a:lnTo>
                  <a:lnTo>
                    <a:pt x="274967" y="531482"/>
                  </a:lnTo>
                  <a:lnTo>
                    <a:pt x="274967" y="530326"/>
                  </a:lnTo>
                  <a:lnTo>
                    <a:pt x="275145" y="529132"/>
                  </a:lnTo>
                  <a:close/>
                </a:path>
                <a:path w="419100" h="626110">
                  <a:moveTo>
                    <a:pt x="282155" y="599274"/>
                  </a:moveTo>
                  <a:lnTo>
                    <a:pt x="280339" y="598385"/>
                  </a:lnTo>
                  <a:lnTo>
                    <a:pt x="278815" y="597242"/>
                  </a:lnTo>
                  <a:lnTo>
                    <a:pt x="278447" y="598449"/>
                  </a:lnTo>
                  <a:lnTo>
                    <a:pt x="278587" y="599681"/>
                  </a:lnTo>
                  <a:lnTo>
                    <a:pt x="276517" y="601040"/>
                  </a:lnTo>
                  <a:lnTo>
                    <a:pt x="277190" y="601675"/>
                  </a:lnTo>
                  <a:lnTo>
                    <a:pt x="277723" y="602030"/>
                  </a:lnTo>
                  <a:lnTo>
                    <a:pt x="278828" y="602780"/>
                  </a:lnTo>
                  <a:lnTo>
                    <a:pt x="280009" y="602678"/>
                  </a:lnTo>
                  <a:lnTo>
                    <a:pt x="282155" y="599274"/>
                  </a:lnTo>
                  <a:close/>
                </a:path>
                <a:path w="419100" h="626110">
                  <a:moveTo>
                    <a:pt x="285610" y="537349"/>
                  </a:moveTo>
                  <a:lnTo>
                    <a:pt x="284861" y="528027"/>
                  </a:lnTo>
                  <a:lnTo>
                    <a:pt x="277812" y="522820"/>
                  </a:lnTo>
                  <a:lnTo>
                    <a:pt x="273342" y="515594"/>
                  </a:lnTo>
                  <a:lnTo>
                    <a:pt x="272923" y="515086"/>
                  </a:lnTo>
                  <a:lnTo>
                    <a:pt x="271487" y="516280"/>
                  </a:lnTo>
                  <a:lnTo>
                    <a:pt x="274891" y="521093"/>
                  </a:lnTo>
                  <a:lnTo>
                    <a:pt x="277012" y="525322"/>
                  </a:lnTo>
                  <a:lnTo>
                    <a:pt x="280174" y="528523"/>
                  </a:lnTo>
                  <a:lnTo>
                    <a:pt x="282727" y="531101"/>
                  </a:lnTo>
                  <a:lnTo>
                    <a:pt x="281774" y="535419"/>
                  </a:lnTo>
                  <a:lnTo>
                    <a:pt x="285610" y="537349"/>
                  </a:lnTo>
                  <a:close/>
                </a:path>
                <a:path w="419100" h="626110">
                  <a:moveTo>
                    <a:pt x="289814" y="520293"/>
                  </a:moveTo>
                  <a:lnTo>
                    <a:pt x="289598" y="512470"/>
                  </a:lnTo>
                  <a:lnTo>
                    <a:pt x="282600" y="509981"/>
                  </a:lnTo>
                  <a:lnTo>
                    <a:pt x="278269" y="505383"/>
                  </a:lnTo>
                  <a:lnTo>
                    <a:pt x="280936" y="511289"/>
                  </a:lnTo>
                  <a:lnTo>
                    <a:pt x="286118" y="515200"/>
                  </a:lnTo>
                  <a:lnTo>
                    <a:pt x="289814" y="520293"/>
                  </a:lnTo>
                  <a:close/>
                </a:path>
                <a:path w="419100" h="626110">
                  <a:moveTo>
                    <a:pt x="312026" y="284784"/>
                  </a:moveTo>
                  <a:lnTo>
                    <a:pt x="304165" y="283730"/>
                  </a:lnTo>
                  <a:lnTo>
                    <a:pt x="307174" y="286207"/>
                  </a:lnTo>
                  <a:lnTo>
                    <a:pt x="309499" y="284975"/>
                  </a:lnTo>
                  <a:lnTo>
                    <a:pt x="312026" y="284784"/>
                  </a:lnTo>
                  <a:close/>
                </a:path>
                <a:path w="419100" h="626110">
                  <a:moveTo>
                    <a:pt x="313245" y="414274"/>
                  </a:moveTo>
                  <a:lnTo>
                    <a:pt x="312788" y="410006"/>
                  </a:lnTo>
                  <a:lnTo>
                    <a:pt x="308419" y="409384"/>
                  </a:lnTo>
                  <a:lnTo>
                    <a:pt x="305003" y="401993"/>
                  </a:lnTo>
                  <a:lnTo>
                    <a:pt x="301790" y="398526"/>
                  </a:lnTo>
                  <a:lnTo>
                    <a:pt x="298488" y="393649"/>
                  </a:lnTo>
                  <a:lnTo>
                    <a:pt x="297637" y="394131"/>
                  </a:lnTo>
                  <a:lnTo>
                    <a:pt x="296862" y="394576"/>
                  </a:lnTo>
                  <a:lnTo>
                    <a:pt x="297192" y="395135"/>
                  </a:lnTo>
                  <a:lnTo>
                    <a:pt x="302387" y="401878"/>
                  </a:lnTo>
                  <a:lnTo>
                    <a:pt x="304787" y="410298"/>
                  </a:lnTo>
                  <a:lnTo>
                    <a:pt x="313245" y="414274"/>
                  </a:lnTo>
                  <a:close/>
                </a:path>
                <a:path w="419100" h="626110">
                  <a:moveTo>
                    <a:pt x="315061" y="271132"/>
                  </a:moveTo>
                  <a:lnTo>
                    <a:pt x="314934" y="270268"/>
                  </a:lnTo>
                  <a:lnTo>
                    <a:pt x="314236" y="270217"/>
                  </a:lnTo>
                  <a:lnTo>
                    <a:pt x="313512" y="270230"/>
                  </a:lnTo>
                  <a:lnTo>
                    <a:pt x="312547" y="270256"/>
                  </a:lnTo>
                  <a:lnTo>
                    <a:pt x="311378" y="269976"/>
                  </a:lnTo>
                  <a:lnTo>
                    <a:pt x="311556" y="272491"/>
                  </a:lnTo>
                  <a:lnTo>
                    <a:pt x="311861" y="272910"/>
                  </a:lnTo>
                  <a:lnTo>
                    <a:pt x="313956" y="272884"/>
                  </a:lnTo>
                  <a:lnTo>
                    <a:pt x="314604" y="272237"/>
                  </a:lnTo>
                  <a:lnTo>
                    <a:pt x="315061" y="271132"/>
                  </a:lnTo>
                  <a:close/>
                </a:path>
                <a:path w="419100" h="626110">
                  <a:moveTo>
                    <a:pt x="367665" y="328930"/>
                  </a:moveTo>
                  <a:lnTo>
                    <a:pt x="366979" y="328930"/>
                  </a:lnTo>
                  <a:lnTo>
                    <a:pt x="366623" y="328930"/>
                  </a:lnTo>
                  <a:lnTo>
                    <a:pt x="366331" y="329844"/>
                  </a:lnTo>
                  <a:lnTo>
                    <a:pt x="367157" y="329793"/>
                  </a:lnTo>
                  <a:lnTo>
                    <a:pt x="367626" y="329869"/>
                  </a:lnTo>
                  <a:lnTo>
                    <a:pt x="367665" y="328930"/>
                  </a:lnTo>
                  <a:close/>
                </a:path>
                <a:path w="419100" h="626110">
                  <a:moveTo>
                    <a:pt x="369316" y="323659"/>
                  </a:moveTo>
                  <a:lnTo>
                    <a:pt x="367487" y="323900"/>
                  </a:lnTo>
                  <a:lnTo>
                    <a:pt x="368909" y="324853"/>
                  </a:lnTo>
                  <a:lnTo>
                    <a:pt x="369316" y="323659"/>
                  </a:lnTo>
                  <a:close/>
                </a:path>
                <a:path w="419100" h="626110">
                  <a:moveTo>
                    <a:pt x="372630" y="321119"/>
                  </a:moveTo>
                  <a:lnTo>
                    <a:pt x="371055" y="319138"/>
                  </a:lnTo>
                  <a:lnTo>
                    <a:pt x="370535" y="320192"/>
                  </a:lnTo>
                  <a:lnTo>
                    <a:pt x="369316" y="323659"/>
                  </a:lnTo>
                  <a:lnTo>
                    <a:pt x="370039" y="323570"/>
                  </a:lnTo>
                  <a:lnTo>
                    <a:pt x="371322" y="322249"/>
                  </a:lnTo>
                  <a:lnTo>
                    <a:pt x="372033" y="321703"/>
                  </a:lnTo>
                  <a:lnTo>
                    <a:pt x="372630" y="321119"/>
                  </a:lnTo>
                  <a:close/>
                </a:path>
                <a:path w="419100" h="626110">
                  <a:moveTo>
                    <a:pt x="373265" y="327736"/>
                  </a:moveTo>
                  <a:lnTo>
                    <a:pt x="368909" y="324853"/>
                  </a:lnTo>
                  <a:lnTo>
                    <a:pt x="368604" y="325742"/>
                  </a:lnTo>
                  <a:lnTo>
                    <a:pt x="367131" y="328612"/>
                  </a:lnTo>
                  <a:lnTo>
                    <a:pt x="367677" y="328612"/>
                  </a:lnTo>
                  <a:lnTo>
                    <a:pt x="367728" y="327698"/>
                  </a:lnTo>
                  <a:lnTo>
                    <a:pt x="373265" y="327736"/>
                  </a:lnTo>
                  <a:close/>
                </a:path>
                <a:path w="419100" h="626110">
                  <a:moveTo>
                    <a:pt x="374154" y="318935"/>
                  </a:moveTo>
                  <a:lnTo>
                    <a:pt x="373354" y="317347"/>
                  </a:lnTo>
                  <a:lnTo>
                    <a:pt x="373316" y="317538"/>
                  </a:lnTo>
                  <a:lnTo>
                    <a:pt x="372808" y="320929"/>
                  </a:lnTo>
                  <a:lnTo>
                    <a:pt x="373684" y="320001"/>
                  </a:lnTo>
                  <a:lnTo>
                    <a:pt x="374154" y="318935"/>
                  </a:lnTo>
                  <a:close/>
                </a:path>
                <a:path w="419100" h="626110">
                  <a:moveTo>
                    <a:pt x="374548" y="312102"/>
                  </a:moveTo>
                  <a:lnTo>
                    <a:pt x="374078" y="312229"/>
                  </a:lnTo>
                  <a:lnTo>
                    <a:pt x="374434" y="312331"/>
                  </a:lnTo>
                  <a:lnTo>
                    <a:pt x="374548" y="312102"/>
                  </a:lnTo>
                  <a:close/>
                </a:path>
                <a:path w="419100" h="626110">
                  <a:moveTo>
                    <a:pt x="375640" y="311823"/>
                  </a:moveTo>
                  <a:lnTo>
                    <a:pt x="374802" y="311696"/>
                  </a:lnTo>
                  <a:lnTo>
                    <a:pt x="374548" y="312102"/>
                  </a:lnTo>
                  <a:lnTo>
                    <a:pt x="375640" y="311823"/>
                  </a:lnTo>
                  <a:close/>
                </a:path>
                <a:path w="419100" h="626110">
                  <a:moveTo>
                    <a:pt x="377075" y="301282"/>
                  </a:moveTo>
                  <a:lnTo>
                    <a:pt x="376707" y="301574"/>
                  </a:lnTo>
                  <a:lnTo>
                    <a:pt x="374129" y="304469"/>
                  </a:lnTo>
                  <a:lnTo>
                    <a:pt x="371398" y="302310"/>
                  </a:lnTo>
                  <a:lnTo>
                    <a:pt x="370713" y="302018"/>
                  </a:lnTo>
                  <a:lnTo>
                    <a:pt x="367995" y="300875"/>
                  </a:lnTo>
                  <a:lnTo>
                    <a:pt x="367563" y="298780"/>
                  </a:lnTo>
                  <a:lnTo>
                    <a:pt x="364820" y="302018"/>
                  </a:lnTo>
                  <a:lnTo>
                    <a:pt x="363626" y="301053"/>
                  </a:lnTo>
                  <a:lnTo>
                    <a:pt x="361683" y="300329"/>
                  </a:lnTo>
                  <a:lnTo>
                    <a:pt x="360959" y="298970"/>
                  </a:lnTo>
                  <a:lnTo>
                    <a:pt x="357936" y="301396"/>
                  </a:lnTo>
                  <a:lnTo>
                    <a:pt x="355854" y="303288"/>
                  </a:lnTo>
                  <a:lnTo>
                    <a:pt x="354672" y="307238"/>
                  </a:lnTo>
                  <a:lnTo>
                    <a:pt x="353491" y="307136"/>
                  </a:lnTo>
                  <a:lnTo>
                    <a:pt x="346837" y="304279"/>
                  </a:lnTo>
                  <a:lnTo>
                    <a:pt x="340969" y="308483"/>
                  </a:lnTo>
                  <a:lnTo>
                    <a:pt x="339039" y="306717"/>
                  </a:lnTo>
                  <a:lnTo>
                    <a:pt x="339039" y="348856"/>
                  </a:lnTo>
                  <a:lnTo>
                    <a:pt x="336448" y="349542"/>
                  </a:lnTo>
                  <a:lnTo>
                    <a:pt x="336003" y="349211"/>
                  </a:lnTo>
                  <a:lnTo>
                    <a:pt x="335610" y="349084"/>
                  </a:lnTo>
                  <a:lnTo>
                    <a:pt x="336397" y="348018"/>
                  </a:lnTo>
                  <a:lnTo>
                    <a:pt x="338543" y="345071"/>
                  </a:lnTo>
                  <a:lnTo>
                    <a:pt x="338315" y="346773"/>
                  </a:lnTo>
                  <a:lnTo>
                    <a:pt x="339039" y="348856"/>
                  </a:lnTo>
                  <a:lnTo>
                    <a:pt x="339039" y="306717"/>
                  </a:lnTo>
                  <a:lnTo>
                    <a:pt x="338899" y="306578"/>
                  </a:lnTo>
                  <a:lnTo>
                    <a:pt x="336207" y="304101"/>
                  </a:lnTo>
                  <a:lnTo>
                    <a:pt x="335267" y="305054"/>
                  </a:lnTo>
                  <a:lnTo>
                    <a:pt x="332270" y="306578"/>
                  </a:lnTo>
                  <a:lnTo>
                    <a:pt x="330746" y="305943"/>
                  </a:lnTo>
                  <a:lnTo>
                    <a:pt x="330555" y="305346"/>
                  </a:lnTo>
                  <a:lnTo>
                    <a:pt x="329704" y="302679"/>
                  </a:lnTo>
                  <a:lnTo>
                    <a:pt x="329145" y="302272"/>
                  </a:lnTo>
                  <a:lnTo>
                    <a:pt x="324853" y="305346"/>
                  </a:lnTo>
                  <a:lnTo>
                    <a:pt x="320509" y="304139"/>
                  </a:lnTo>
                  <a:lnTo>
                    <a:pt x="318058" y="300812"/>
                  </a:lnTo>
                  <a:lnTo>
                    <a:pt x="316738" y="301396"/>
                  </a:lnTo>
                  <a:lnTo>
                    <a:pt x="316179" y="302844"/>
                  </a:lnTo>
                  <a:lnTo>
                    <a:pt x="311327" y="304101"/>
                  </a:lnTo>
                  <a:lnTo>
                    <a:pt x="307314" y="304190"/>
                  </a:lnTo>
                  <a:lnTo>
                    <a:pt x="307009" y="310946"/>
                  </a:lnTo>
                  <a:lnTo>
                    <a:pt x="305625" y="310375"/>
                  </a:lnTo>
                  <a:lnTo>
                    <a:pt x="305346" y="310261"/>
                  </a:lnTo>
                  <a:lnTo>
                    <a:pt x="300024" y="310375"/>
                  </a:lnTo>
                  <a:lnTo>
                    <a:pt x="295859" y="309613"/>
                  </a:lnTo>
                  <a:lnTo>
                    <a:pt x="288404" y="307797"/>
                  </a:lnTo>
                  <a:lnTo>
                    <a:pt x="284988" y="307644"/>
                  </a:lnTo>
                  <a:lnTo>
                    <a:pt x="281038" y="305739"/>
                  </a:lnTo>
                  <a:lnTo>
                    <a:pt x="279260" y="305714"/>
                  </a:lnTo>
                  <a:lnTo>
                    <a:pt x="278472" y="307060"/>
                  </a:lnTo>
                  <a:lnTo>
                    <a:pt x="278168" y="309092"/>
                  </a:lnTo>
                  <a:lnTo>
                    <a:pt x="282016" y="311785"/>
                  </a:lnTo>
                  <a:lnTo>
                    <a:pt x="278193" y="315391"/>
                  </a:lnTo>
                  <a:lnTo>
                    <a:pt x="280301" y="317830"/>
                  </a:lnTo>
                  <a:lnTo>
                    <a:pt x="276339" y="320217"/>
                  </a:lnTo>
                  <a:lnTo>
                    <a:pt x="278091" y="328180"/>
                  </a:lnTo>
                  <a:lnTo>
                    <a:pt x="277914" y="328510"/>
                  </a:lnTo>
                  <a:lnTo>
                    <a:pt x="282587" y="331635"/>
                  </a:lnTo>
                  <a:lnTo>
                    <a:pt x="282663" y="332994"/>
                  </a:lnTo>
                  <a:lnTo>
                    <a:pt x="279425" y="337070"/>
                  </a:lnTo>
                  <a:lnTo>
                    <a:pt x="282524" y="336499"/>
                  </a:lnTo>
                  <a:lnTo>
                    <a:pt x="285038" y="337985"/>
                  </a:lnTo>
                  <a:lnTo>
                    <a:pt x="285153" y="342480"/>
                  </a:lnTo>
                  <a:lnTo>
                    <a:pt x="286004" y="343090"/>
                  </a:lnTo>
                  <a:lnTo>
                    <a:pt x="290690" y="349542"/>
                  </a:lnTo>
                  <a:lnTo>
                    <a:pt x="294157" y="354050"/>
                  </a:lnTo>
                  <a:lnTo>
                    <a:pt x="301980" y="359359"/>
                  </a:lnTo>
                  <a:lnTo>
                    <a:pt x="301853" y="361975"/>
                  </a:lnTo>
                  <a:lnTo>
                    <a:pt x="304050" y="368033"/>
                  </a:lnTo>
                  <a:lnTo>
                    <a:pt x="306717" y="370928"/>
                  </a:lnTo>
                  <a:lnTo>
                    <a:pt x="309422" y="374827"/>
                  </a:lnTo>
                  <a:lnTo>
                    <a:pt x="310273" y="375678"/>
                  </a:lnTo>
                  <a:lnTo>
                    <a:pt x="314731" y="374230"/>
                  </a:lnTo>
                  <a:lnTo>
                    <a:pt x="315531" y="377799"/>
                  </a:lnTo>
                  <a:lnTo>
                    <a:pt x="319341" y="379183"/>
                  </a:lnTo>
                  <a:lnTo>
                    <a:pt x="315633" y="380631"/>
                  </a:lnTo>
                  <a:lnTo>
                    <a:pt x="320738" y="382130"/>
                  </a:lnTo>
                  <a:lnTo>
                    <a:pt x="322427" y="383844"/>
                  </a:lnTo>
                  <a:lnTo>
                    <a:pt x="323469" y="387134"/>
                  </a:lnTo>
                  <a:lnTo>
                    <a:pt x="324104" y="387845"/>
                  </a:lnTo>
                  <a:lnTo>
                    <a:pt x="326047" y="387540"/>
                  </a:lnTo>
                  <a:lnTo>
                    <a:pt x="325539" y="386549"/>
                  </a:lnTo>
                  <a:lnTo>
                    <a:pt x="326961" y="382866"/>
                  </a:lnTo>
                  <a:lnTo>
                    <a:pt x="328231" y="379818"/>
                  </a:lnTo>
                  <a:lnTo>
                    <a:pt x="328612" y="376466"/>
                  </a:lnTo>
                  <a:lnTo>
                    <a:pt x="329831" y="377151"/>
                  </a:lnTo>
                  <a:lnTo>
                    <a:pt x="331635" y="377075"/>
                  </a:lnTo>
                  <a:lnTo>
                    <a:pt x="332447" y="382320"/>
                  </a:lnTo>
                  <a:lnTo>
                    <a:pt x="335305" y="382968"/>
                  </a:lnTo>
                  <a:lnTo>
                    <a:pt x="335318" y="377075"/>
                  </a:lnTo>
                  <a:lnTo>
                    <a:pt x="335318" y="376555"/>
                  </a:lnTo>
                  <a:lnTo>
                    <a:pt x="343725" y="377088"/>
                  </a:lnTo>
                  <a:lnTo>
                    <a:pt x="344170" y="376555"/>
                  </a:lnTo>
                  <a:lnTo>
                    <a:pt x="344627" y="375996"/>
                  </a:lnTo>
                  <a:lnTo>
                    <a:pt x="345020" y="374230"/>
                  </a:lnTo>
                  <a:lnTo>
                    <a:pt x="345046" y="374078"/>
                  </a:lnTo>
                  <a:lnTo>
                    <a:pt x="344766" y="372846"/>
                  </a:lnTo>
                  <a:lnTo>
                    <a:pt x="344678" y="372478"/>
                  </a:lnTo>
                  <a:lnTo>
                    <a:pt x="340995" y="372846"/>
                  </a:lnTo>
                  <a:lnTo>
                    <a:pt x="340664" y="371157"/>
                  </a:lnTo>
                  <a:lnTo>
                    <a:pt x="337858" y="369023"/>
                  </a:lnTo>
                  <a:lnTo>
                    <a:pt x="337985" y="366864"/>
                  </a:lnTo>
                  <a:lnTo>
                    <a:pt x="336613" y="365569"/>
                  </a:lnTo>
                  <a:lnTo>
                    <a:pt x="334530" y="363601"/>
                  </a:lnTo>
                  <a:lnTo>
                    <a:pt x="333375" y="362508"/>
                  </a:lnTo>
                  <a:lnTo>
                    <a:pt x="331050" y="359346"/>
                  </a:lnTo>
                  <a:lnTo>
                    <a:pt x="331050" y="364667"/>
                  </a:lnTo>
                  <a:lnTo>
                    <a:pt x="330885" y="365544"/>
                  </a:lnTo>
                  <a:lnTo>
                    <a:pt x="330276" y="365569"/>
                  </a:lnTo>
                  <a:lnTo>
                    <a:pt x="329438" y="365480"/>
                  </a:lnTo>
                  <a:lnTo>
                    <a:pt x="328637" y="365112"/>
                  </a:lnTo>
                  <a:lnTo>
                    <a:pt x="329133" y="364667"/>
                  </a:lnTo>
                  <a:lnTo>
                    <a:pt x="329577" y="364032"/>
                  </a:lnTo>
                  <a:lnTo>
                    <a:pt x="330835" y="363601"/>
                  </a:lnTo>
                  <a:lnTo>
                    <a:pt x="331038" y="364032"/>
                  </a:lnTo>
                  <a:lnTo>
                    <a:pt x="331050" y="364667"/>
                  </a:lnTo>
                  <a:lnTo>
                    <a:pt x="331050" y="359346"/>
                  </a:lnTo>
                  <a:lnTo>
                    <a:pt x="330822" y="359029"/>
                  </a:lnTo>
                  <a:lnTo>
                    <a:pt x="332651" y="352285"/>
                  </a:lnTo>
                  <a:lnTo>
                    <a:pt x="332765" y="350151"/>
                  </a:lnTo>
                  <a:lnTo>
                    <a:pt x="332994" y="348018"/>
                  </a:lnTo>
                  <a:lnTo>
                    <a:pt x="334975" y="348399"/>
                  </a:lnTo>
                  <a:lnTo>
                    <a:pt x="334581" y="349542"/>
                  </a:lnTo>
                  <a:lnTo>
                    <a:pt x="334479" y="350151"/>
                  </a:lnTo>
                  <a:lnTo>
                    <a:pt x="335102" y="353009"/>
                  </a:lnTo>
                  <a:lnTo>
                    <a:pt x="337400" y="353834"/>
                  </a:lnTo>
                  <a:lnTo>
                    <a:pt x="338607" y="350647"/>
                  </a:lnTo>
                  <a:lnTo>
                    <a:pt x="341020" y="350659"/>
                  </a:lnTo>
                  <a:lnTo>
                    <a:pt x="341337" y="349542"/>
                  </a:lnTo>
                  <a:lnTo>
                    <a:pt x="342607" y="345071"/>
                  </a:lnTo>
                  <a:lnTo>
                    <a:pt x="342938" y="343865"/>
                  </a:lnTo>
                  <a:lnTo>
                    <a:pt x="347472" y="344728"/>
                  </a:lnTo>
                  <a:lnTo>
                    <a:pt x="351104" y="343954"/>
                  </a:lnTo>
                  <a:lnTo>
                    <a:pt x="352044" y="342569"/>
                  </a:lnTo>
                  <a:lnTo>
                    <a:pt x="352399" y="342036"/>
                  </a:lnTo>
                  <a:lnTo>
                    <a:pt x="348513" y="342569"/>
                  </a:lnTo>
                  <a:lnTo>
                    <a:pt x="351028" y="339750"/>
                  </a:lnTo>
                  <a:lnTo>
                    <a:pt x="351790" y="338607"/>
                  </a:lnTo>
                  <a:lnTo>
                    <a:pt x="354431" y="338899"/>
                  </a:lnTo>
                  <a:lnTo>
                    <a:pt x="355485" y="338823"/>
                  </a:lnTo>
                  <a:lnTo>
                    <a:pt x="361734" y="332994"/>
                  </a:lnTo>
                  <a:lnTo>
                    <a:pt x="362978" y="331533"/>
                  </a:lnTo>
                  <a:lnTo>
                    <a:pt x="362165" y="330733"/>
                  </a:lnTo>
                  <a:lnTo>
                    <a:pt x="361911" y="326656"/>
                  </a:lnTo>
                  <a:lnTo>
                    <a:pt x="363918" y="326529"/>
                  </a:lnTo>
                  <a:lnTo>
                    <a:pt x="364324" y="325424"/>
                  </a:lnTo>
                  <a:lnTo>
                    <a:pt x="364782" y="324586"/>
                  </a:lnTo>
                  <a:lnTo>
                    <a:pt x="365582" y="324243"/>
                  </a:lnTo>
                  <a:lnTo>
                    <a:pt x="365848" y="323570"/>
                  </a:lnTo>
                  <a:lnTo>
                    <a:pt x="367703" y="318223"/>
                  </a:lnTo>
                  <a:lnTo>
                    <a:pt x="368617" y="315836"/>
                  </a:lnTo>
                  <a:lnTo>
                    <a:pt x="370332" y="315328"/>
                  </a:lnTo>
                  <a:lnTo>
                    <a:pt x="370814" y="312610"/>
                  </a:lnTo>
                  <a:lnTo>
                    <a:pt x="371348" y="310946"/>
                  </a:lnTo>
                  <a:lnTo>
                    <a:pt x="372986" y="308483"/>
                  </a:lnTo>
                  <a:lnTo>
                    <a:pt x="373227" y="308114"/>
                  </a:lnTo>
                  <a:lnTo>
                    <a:pt x="375564" y="308483"/>
                  </a:lnTo>
                  <a:lnTo>
                    <a:pt x="375818" y="308114"/>
                  </a:lnTo>
                  <a:lnTo>
                    <a:pt x="375970" y="307238"/>
                  </a:lnTo>
                  <a:lnTo>
                    <a:pt x="376301" y="305054"/>
                  </a:lnTo>
                  <a:lnTo>
                    <a:pt x="376415" y="304469"/>
                  </a:lnTo>
                  <a:lnTo>
                    <a:pt x="376720" y="302844"/>
                  </a:lnTo>
                  <a:lnTo>
                    <a:pt x="377075" y="301282"/>
                  </a:lnTo>
                  <a:close/>
                </a:path>
                <a:path w="419100" h="626110">
                  <a:moveTo>
                    <a:pt x="378117" y="235813"/>
                  </a:moveTo>
                  <a:lnTo>
                    <a:pt x="377063" y="233705"/>
                  </a:lnTo>
                  <a:lnTo>
                    <a:pt x="376631" y="233730"/>
                  </a:lnTo>
                  <a:lnTo>
                    <a:pt x="375602" y="233794"/>
                  </a:lnTo>
                  <a:lnTo>
                    <a:pt x="375627" y="234530"/>
                  </a:lnTo>
                  <a:lnTo>
                    <a:pt x="375653" y="236220"/>
                  </a:lnTo>
                  <a:lnTo>
                    <a:pt x="376237" y="236448"/>
                  </a:lnTo>
                  <a:lnTo>
                    <a:pt x="377063" y="236372"/>
                  </a:lnTo>
                  <a:lnTo>
                    <a:pt x="377634" y="236385"/>
                  </a:lnTo>
                  <a:lnTo>
                    <a:pt x="377952" y="236169"/>
                  </a:lnTo>
                  <a:lnTo>
                    <a:pt x="378117" y="235813"/>
                  </a:lnTo>
                  <a:close/>
                </a:path>
                <a:path w="419100" h="626110">
                  <a:moveTo>
                    <a:pt x="378167" y="311175"/>
                  </a:moveTo>
                  <a:lnTo>
                    <a:pt x="375640" y="311823"/>
                  </a:lnTo>
                  <a:lnTo>
                    <a:pt x="376275" y="311924"/>
                  </a:lnTo>
                  <a:lnTo>
                    <a:pt x="377913" y="311810"/>
                  </a:lnTo>
                  <a:lnTo>
                    <a:pt x="378167" y="311175"/>
                  </a:lnTo>
                  <a:close/>
                </a:path>
                <a:path w="419100" h="626110">
                  <a:moveTo>
                    <a:pt x="378726" y="313651"/>
                  </a:moveTo>
                  <a:lnTo>
                    <a:pt x="374434" y="312331"/>
                  </a:lnTo>
                  <a:lnTo>
                    <a:pt x="374154" y="312902"/>
                  </a:lnTo>
                  <a:lnTo>
                    <a:pt x="373621" y="315722"/>
                  </a:lnTo>
                  <a:lnTo>
                    <a:pt x="373888" y="315671"/>
                  </a:lnTo>
                  <a:lnTo>
                    <a:pt x="375589" y="315925"/>
                  </a:lnTo>
                  <a:lnTo>
                    <a:pt x="376123" y="315671"/>
                  </a:lnTo>
                  <a:lnTo>
                    <a:pt x="376974" y="315264"/>
                  </a:lnTo>
                  <a:lnTo>
                    <a:pt x="378726" y="313651"/>
                  </a:lnTo>
                  <a:close/>
                </a:path>
                <a:path w="419100" h="626110">
                  <a:moveTo>
                    <a:pt x="379463" y="245084"/>
                  </a:moveTo>
                  <a:lnTo>
                    <a:pt x="378650" y="239052"/>
                  </a:lnTo>
                  <a:lnTo>
                    <a:pt x="378434" y="237655"/>
                  </a:lnTo>
                  <a:lnTo>
                    <a:pt x="376428" y="240372"/>
                  </a:lnTo>
                  <a:lnTo>
                    <a:pt x="376859" y="242468"/>
                  </a:lnTo>
                  <a:lnTo>
                    <a:pt x="379463" y="245084"/>
                  </a:lnTo>
                  <a:close/>
                </a:path>
                <a:path w="419100" h="626110">
                  <a:moveTo>
                    <a:pt x="380885" y="244957"/>
                  </a:moveTo>
                  <a:lnTo>
                    <a:pt x="380834" y="244729"/>
                  </a:lnTo>
                  <a:lnTo>
                    <a:pt x="380796" y="244500"/>
                  </a:lnTo>
                  <a:lnTo>
                    <a:pt x="380695" y="243967"/>
                  </a:lnTo>
                  <a:lnTo>
                    <a:pt x="380111" y="245706"/>
                  </a:lnTo>
                  <a:lnTo>
                    <a:pt x="380314" y="245897"/>
                  </a:lnTo>
                  <a:lnTo>
                    <a:pt x="380466" y="246062"/>
                  </a:lnTo>
                  <a:lnTo>
                    <a:pt x="380682" y="246253"/>
                  </a:lnTo>
                  <a:lnTo>
                    <a:pt x="380758" y="245821"/>
                  </a:lnTo>
                  <a:lnTo>
                    <a:pt x="380885" y="244957"/>
                  </a:lnTo>
                  <a:close/>
                </a:path>
                <a:path w="419100" h="626110">
                  <a:moveTo>
                    <a:pt x="381812" y="309841"/>
                  </a:moveTo>
                  <a:lnTo>
                    <a:pt x="380263" y="308444"/>
                  </a:lnTo>
                  <a:lnTo>
                    <a:pt x="381457" y="306324"/>
                  </a:lnTo>
                  <a:lnTo>
                    <a:pt x="379755" y="304927"/>
                  </a:lnTo>
                  <a:lnTo>
                    <a:pt x="379323" y="307187"/>
                  </a:lnTo>
                  <a:lnTo>
                    <a:pt x="379107" y="308711"/>
                  </a:lnTo>
                  <a:lnTo>
                    <a:pt x="379006" y="309092"/>
                  </a:lnTo>
                  <a:lnTo>
                    <a:pt x="378167" y="311175"/>
                  </a:lnTo>
                  <a:lnTo>
                    <a:pt x="379272" y="310896"/>
                  </a:lnTo>
                  <a:lnTo>
                    <a:pt x="380530" y="310756"/>
                  </a:lnTo>
                  <a:lnTo>
                    <a:pt x="381762" y="310489"/>
                  </a:lnTo>
                  <a:lnTo>
                    <a:pt x="381812" y="309841"/>
                  </a:lnTo>
                  <a:close/>
                </a:path>
                <a:path w="419100" h="626110">
                  <a:moveTo>
                    <a:pt x="382155" y="231432"/>
                  </a:moveTo>
                  <a:lnTo>
                    <a:pt x="380225" y="229565"/>
                  </a:lnTo>
                  <a:lnTo>
                    <a:pt x="379298" y="227431"/>
                  </a:lnTo>
                  <a:lnTo>
                    <a:pt x="379577" y="224282"/>
                  </a:lnTo>
                  <a:lnTo>
                    <a:pt x="381863" y="223316"/>
                  </a:lnTo>
                  <a:lnTo>
                    <a:pt x="378371" y="223227"/>
                  </a:lnTo>
                  <a:lnTo>
                    <a:pt x="378650" y="220395"/>
                  </a:lnTo>
                  <a:lnTo>
                    <a:pt x="376135" y="223037"/>
                  </a:lnTo>
                  <a:lnTo>
                    <a:pt x="376364" y="224243"/>
                  </a:lnTo>
                  <a:lnTo>
                    <a:pt x="377037" y="226225"/>
                  </a:lnTo>
                  <a:lnTo>
                    <a:pt x="378320" y="226555"/>
                  </a:lnTo>
                  <a:lnTo>
                    <a:pt x="378218" y="227723"/>
                  </a:lnTo>
                  <a:lnTo>
                    <a:pt x="379082" y="228193"/>
                  </a:lnTo>
                  <a:lnTo>
                    <a:pt x="379844" y="229298"/>
                  </a:lnTo>
                  <a:lnTo>
                    <a:pt x="380542" y="231673"/>
                  </a:lnTo>
                  <a:lnTo>
                    <a:pt x="382155" y="231432"/>
                  </a:lnTo>
                  <a:close/>
                </a:path>
                <a:path w="419100" h="626110">
                  <a:moveTo>
                    <a:pt x="383768" y="255828"/>
                  </a:moveTo>
                  <a:lnTo>
                    <a:pt x="383717" y="255524"/>
                  </a:lnTo>
                  <a:lnTo>
                    <a:pt x="383679" y="255206"/>
                  </a:lnTo>
                  <a:lnTo>
                    <a:pt x="383616" y="254850"/>
                  </a:lnTo>
                  <a:lnTo>
                    <a:pt x="383603" y="255143"/>
                  </a:lnTo>
                  <a:lnTo>
                    <a:pt x="383641" y="255473"/>
                  </a:lnTo>
                  <a:lnTo>
                    <a:pt x="383768" y="255828"/>
                  </a:lnTo>
                  <a:close/>
                </a:path>
                <a:path w="419100" h="626110">
                  <a:moveTo>
                    <a:pt x="383882" y="232486"/>
                  </a:moveTo>
                  <a:lnTo>
                    <a:pt x="382892" y="233260"/>
                  </a:lnTo>
                  <a:lnTo>
                    <a:pt x="382028" y="233972"/>
                  </a:lnTo>
                  <a:lnTo>
                    <a:pt x="381266" y="234657"/>
                  </a:lnTo>
                  <a:lnTo>
                    <a:pt x="381431" y="235508"/>
                  </a:lnTo>
                  <a:lnTo>
                    <a:pt x="381596" y="236448"/>
                  </a:lnTo>
                  <a:lnTo>
                    <a:pt x="381762" y="237515"/>
                  </a:lnTo>
                  <a:lnTo>
                    <a:pt x="381914" y="237591"/>
                  </a:lnTo>
                  <a:lnTo>
                    <a:pt x="382028" y="237769"/>
                  </a:lnTo>
                  <a:lnTo>
                    <a:pt x="382168" y="237909"/>
                  </a:lnTo>
                  <a:lnTo>
                    <a:pt x="382587" y="236131"/>
                  </a:lnTo>
                  <a:lnTo>
                    <a:pt x="383095" y="234340"/>
                  </a:lnTo>
                  <a:lnTo>
                    <a:pt x="383882" y="232486"/>
                  </a:lnTo>
                  <a:close/>
                </a:path>
                <a:path w="419100" h="626110">
                  <a:moveTo>
                    <a:pt x="385038" y="260578"/>
                  </a:moveTo>
                  <a:lnTo>
                    <a:pt x="385013" y="260311"/>
                  </a:lnTo>
                  <a:lnTo>
                    <a:pt x="384987" y="259981"/>
                  </a:lnTo>
                  <a:lnTo>
                    <a:pt x="384962" y="259778"/>
                  </a:lnTo>
                  <a:lnTo>
                    <a:pt x="384733" y="260057"/>
                  </a:lnTo>
                  <a:lnTo>
                    <a:pt x="384822" y="260337"/>
                  </a:lnTo>
                  <a:lnTo>
                    <a:pt x="385038" y="260578"/>
                  </a:lnTo>
                  <a:close/>
                </a:path>
                <a:path w="419100" h="626110">
                  <a:moveTo>
                    <a:pt x="385457" y="272821"/>
                  </a:moveTo>
                  <a:lnTo>
                    <a:pt x="385445" y="270395"/>
                  </a:lnTo>
                  <a:lnTo>
                    <a:pt x="385406" y="268236"/>
                  </a:lnTo>
                  <a:lnTo>
                    <a:pt x="385356" y="266776"/>
                  </a:lnTo>
                  <a:lnTo>
                    <a:pt x="384060" y="266280"/>
                  </a:lnTo>
                  <a:lnTo>
                    <a:pt x="383260" y="267233"/>
                  </a:lnTo>
                  <a:lnTo>
                    <a:pt x="382727" y="268465"/>
                  </a:lnTo>
                  <a:lnTo>
                    <a:pt x="383095" y="268973"/>
                  </a:lnTo>
                  <a:lnTo>
                    <a:pt x="384606" y="270878"/>
                  </a:lnTo>
                  <a:lnTo>
                    <a:pt x="385267" y="271881"/>
                  </a:lnTo>
                  <a:lnTo>
                    <a:pt x="385457" y="272821"/>
                  </a:lnTo>
                  <a:close/>
                </a:path>
                <a:path w="419100" h="626110">
                  <a:moveTo>
                    <a:pt x="385470" y="273888"/>
                  </a:moveTo>
                  <a:lnTo>
                    <a:pt x="385381" y="274497"/>
                  </a:lnTo>
                  <a:lnTo>
                    <a:pt x="385140" y="275158"/>
                  </a:lnTo>
                  <a:lnTo>
                    <a:pt x="384746" y="276021"/>
                  </a:lnTo>
                  <a:lnTo>
                    <a:pt x="384606" y="276301"/>
                  </a:lnTo>
                  <a:lnTo>
                    <a:pt x="384746" y="277025"/>
                  </a:lnTo>
                  <a:lnTo>
                    <a:pt x="384911" y="277088"/>
                  </a:lnTo>
                  <a:lnTo>
                    <a:pt x="385140" y="277164"/>
                  </a:lnTo>
                  <a:lnTo>
                    <a:pt x="385279" y="277253"/>
                  </a:lnTo>
                  <a:lnTo>
                    <a:pt x="385470" y="277329"/>
                  </a:lnTo>
                  <a:lnTo>
                    <a:pt x="385470" y="273888"/>
                  </a:lnTo>
                  <a:close/>
                </a:path>
                <a:path w="419100" h="626110">
                  <a:moveTo>
                    <a:pt x="386626" y="250164"/>
                  </a:moveTo>
                  <a:lnTo>
                    <a:pt x="386016" y="248373"/>
                  </a:lnTo>
                  <a:lnTo>
                    <a:pt x="385991" y="247053"/>
                  </a:lnTo>
                  <a:lnTo>
                    <a:pt x="384644" y="246913"/>
                  </a:lnTo>
                  <a:lnTo>
                    <a:pt x="384721" y="247256"/>
                  </a:lnTo>
                  <a:lnTo>
                    <a:pt x="384860" y="247332"/>
                  </a:lnTo>
                  <a:lnTo>
                    <a:pt x="385483" y="247789"/>
                  </a:lnTo>
                  <a:lnTo>
                    <a:pt x="385813" y="248450"/>
                  </a:lnTo>
                  <a:lnTo>
                    <a:pt x="386156" y="249986"/>
                  </a:lnTo>
                  <a:lnTo>
                    <a:pt x="386308" y="250050"/>
                  </a:lnTo>
                  <a:lnTo>
                    <a:pt x="386461" y="250088"/>
                  </a:lnTo>
                  <a:lnTo>
                    <a:pt x="386626" y="250164"/>
                  </a:lnTo>
                  <a:close/>
                </a:path>
                <a:path w="419100" h="626110">
                  <a:moveTo>
                    <a:pt x="387845" y="280238"/>
                  </a:moveTo>
                  <a:lnTo>
                    <a:pt x="387718" y="280149"/>
                  </a:lnTo>
                  <a:lnTo>
                    <a:pt x="387527" y="280149"/>
                  </a:lnTo>
                  <a:lnTo>
                    <a:pt x="387375" y="280098"/>
                  </a:lnTo>
                  <a:lnTo>
                    <a:pt x="387337" y="280250"/>
                  </a:lnTo>
                  <a:lnTo>
                    <a:pt x="387845" y="280238"/>
                  </a:lnTo>
                  <a:close/>
                </a:path>
                <a:path w="419100" h="626110">
                  <a:moveTo>
                    <a:pt x="388162" y="313182"/>
                  </a:moveTo>
                  <a:lnTo>
                    <a:pt x="387324" y="312445"/>
                  </a:lnTo>
                  <a:lnTo>
                    <a:pt x="387870" y="313321"/>
                  </a:lnTo>
                  <a:lnTo>
                    <a:pt x="388162" y="313182"/>
                  </a:lnTo>
                  <a:close/>
                </a:path>
                <a:path w="419100" h="626110">
                  <a:moveTo>
                    <a:pt x="389039" y="268681"/>
                  </a:moveTo>
                  <a:lnTo>
                    <a:pt x="388975" y="268287"/>
                  </a:lnTo>
                  <a:lnTo>
                    <a:pt x="388835" y="268008"/>
                  </a:lnTo>
                  <a:lnTo>
                    <a:pt x="388683" y="267766"/>
                  </a:lnTo>
                  <a:lnTo>
                    <a:pt x="388721" y="269113"/>
                  </a:lnTo>
                  <a:lnTo>
                    <a:pt x="388835" y="268973"/>
                  </a:lnTo>
                  <a:lnTo>
                    <a:pt x="388912" y="268833"/>
                  </a:lnTo>
                  <a:lnTo>
                    <a:pt x="389039" y="268681"/>
                  </a:lnTo>
                  <a:close/>
                </a:path>
                <a:path w="419100" h="626110">
                  <a:moveTo>
                    <a:pt x="389216" y="315455"/>
                  </a:moveTo>
                  <a:lnTo>
                    <a:pt x="388645" y="314553"/>
                  </a:lnTo>
                  <a:lnTo>
                    <a:pt x="387870" y="313321"/>
                  </a:lnTo>
                  <a:lnTo>
                    <a:pt x="385483" y="314464"/>
                  </a:lnTo>
                  <a:lnTo>
                    <a:pt x="386359" y="314579"/>
                  </a:lnTo>
                  <a:lnTo>
                    <a:pt x="389216" y="315455"/>
                  </a:lnTo>
                  <a:close/>
                </a:path>
                <a:path w="419100" h="626110">
                  <a:moveTo>
                    <a:pt x="389991" y="305193"/>
                  </a:moveTo>
                  <a:lnTo>
                    <a:pt x="387985" y="304203"/>
                  </a:lnTo>
                  <a:lnTo>
                    <a:pt x="389991" y="305193"/>
                  </a:lnTo>
                  <a:close/>
                </a:path>
                <a:path w="419100" h="626110">
                  <a:moveTo>
                    <a:pt x="390398" y="292061"/>
                  </a:moveTo>
                  <a:lnTo>
                    <a:pt x="389877" y="290944"/>
                  </a:lnTo>
                  <a:lnTo>
                    <a:pt x="388035" y="289483"/>
                  </a:lnTo>
                  <a:lnTo>
                    <a:pt x="388061" y="288302"/>
                  </a:lnTo>
                  <a:lnTo>
                    <a:pt x="387235" y="287769"/>
                  </a:lnTo>
                  <a:lnTo>
                    <a:pt x="386981" y="287934"/>
                  </a:lnTo>
                  <a:lnTo>
                    <a:pt x="386892" y="288302"/>
                  </a:lnTo>
                  <a:lnTo>
                    <a:pt x="386651" y="290474"/>
                  </a:lnTo>
                  <a:lnTo>
                    <a:pt x="386257" y="290703"/>
                  </a:lnTo>
                  <a:lnTo>
                    <a:pt x="385826" y="292608"/>
                  </a:lnTo>
                  <a:lnTo>
                    <a:pt x="388391" y="292442"/>
                  </a:lnTo>
                  <a:lnTo>
                    <a:pt x="388340" y="293979"/>
                  </a:lnTo>
                  <a:lnTo>
                    <a:pt x="388696" y="293789"/>
                  </a:lnTo>
                  <a:lnTo>
                    <a:pt x="389166" y="293674"/>
                  </a:lnTo>
                  <a:lnTo>
                    <a:pt x="390105" y="292442"/>
                  </a:lnTo>
                  <a:lnTo>
                    <a:pt x="390398" y="292061"/>
                  </a:lnTo>
                  <a:close/>
                </a:path>
                <a:path w="419100" h="626110">
                  <a:moveTo>
                    <a:pt x="390753" y="297116"/>
                  </a:moveTo>
                  <a:lnTo>
                    <a:pt x="390220" y="296062"/>
                  </a:lnTo>
                  <a:lnTo>
                    <a:pt x="385521" y="296062"/>
                  </a:lnTo>
                  <a:lnTo>
                    <a:pt x="385191" y="295567"/>
                  </a:lnTo>
                  <a:lnTo>
                    <a:pt x="384962" y="294970"/>
                  </a:lnTo>
                  <a:lnTo>
                    <a:pt x="384086" y="298272"/>
                  </a:lnTo>
                  <a:lnTo>
                    <a:pt x="383273" y="300710"/>
                  </a:lnTo>
                  <a:lnTo>
                    <a:pt x="385013" y="302399"/>
                  </a:lnTo>
                  <a:lnTo>
                    <a:pt x="384454" y="303377"/>
                  </a:lnTo>
                  <a:lnTo>
                    <a:pt x="383374" y="305917"/>
                  </a:lnTo>
                  <a:lnTo>
                    <a:pt x="383311" y="307174"/>
                  </a:lnTo>
                  <a:lnTo>
                    <a:pt x="385826" y="308851"/>
                  </a:lnTo>
                  <a:lnTo>
                    <a:pt x="385927" y="307073"/>
                  </a:lnTo>
                  <a:lnTo>
                    <a:pt x="387908" y="306374"/>
                  </a:lnTo>
                  <a:lnTo>
                    <a:pt x="387972" y="304292"/>
                  </a:lnTo>
                  <a:lnTo>
                    <a:pt x="386981" y="303834"/>
                  </a:lnTo>
                  <a:lnTo>
                    <a:pt x="388912" y="300710"/>
                  </a:lnTo>
                  <a:lnTo>
                    <a:pt x="388962" y="300380"/>
                  </a:lnTo>
                  <a:lnTo>
                    <a:pt x="390753" y="297116"/>
                  </a:lnTo>
                  <a:close/>
                </a:path>
                <a:path w="419100" h="626110">
                  <a:moveTo>
                    <a:pt x="390753" y="279615"/>
                  </a:moveTo>
                  <a:lnTo>
                    <a:pt x="389432" y="276821"/>
                  </a:lnTo>
                  <a:lnTo>
                    <a:pt x="389089" y="276199"/>
                  </a:lnTo>
                  <a:lnTo>
                    <a:pt x="388772" y="275577"/>
                  </a:lnTo>
                  <a:lnTo>
                    <a:pt x="388759" y="277787"/>
                  </a:lnTo>
                  <a:lnTo>
                    <a:pt x="388721" y="281774"/>
                  </a:lnTo>
                  <a:lnTo>
                    <a:pt x="388340" y="282536"/>
                  </a:lnTo>
                  <a:lnTo>
                    <a:pt x="388315" y="283476"/>
                  </a:lnTo>
                  <a:lnTo>
                    <a:pt x="388226" y="284835"/>
                  </a:lnTo>
                  <a:lnTo>
                    <a:pt x="388442" y="284695"/>
                  </a:lnTo>
                  <a:lnTo>
                    <a:pt x="388620" y="284505"/>
                  </a:lnTo>
                  <a:lnTo>
                    <a:pt x="389331" y="282003"/>
                  </a:lnTo>
                  <a:lnTo>
                    <a:pt x="390753" y="279615"/>
                  </a:lnTo>
                  <a:close/>
                </a:path>
                <a:path w="419100" h="626110">
                  <a:moveTo>
                    <a:pt x="391414" y="310273"/>
                  </a:moveTo>
                  <a:lnTo>
                    <a:pt x="389509" y="307594"/>
                  </a:lnTo>
                  <a:lnTo>
                    <a:pt x="388467" y="309359"/>
                  </a:lnTo>
                  <a:lnTo>
                    <a:pt x="384632" y="310045"/>
                  </a:lnTo>
                  <a:lnTo>
                    <a:pt x="387324" y="312445"/>
                  </a:lnTo>
                  <a:lnTo>
                    <a:pt x="387159" y="312166"/>
                  </a:lnTo>
                  <a:lnTo>
                    <a:pt x="390512" y="311823"/>
                  </a:lnTo>
                  <a:lnTo>
                    <a:pt x="391414" y="310273"/>
                  </a:lnTo>
                  <a:close/>
                </a:path>
                <a:path w="419100" h="626110">
                  <a:moveTo>
                    <a:pt x="393534" y="175539"/>
                  </a:moveTo>
                  <a:lnTo>
                    <a:pt x="391439" y="174853"/>
                  </a:lnTo>
                  <a:lnTo>
                    <a:pt x="390359" y="172872"/>
                  </a:lnTo>
                  <a:lnTo>
                    <a:pt x="388620" y="171665"/>
                  </a:lnTo>
                  <a:lnTo>
                    <a:pt x="388213" y="171894"/>
                  </a:lnTo>
                  <a:lnTo>
                    <a:pt x="387883" y="172593"/>
                  </a:lnTo>
                  <a:lnTo>
                    <a:pt x="387705" y="173139"/>
                  </a:lnTo>
                  <a:lnTo>
                    <a:pt x="387502" y="173659"/>
                  </a:lnTo>
                  <a:lnTo>
                    <a:pt x="390194" y="173558"/>
                  </a:lnTo>
                  <a:lnTo>
                    <a:pt x="389915" y="176644"/>
                  </a:lnTo>
                  <a:lnTo>
                    <a:pt x="391668" y="177495"/>
                  </a:lnTo>
                  <a:lnTo>
                    <a:pt x="391922" y="177622"/>
                  </a:lnTo>
                  <a:lnTo>
                    <a:pt x="392607" y="176961"/>
                  </a:lnTo>
                  <a:lnTo>
                    <a:pt x="393217" y="176441"/>
                  </a:lnTo>
                  <a:lnTo>
                    <a:pt x="393280" y="176110"/>
                  </a:lnTo>
                  <a:lnTo>
                    <a:pt x="393534" y="175539"/>
                  </a:lnTo>
                  <a:close/>
                </a:path>
                <a:path w="419100" h="626110">
                  <a:moveTo>
                    <a:pt x="394677" y="380047"/>
                  </a:moveTo>
                  <a:lnTo>
                    <a:pt x="391795" y="377926"/>
                  </a:lnTo>
                  <a:lnTo>
                    <a:pt x="392760" y="380199"/>
                  </a:lnTo>
                  <a:lnTo>
                    <a:pt x="392887" y="380504"/>
                  </a:lnTo>
                  <a:lnTo>
                    <a:pt x="393750" y="380530"/>
                  </a:lnTo>
                  <a:lnTo>
                    <a:pt x="394398" y="380606"/>
                  </a:lnTo>
                  <a:lnTo>
                    <a:pt x="394677" y="380047"/>
                  </a:lnTo>
                  <a:close/>
                </a:path>
                <a:path w="419100" h="626110">
                  <a:moveTo>
                    <a:pt x="395681" y="372872"/>
                  </a:moveTo>
                  <a:lnTo>
                    <a:pt x="391528" y="370547"/>
                  </a:lnTo>
                  <a:lnTo>
                    <a:pt x="392823" y="370471"/>
                  </a:lnTo>
                  <a:lnTo>
                    <a:pt x="395147" y="370954"/>
                  </a:lnTo>
                  <a:lnTo>
                    <a:pt x="392430" y="368223"/>
                  </a:lnTo>
                  <a:lnTo>
                    <a:pt x="393636" y="367118"/>
                  </a:lnTo>
                  <a:lnTo>
                    <a:pt x="392722" y="364794"/>
                  </a:lnTo>
                  <a:lnTo>
                    <a:pt x="392442" y="362610"/>
                  </a:lnTo>
                  <a:lnTo>
                    <a:pt x="388023" y="363143"/>
                  </a:lnTo>
                  <a:lnTo>
                    <a:pt x="389242" y="364921"/>
                  </a:lnTo>
                  <a:lnTo>
                    <a:pt x="388810" y="367004"/>
                  </a:lnTo>
                  <a:lnTo>
                    <a:pt x="389204" y="368147"/>
                  </a:lnTo>
                  <a:lnTo>
                    <a:pt x="387413" y="373786"/>
                  </a:lnTo>
                  <a:lnTo>
                    <a:pt x="391236" y="376593"/>
                  </a:lnTo>
                  <a:lnTo>
                    <a:pt x="391591" y="377456"/>
                  </a:lnTo>
                  <a:lnTo>
                    <a:pt x="395681" y="372872"/>
                  </a:lnTo>
                  <a:close/>
                </a:path>
                <a:path w="419100" h="626110">
                  <a:moveTo>
                    <a:pt x="397903" y="173875"/>
                  </a:moveTo>
                  <a:lnTo>
                    <a:pt x="397370" y="173253"/>
                  </a:lnTo>
                  <a:lnTo>
                    <a:pt x="397002" y="172796"/>
                  </a:lnTo>
                  <a:lnTo>
                    <a:pt x="396621" y="172351"/>
                  </a:lnTo>
                  <a:lnTo>
                    <a:pt x="396227" y="171919"/>
                  </a:lnTo>
                  <a:lnTo>
                    <a:pt x="395795" y="171513"/>
                  </a:lnTo>
                  <a:lnTo>
                    <a:pt x="395414" y="171069"/>
                  </a:lnTo>
                  <a:lnTo>
                    <a:pt x="393928" y="169291"/>
                  </a:lnTo>
                  <a:lnTo>
                    <a:pt x="392709" y="169087"/>
                  </a:lnTo>
                  <a:lnTo>
                    <a:pt x="392391" y="172935"/>
                  </a:lnTo>
                  <a:lnTo>
                    <a:pt x="395008" y="172669"/>
                  </a:lnTo>
                  <a:lnTo>
                    <a:pt x="395998" y="173977"/>
                  </a:lnTo>
                  <a:lnTo>
                    <a:pt x="396189" y="174231"/>
                  </a:lnTo>
                  <a:lnTo>
                    <a:pt x="397103" y="173939"/>
                  </a:lnTo>
                  <a:lnTo>
                    <a:pt x="397903" y="173875"/>
                  </a:lnTo>
                  <a:close/>
                </a:path>
                <a:path w="419100" h="626110">
                  <a:moveTo>
                    <a:pt x="402678" y="360286"/>
                  </a:moveTo>
                  <a:lnTo>
                    <a:pt x="402107" y="359143"/>
                  </a:lnTo>
                  <a:lnTo>
                    <a:pt x="399084" y="359740"/>
                  </a:lnTo>
                  <a:lnTo>
                    <a:pt x="398538" y="361619"/>
                  </a:lnTo>
                  <a:lnTo>
                    <a:pt x="397700" y="363969"/>
                  </a:lnTo>
                  <a:lnTo>
                    <a:pt x="397357" y="365379"/>
                  </a:lnTo>
                  <a:lnTo>
                    <a:pt x="399846" y="365594"/>
                  </a:lnTo>
                  <a:lnTo>
                    <a:pt x="400824" y="364388"/>
                  </a:lnTo>
                  <a:lnTo>
                    <a:pt x="400646" y="361937"/>
                  </a:lnTo>
                  <a:lnTo>
                    <a:pt x="402259" y="360616"/>
                  </a:lnTo>
                  <a:lnTo>
                    <a:pt x="402678" y="360286"/>
                  </a:lnTo>
                  <a:close/>
                </a:path>
                <a:path w="419100" h="626110">
                  <a:moveTo>
                    <a:pt x="404685" y="138430"/>
                  </a:moveTo>
                  <a:lnTo>
                    <a:pt x="401955" y="137160"/>
                  </a:lnTo>
                  <a:lnTo>
                    <a:pt x="401015" y="134620"/>
                  </a:lnTo>
                  <a:lnTo>
                    <a:pt x="400431" y="134620"/>
                  </a:lnTo>
                  <a:lnTo>
                    <a:pt x="400723" y="133350"/>
                  </a:lnTo>
                  <a:lnTo>
                    <a:pt x="401459" y="132080"/>
                  </a:lnTo>
                  <a:lnTo>
                    <a:pt x="403047" y="134620"/>
                  </a:lnTo>
                  <a:lnTo>
                    <a:pt x="404012" y="132080"/>
                  </a:lnTo>
                  <a:lnTo>
                    <a:pt x="404507" y="130810"/>
                  </a:lnTo>
                  <a:lnTo>
                    <a:pt x="403682" y="130810"/>
                  </a:lnTo>
                  <a:lnTo>
                    <a:pt x="400786" y="127000"/>
                  </a:lnTo>
                  <a:lnTo>
                    <a:pt x="401421" y="123190"/>
                  </a:lnTo>
                  <a:lnTo>
                    <a:pt x="397624" y="120650"/>
                  </a:lnTo>
                  <a:lnTo>
                    <a:pt x="398068" y="119380"/>
                  </a:lnTo>
                  <a:lnTo>
                    <a:pt x="400812" y="118110"/>
                  </a:lnTo>
                  <a:lnTo>
                    <a:pt x="399732" y="116840"/>
                  </a:lnTo>
                  <a:lnTo>
                    <a:pt x="396125" y="113030"/>
                  </a:lnTo>
                  <a:lnTo>
                    <a:pt x="394919" y="110490"/>
                  </a:lnTo>
                  <a:lnTo>
                    <a:pt x="395744" y="105410"/>
                  </a:lnTo>
                  <a:lnTo>
                    <a:pt x="397116" y="102870"/>
                  </a:lnTo>
                  <a:lnTo>
                    <a:pt x="394322" y="100330"/>
                  </a:lnTo>
                  <a:lnTo>
                    <a:pt x="391795" y="99060"/>
                  </a:lnTo>
                  <a:lnTo>
                    <a:pt x="393496" y="95250"/>
                  </a:lnTo>
                  <a:lnTo>
                    <a:pt x="393293" y="95250"/>
                  </a:lnTo>
                  <a:lnTo>
                    <a:pt x="392798" y="93980"/>
                  </a:lnTo>
                  <a:lnTo>
                    <a:pt x="391579" y="93980"/>
                  </a:lnTo>
                  <a:lnTo>
                    <a:pt x="390601" y="92710"/>
                  </a:lnTo>
                  <a:lnTo>
                    <a:pt x="389953" y="92710"/>
                  </a:lnTo>
                  <a:lnTo>
                    <a:pt x="389445" y="91440"/>
                  </a:lnTo>
                  <a:lnTo>
                    <a:pt x="385089" y="87630"/>
                  </a:lnTo>
                  <a:lnTo>
                    <a:pt x="380974" y="83820"/>
                  </a:lnTo>
                  <a:lnTo>
                    <a:pt x="377024" y="78740"/>
                  </a:lnTo>
                  <a:lnTo>
                    <a:pt x="376351" y="78740"/>
                  </a:lnTo>
                  <a:lnTo>
                    <a:pt x="371805" y="72390"/>
                  </a:lnTo>
                  <a:lnTo>
                    <a:pt x="367080" y="67310"/>
                  </a:lnTo>
                  <a:lnTo>
                    <a:pt x="361988" y="63500"/>
                  </a:lnTo>
                  <a:lnTo>
                    <a:pt x="356374" y="58420"/>
                  </a:lnTo>
                  <a:lnTo>
                    <a:pt x="350393" y="54610"/>
                  </a:lnTo>
                  <a:lnTo>
                    <a:pt x="345300" y="49530"/>
                  </a:lnTo>
                  <a:lnTo>
                    <a:pt x="333298" y="40640"/>
                  </a:lnTo>
                  <a:lnTo>
                    <a:pt x="326885" y="35560"/>
                  </a:lnTo>
                  <a:lnTo>
                    <a:pt x="314680" y="27940"/>
                  </a:lnTo>
                  <a:lnTo>
                    <a:pt x="308914" y="22860"/>
                  </a:lnTo>
                  <a:lnTo>
                    <a:pt x="303834" y="20320"/>
                  </a:lnTo>
                  <a:lnTo>
                    <a:pt x="301294" y="19050"/>
                  </a:lnTo>
                  <a:lnTo>
                    <a:pt x="297167" y="19050"/>
                  </a:lnTo>
                  <a:lnTo>
                    <a:pt x="295656" y="20320"/>
                  </a:lnTo>
                  <a:lnTo>
                    <a:pt x="294703" y="19050"/>
                  </a:lnTo>
                  <a:lnTo>
                    <a:pt x="294906" y="18453"/>
                  </a:lnTo>
                  <a:lnTo>
                    <a:pt x="295643" y="19113"/>
                  </a:lnTo>
                  <a:lnTo>
                    <a:pt x="297154" y="19037"/>
                  </a:lnTo>
                  <a:lnTo>
                    <a:pt x="297700" y="18770"/>
                  </a:lnTo>
                  <a:lnTo>
                    <a:pt x="298259" y="18427"/>
                  </a:lnTo>
                  <a:lnTo>
                    <a:pt x="298792" y="18021"/>
                  </a:lnTo>
                  <a:lnTo>
                    <a:pt x="296710" y="17157"/>
                  </a:lnTo>
                  <a:lnTo>
                    <a:pt x="295656" y="16738"/>
                  </a:lnTo>
                  <a:lnTo>
                    <a:pt x="295402" y="17018"/>
                  </a:lnTo>
                  <a:lnTo>
                    <a:pt x="295135" y="17284"/>
                  </a:lnTo>
                  <a:lnTo>
                    <a:pt x="295008" y="17551"/>
                  </a:lnTo>
                  <a:lnTo>
                    <a:pt x="274967" y="10160"/>
                  </a:lnTo>
                  <a:lnTo>
                    <a:pt x="267931" y="8890"/>
                  </a:lnTo>
                  <a:lnTo>
                    <a:pt x="267157" y="8890"/>
                  </a:lnTo>
                  <a:lnTo>
                    <a:pt x="266204" y="7620"/>
                  </a:lnTo>
                  <a:lnTo>
                    <a:pt x="265658" y="7620"/>
                  </a:lnTo>
                  <a:lnTo>
                    <a:pt x="256222" y="5080"/>
                  </a:lnTo>
                  <a:lnTo>
                    <a:pt x="251548" y="5080"/>
                  </a:lnTo>
                  <a:lnTo>
                    <a:pt x="238607" y="2540"/>
                  </a:lnTo>
                  <a:lnTo>
                    <a:pt x="227203" y="1447"/>
                  </a:lnTo>
                  <a:lnTo>
                    <a:pt x="227203" y="384810"/>
                  </a:lnTo>
                  <a:lnTo>
                    <a:pt x="223520" y="382270"/>
                  </a:lnTo>
                  <a:lnTo>
                    <a:pt x="220865" y="382270"/>
                  </a:lnTo>
                  <a:lnTo>
                    <a:pt x="213817" y="384810"/>
                  </a:lnTo>
                  <a:lnTo>
                    <a:pt x="209448" y="382270"/>
                  </a:lnTo>
                  <a:lnTo>
                    <a:pt x="203987" y="384810"/>
                  </a:lnTo>
                  <a:lnTo>
                    <a:pt x="203835" y="384657"/>
                  </a:lnTo>
                  <a:lnTo>
                    <a:pt x="203835" y="400050"/>
                  </a:lnTo>
                  <a:lnTo>
                    <a:pt x="203263" y="401320"/>
                  </a:lnTo>
                  <a:lnTo>
                    <a:pt x="202018" y="401320"/>
                  </a:lnTo>
                  <a:lnTo>
                    <a:pt x="201955" y="400050"/>
                  </a:lnTo>
                  <a:lnTo>
                    <a:pt x="201739" y="398780"/>
                  </a:lnTo>
                  <a:lnTo>
                    <a:pt x="203098" y="398780"/>
                  </a:lnTo>
                  <a:lnTo>
                    <a:pt x="203581" y="400050"/>
                  </a:lnTo>
                  <a:lnTo>
                    <a:pt x="203835" y="400050"/>
                  </a:lnTo>
                  <a:lnTo>
                    <a:pt x="203835" y="384657"/>
                  </a:lnTo>
                  <a:lnTo>
                    <a:pt x="202806" y="383540"/>
                  </a:lnTo>
                  <a:lnTo>
                    <a:pt x="202298" y="381000"/>
                  </a:lnTo>
                  <a:lnTo>
                    <a:pt x="202615" y="379730"/>
                  </a:lnTo>
                  <a:lnTo>
                    <a:pt x="207251" y="374650"/>
                  </a:lnTo>
                  <a:lnTo>
                    <a:pt x="212077" y="373380"/>
                  </a:lnTo>
                  <a:lnTo>
                    <a:pt x="218833" y="372110"/>
                  </a:lnTo>
                  <a:lnTo>
                    <a:pt x="219760" y="372110"/>
                  </a:lnTo>
                  <a:lnTo>
                    <a:pt x="223329" y="377190"/>
                  </a:lnTo>
                  <a:lnTo>
                    <a:pt x="225196" y="379730"/>
                  </a:lnTo>
                  <a:lnTo>
                    <a:pt x="227203" y="384810"/>
                  </a:lnTo>
                  <a:lnTo>
                    <a:pt x="227203" y="1447"/>
                  </a:lnTo>
                  <a:lnTo>
                    <a:pt x="225983" y="1320"/>
                  </a:lnTo>
                  <a:lnTo>
                    <a:pt x="225983" y="248920"/>
                  </a:lnTo>
                  <a:lnTo>
                    <a:pt x="224472" y="250190"/>
                  </a:lnTo>
                  <a:lnTo>
                    <a:pt x="223608" y="250190"/>
                  </a:lnTo>
                  <a:lnTo>
                    <a:pt x="220916" y="248920"/>
                  </a:lnTo>
                  <a:lnTo>
                    <a:pt x="220433" y="248920"/>
                  </a:lnTo>
                  <a:lnTo>
                    <a:pt x="221919" y="256540"/>
                  </a:lnTo>
                  <a:lnTo>
                    <a:pt x="217551" y="260350"/>
                  </a:lnTo>
                  <a:lnTo>
                    <a:pt x="220078" y="267970"/>
                  </a:lnTo>
                  <a:lnTo>
                    <a:pt x="221881" y="269240"/>
                  </a:lnTo>
                  <a:lnTo>
                    <a:pt x="221259" y="273050"/>
                  </a:lnTo>
                  <a:lnTo>
                    <a:pt x="223037" y="275590"/>
                  </a:lnTo>
                  <a:lnTo>
                    <a:pt x="219100" y="276860"/>
                  </a:lnTo>
                  <a:lnTo>
                    <a:pt x="219608" y="273050"/>
                  </a:lnTo>
                  <a:lnTo>
                    <a:pt x="216865" y="273050"/>
                  </a:lnTo>
                  <a:lnTo>
                    <a:pt x="216382" y="274320"/>
                  </a:lnTo>
                  <a:lnTo>
                    <a:pt x="216090" y="276860"/>
                  </a:lnTo>
                  <a:lnTo>
                    <a:pt x="215823" y="276860"/>
                  </a:lnTo>
                  <a:lnTo>
                    <a:pt x="210832" y="274320"/>
                  </a:lnTo>
                  <a:lnTo>
                    <a:pt x="211226" y="278130"/>
                  </a:lnTo>
                  <a:lnTo>
                    <a:pt x="210210" y="284480"/>
                  </a:lnTo>
                  <a:lnTo>
                    <a:pt x="207289" y="288290"/>
                  </a:lnTo>
                  <a:lnTo>
                    <a:pt x="201422" y="288290"/>
                  </a:lnTo>
                  <a:lnTo>
                    <a:pt x="200533" y="287299"/>
                  </a:lnTo>
                  <a:lnTo>
                    <a:pt x="200533" y="347980"/>
                  </a:lnTo>
                  <a:lnTo>
                    <a:pt x="196634" y="359410"/>
                  </a:lnTo>
                  <a:lnTo>
                    <a:pt x="195592" y="362839"/>
                  </a:lnTo>
                  <a:lnTo>
                    <a:pt x="195592" y="368300"/>
                  </a:lnTo>
                  <a:lnTo>
                    <a:pt x="195364" y="369570"/>
                  </a:lnTo>
                  <a:lnTo>
                    <a:pt x="195021" y="370840"/>
                  </a:lnTo>
                  <a:lnTo>
                    <a:pt x="193167" y="372110"/>
                  </a:lnTo>
                  <a:lnTo>
                    <a:pt x="193078" y="370840"/>
                  </a:lnTo>
                  <a:lnTo>
                    <a:pt x="192951" y="369570"/>
                  </a:lnTo>
                  <a:lnTo>
                    <a:pt x="193738" y="369570"/>
                  </a:lnTo>
                  <a:lnTo>
                    <a:pt x="194183" y="368300"/>
                  </a:lnTo>
                  <a:lnTo>
                    <a:pt x="192201" y="367030"/>
                  </a:lnTo>
                  <a:lnTo>
                    <a:pt x="194551" y="367030"/>
                  </a:lnTo>
                  <a:lnTo>
                    <a:pt x="195592" y="368300"/>
                  </a:lnTo>
                  <a:lnTo>
                    <a:pt x="195592" y="362839"/>
                  </a:lnTo>
                  <a:lnTo>
                    <a:pt x="194703" y="365760"/>
                  </a:lnTo>
                  <a:lnTo>
                    <a:pt x="194424" y="365760"/>
                  </a:lnTo>
                  <a:lnTo>
                    <a:pt x="191846" y="367030"/>
                  </a:lnTo>
                  <a:lnTo>
                    <a:pt x="192747" y="369570"/>
                  </a:lnTo>
                  <a:lnTo>
                    <a:pt x="192112" y="369570"/>
                  </a:lnTo>
                  <a:lnTo>
                    <a:pt x="192112" y="372110"/>
                  </a:lnTo>
                  <a:lnTo>
                    <a:pt x="190804" y="373380"/>
                  </a:lnTo>
                  <a:lnTo>
                    <a:pt x="190627" y="372110"/>
                  </a:lnTo>
                  <a:lnTo>
                    <a:pt x="190347" y="369963"/>
                  </a:lnTo>
                  <a:lnTo>
                    <a:pt x="192112" y="372110"/>
                  </a:lnTo>
                  <a:lnTo>
                    <a:pt x="192112" y="369570"/>
                  </a:lnTo>
                  <a:lnTo>
                    <a:pt x="190296" y="369570"/>
                  </a:lnTo>
                  <a:lnTo>
                    <a:pt x="190131" y="368300"/>
                  </a:lnTo>
                  <a:lnTo>
                    <a:pt x="189966" y="367030"/>
                  </a:lnTo>
                  <a:lnTo>
                    <a:pt x="191363" y="360680"/>
                  </a:lnTo>
                  <a:lnTo>
                    <a:pt x="194906" y="354330"/>
                  </a:lnTo>
                  <a:lnTo>
                    <a:pt x="200533" y="347980"/>
                  </a:lnTo>
                  <a:lnTo>
                    <a:pt x="200533" y="287299"/>
                  </a:lnTo>
                  <a:lnTo>
                    <a:pt x="200291" y="287020"/>
                  </a:lnTo>
                  <a:lnTo>
                    <a:pt x="197078" y="289560"/>
                  </a:lnTo>
                  <a:lnTo>
                    <a:pt x="195491" y="288290"/>
                  </a:lnTo>
                  <a:lnTo>
                    <a:pt x="192925" y="283210"/>
                  </a:lnTo>
                  <a:lnTo>
                    <a:pt x="191782" y="284480"/>
                  </a:lnTo>
                  <a:lnTo>
                    <a:pt x="190119" y="287020"/>
                  </a:lnTo>
                  <a:lnTo>
                    <a:pt x="189712" y="288290"/>
                  </a:lnTo>
                  <a:lnTo>
                    <a:pt x="187845" y="287375"/>
                  </a:lnTo>
                  <a:lnTo>
                    <a:pt x="187845" y="368300"/>
                  </a:lnTo>
                  <a:lnTo>
                    <a:pt x="187439" y="370840"/>
                  </a:lnTo>
                  <a:lnTo>
                    <a:pt x="186817" y="372110"/>
                  </a:lnTo>
                  <a:lnTo>
                    <a:pt x="185293" y="370840"/>
                  </a:lnTo>
                  <a:lnTo>
                    <a:pt x="184302" y="370840"/>
                  </a:lnTo>
                  <a:lnTo>
                    <a:pt x="184670" y="369570"/>
                  </a:lnTo>
                  <a:lnTo>
                    <a:pt x="185267" y="368300"/>
                  </a:lnTo>
                  <a:lnTo>
                    <a:pt x="187845" y="368300"/>
                  </a:lnTo>
                  <a:lnTo>
                    <a:pt x="187845" y="287375"/>
                  </a:lnTo>
                  <a:lnTo>
                    <a:pt x="187121" y="287020"/>
                  </a:lnTo>
                  <a:lnTo>
                    <a:pt x="189649" y="285750"/>
                  </a:lnTo>
                  <a:lnTo>
                    <a:pt x="188493" y="284480"/>
                  </a:lnTo>
                  <a:lnTo>
                    <a:pt x="187680" y="284480"/>
                  </a:lnTo>
                  <a:lnTo>
                    <a:pt x="179971" y="281940"/>
                  </a:lnTo>
                  <a:lnTo>
                    <a:pt x="174282" y="284480"/>
                  </a:lnTo>
                  <a:lnTo>
                    <a:pt x="166725" y="284480"/>
                  </a:lnTo>
                  <a:lnTo>
                    <a:pt x="165061" y="283210"/>
                  </a:lnTo>
                  <a:lnTo>
                    <a:pt x="162839" y="284480"/>
                  </a:lnTo>
                  <a:lnTo>
                    <a:pt x="161391" y="283210"/>
                  </a:lnTo>
                  <a:lnTo>
                    <a:pt x="160769" y="281940"/>
                  </a:lnTo>
                  <a:lnTo>
                    <a:pt x="162166" y="280670"/>
                  </a:lnTo>
                  <a:lnTo>
                    <a:pt x="164147" y="279400"/>
                  </a:lnTo>
                  <a:lnTo>
                    <a:pt x="164363" y="280670"/>
                  </a:lnTo>
                  <a:lnTo>
                    <a:pt x="165214" y="280670"/>
                  </a:lnTo>
                  <a:lnTo>
                    <a:pt x="165900" y="279400"/>
                  </a:lnTo>
                  <a:lnTo>
                    <a:pt x="164693" y="278130"/>
                  </a:lnTo>
                  <a:lnTo>
                    <a:pt x="163664" y="276860"/>
                  </a:lnTo>
                  <a:lnTo>
                    <a:pt x="162648" y="275590"/>
                  </a:lnTo>
                  <a:lnTo>
                    <a:pt x="162687" y="274320"/>
                  </a:lnTo>
                  <a:lnTo>
                    <a:pt x="162725" y="273050"/>
                  </a:lnTo>
                  <a:lnTo>
                    <a:pt x="166014" y="271780"/>
                  </a:lnTo>
                  <a:lnTo>
                    <a:pt x="166611" y="271780"/>
                  </a:lnTo>
                  <a:lnTo>
                    <a:pt x="166293" y="270510"/>
                  </a:lnTo>
                  <a:lnTo>
                    <a:pt x="165989" y="269240"/>
                  </a:lnTo>
                  <a:lnTo>
                    <a:pt x="165557" y="269240"/>
                  </a:lnTo>
                  <a:lnTo>
                    <a:pt x="157886" y="270510"/>
                  </a:lnTo>
                  <a:lnTo>
                    <a:pt x="151803" y="270510"/>
                  </a:lnTo>
                  <a:lnTo>
                    <a:pt x="150406" y="266700"/>
                  </a:lnTo>
                  <a:lnTo>
                    <a:pt x="148107" y="260350"/>
                  </a:lnTo>
                  <a:lnTo>
                    <a:pt x="145681" y="260350"/>
                  </a:lnTo>
                  <a:lnTo>
                    <a:pt x="142659" y="261620"/>
                  </a:lnTo>
                  <a:lnTo>
                    <a:pt x="142481" y="264160"/>
                  </a:lnTo>
                  <a:lnTo>
                    <a:pt x="144983" y="265430"/>
                  </a:lnTo>
                  <a:lnTo>
                    <a:pt x="143433" y="266700"/>
                  </a:lnTo>
                  <a:lnTo>
                    <a:pt x="140246" y="262890"/>
                  </a:lnTo>
                  <a:lnTo>
                    <a:pt x="136956" y="266700"/>
                  </a:lnTo>
                  <a:lnTo>
                    <a:pt x="133565" y="264160"/>
                  </a:lnTo>
                  <a:lnTo>
                    <a:pt x="132219" y="264160"/>
                  </a:lnTo>
                  <a:lnTo>
                    <a:pt x="133604" y="269240"/>
                  </a:lnTo>
                  <a:lnTo>
                    <a:pt x="132232" y="270510"/>
                  </a:lnTo>
                  <a:lnTo>
                    <a:pt x="130162" y="269240"/>
                  </a:lnTo>
                  <a:lnTo>
                    <a:pt x="128524" y="267970"/>
                  </a:lnTo>
                  <a:lnTo>
                    <a:pt x="124485" y="273050"/>
                  </a:lnTo>
                  <a:lnTo>
                    <a:pt x="121043" y="274320"/>
                  </a:lnTo>
                  <a:lnTo>
                    <a:pt x="115176" y="274320"/>
                  </a:lnTo>
                  <a:lnTo>
                    <a:pt x="113792" y="273050"/>
                  </a:lnTo>
                  <a:lnTo>
                    <a:pt x="116052" y="273050"/>
                  </a:lnTo>
                  <a:lnTo>
                    <a:pt x="117894" y="269240"/>
                  </a:lnTo>
                  <a:lnTo>
                    <a:pt x="122656" y="267970"/>
                  </a:lnTo>
                  <a:lnTo>
                    <a:pt x="122275" y="266700"/>
                  </a:lnTo>
                  <a:lnTo>
                    <a:pt x="121907" y="265430"/>
                  </a:lnTo>
                  <a:lnTo>
                    <a:pt x="119151" y="266700"/>
                  </a:lnTo>
                  <a:lnTo>
                    <a:pt x="119062" y="265430"/>
                  </a:lnTo>
                  <a:lnTo>
                    <a:pt x="118605" y="265430"/>
                  </a:lnTo>
                  <a:lnTo>
                    <a:pt x="141897" y="255270"/>
                  </a:lnTo>
                  <a:lnTo>
                    <a:pt x="146062" y="252730"/>
                  </a:lnTo>
                  <a:lnTo>
                    <a:pt x="150761" y="252730"/>
                  </a:lnTo>
                  <a:lnTo>
                    <a:pt x="157505" y="248920"/>
                  </a:lnTo>
                  <a:lnTo>
                    <a:pt x="160159" y="247650"/>
                  </a:lnTo>
                  <a:lnTo>
                    <a:pt x="164160" y="247650"/>
                  </a:lnTo>
                  <a:lnTo>
                    <a:pt x="169481" y="246380"/>
                  </a:lnTo>
                  <a:lnTo>
                    <a:pt x="168046" y="245110"/>
                  </a:lnTo>
                  <a:lnTo>
                    <a:pt x="165176" y="242570"/>
                  </a:lnTo>
                  <a:lnTo>
                    <a:pt x="166509" y="242570"/>
                  </a:lnTo>
                  <a:lnTo>
                    <a:pt x="167208" y="240030"/>
                  </a:lnTo>
                  <a:lnTo>
                    <a:pt x="168046" y="238760"/>
                  </a:lnTo>
                  <a:lnTo>
                    <a:pt x="163842" y="238760"/>
                  </a:lnTo>
                  <a:lnTo>
                    <a:pt x="164172" y="236220"/>
                  </a:lnTo>
                  <a:lnTo>
                    <a:pt x="165849" y="236220"/>
                  </a:lnTo>
                  <a:lnTo>
                    <a:pt x="171729" y="232410"/>
                  </a:lnTo>
                  <a:lnTo>
                    <a:pt x="178587" y="232410"/>
                  </a:lnTo>
                  <a:lnTo>
                    <a:pt x="186931" y="227330"/>
                  </a:lnTo>
                  <a:lnTo>
                    <a:pt x="190284" y="232410"/>
                  </a:lnTo>
                  <a:lnTo>
                    <a:pt x="192900" y="228600"/>
                  </a:lnTo>
                  <a:lnTo>
                    <a:pt x="193509" y="228600"/>
                  </a:lnTo>
                  <a:lnTo>
                    <a:pt x="194576" y="227330"/>
                  </a:lnTo>
                  <a:lnTo>
                    <a:pt x="198843" y="222250"/>
                  </a:lnTo>
                  <a:lnTo>
                    <a:pt x="204165" y="228600"/>
                  </a:lnTo>
                  <a:lnTo>
                    <a:pt x="215125" y="229870"/>
                  </a:lnTo>
                  <a:lnTo>
                    <a:pt x="219202" y="233680"/>
                  </a:lnTo>
                  <a:lnTo>
                    <a:pt x="224701" y="238760"/>
                  </a:lnTo>
                  <a:lnTo>
                    <a:pt x="225983" y="248920"/>
                  </a:lnTo>
                  <a:lnTo>
                    <a:pt x="225983" y="1320"/>
                  </a:lnTo>
                  <a:lnTo>
                    <a:pt x="212356" y="0"/>
                  </a:lnTo>
                  <a:lnTo>
                    <a:pt x="199237" y="1270"/>
                  </a:lnTo>
                  <a:lnTo>
                    <a:pt x="192125" y="1270"/>
                  </a:lnTo>
                  <a:lnTo>
                    <a:pt x="185470" y="3810"/>
                  </a:lnTo>
                  <a:lnTo>
                    <a:pt x="170230" y="6350"/>
                  </a:lnTo>
                  <a:lnTo>
                    <a:pt x="162077" y="6350"/>
                  </a:lnTo>
                  <a:lnTo>
                    <a:pt x="153898" y="8890"/>
                  </a:lnTo>
                  <a:lnTo>
                    <a:pt x="109804" y="27940"/>
                  </a:lnTo>
                  <a:lnTo>
                    <a:pt x="95554" y="37515"/>
                  </a:lnTo>
                  <a:lnTo>
                    <a:pt x="95554" y="420370"/>
                  </a:lnTo>
                  <a:lnTo>
                    <a:pt x="94856" y="420370"/>
                  </a:lnTo>
                  <a:lnTo>
                    <a:pt x="94208" y="421640"/>
                  </a:lnTo>
                  <a:lnTo>
                    <a:pt x="91630" y="421640"/>
                  </a:lnTo>
                  <a:lnTo>
                    <a:pt x="91414" y="419100"/>
                  </a:lnTo>
                  <a:lnTo>
                    <a:pt x="92862" y="419100"/>
                  </a:lnTo>
                  <a:lnTo>
                    <a:pt x="93802" y="417830"/>
                  </a:lnTo>
                  <a:lnTo>
                    <a:pt x="94068" y="419100"/>
                  </a:lnTo>
                  <a:lnTo>
                    <a:pt x="95554" y="420370"/>
                  </a:lnTo>
                  <a:lnTo>
                    <a:pt x="95554" y="37515"/>
                  </a:lnTo>
                  <a:lnTo>
                    <a:pt x="90970" y="40640"/>
                  </a:lnTo>
                  <a:lnTo>
                    <a:pt x="82334" y="47993"/>
                  </a:lnTo>
                  <a:lnTo>
                    <a:pt x="82334" y="421640"/>
                  </a:lnTo>
                  <a:lnTo>
                    <a:pt x="81826" y="424180"/>
                  </a:lnTo>
                  <a:lnTo>
                    <a:pt x="81495" y="425450"/>
                  </a:lnTo>
                  <a:lnTo>
                    <a:pt x="81343" y="426720"/>
                  </a:lnTo>
                  <a:lnTo>
                    <a:pt x="80492" y="425450"/>
                  </a:lnTo>
                  <a:lnTo>
                    <a:pt x="77812" y="424180"/>
                  </a:lnTo>
                  <a:lnTo>
                    <a:pt x="80784" y="422910"/>
                  </a:lnTo>
                  <a:lnTo>
                    <a:pt x="79959" y="420370"/>
                  </a:lnTo>
                  <a:lnTo>
                    <a:pt x="82334" y="421640"/>
                  </a:lnTo>
                  <a:lnTo>
                    <a:pt x="82334" y="47993"/>
                  </a:lnTo>
                  <a:lnTo>
                    <a:pt x="82016" y="48260"/>
                  </a:lnTo>
                  <a:lnTo>
                    <a:pt x="80479" y="49644"/>
                  </a:lnTo>
                  <a:lnTo>
                    <a:pt x="80479" y="54610"/>
                  </a:lnTo>
                  <a:lnTo>
                    <a:pt x="79667" y="55321"/>
                  </a:lnTo>
                  <a:lnTo>
                    <a:pt x="79667" y="57150"/>
                  </a:lnTo>
                  <a:lnTo>
                    <a:pt x="79171" y="57150"/>
                  </a:lnTo>
                  <a:lnTo>
                    <a:pt x="79044" y="58420"/>
                  </a:lnTo>
                  <a:lnTo>
                    <a:pt x="76377" y="55880"/>
                  </a:lnTo>
                  <a:lnTo>
                    <a:pt x="76822" y="55880"/>
                  </a:lnTo>
                  <a:lnTo>
                    <a:pt x="78054" y="56819"/>
                  </a:lnTo>
                  <a:lnTo>
                    <a:pt x="79032" y="57569"/>
                  </a:lnTo>
                  <a:lnTo>
                    <a:pt x="79171" y="56553"/>
                  </a:lnTo>
                  <a:lnTo>
                    <a:pt x="79311" y="56476"/>
                  </a:lnTo>
                  <a:lnTo>
                    <a:pt x="79667" y="57150"/>
                  </a:lnTo>
                  <a:lnTo>
                    <a:pt x="79667" y="55321"/>
                  </a:lnTo>
                  <a:lnTo>
                    <a:pt x="79184" y="55727"/>
                  </a:lnTo>
                  <a:lnTo>
                    <a:pt x="79019" y="55524"/>
                  </a:lnTo>
                  <a:lnTo>
                    <a:pt x="79717" y="54610"/>
                  </a:lnTo>
                  <a:lnTo>
                    <a:pt x="80479" y="54610"/>
                  </a:lnTo>
                  <a:lnTo>
                    <a:pt x="80479" y="49644"/>
                  </a:lnTo>
                  <a:lnTo>
                    <a:pt x="74663" y="54851"/>
                  </a:lnTo>
                  <a:lnTo>
                    <a:pt x="74117" y="54660"/>
                  </a:lnTo>
                  <a:lnTo>
                    <a:pt x="73520" y="54698"/>
                  </a:lnTo>
                  <a:lnTo>
                    <a:pt x="73037" y="55156"/>
                  </a:lnTo>
                  <a:lnTo>
                    <a:pt x="72517" y="55575"/>
                  </a:lnTo>
                  <a:lnTo>
                    <a:pt x="72034" y="56045"/>
                  </a:lnTo>
                  <a:lnTo>
                    <a:pt x="73406" y="56642"/>
                  </a:lnTo>
                  <a:lnTo>
                    <a:pt x="74447" y="56845"/>
                  </a:lnTo>
                  <a:lnTo>
                    <a:pt x="75374" y="55880"/>
                  </a:lnTo>
                  <a:lnTo>
                    <a:pt x="75501" y="55880"/>
                  </a:lnTo>
                  <a:lnTo>
                    <a:pt x="74447" y="57150"/>
                  </a:lnTo>
                  <a:lnTo>
                    <a:pt x="71272" y="57150"/>
                  </a:lnTo>
                  <a:lnTo>
                    <a:pt x="70497" y="58420"/>
                  </a:lnTo>
                  <a:lnTo>
                    <a:pt x="71361" y="58420"/>
                  </a:lnTo>
                  <a:lnTo>
                    <a:pt x="71653" y="59690"/>
                  </a:lnTo>
                  <a:lnTo>
                    <a:pt x="69024" y="59690"/>
                  </a:lnTo>
                  <a:lnTo>
                    <a:pt x="64630" y="63500"/>
                  </a:lnTo>
                  <a:lnTo>
                    <a:pt x="60375" y="68580"/>
                  </a:lnTo>
                  <a:lnTo>
                    <a:pt x="57518" y="73660"/>
                  </a:lnTo>
                  <a:lnTo>
                    <a:pt x="54483" y="80010"/>
                  </a:lnTo>
                  <a:lnTo>
                    <a:pt x="51600" y="86360"/>
                  </a:lnTo>
                  <a:lnTo>
                    <a:pt x="48895" y="91440"/>
                  </a:lnTo>
                  <a:lnTo>
                    <a:pt x="46367" y="97790"/>
                  </a:lnTo>
                  <a:lnTo>
                    <a:pt x="41884" y="110490"/>
                  </a:lnTo>
                  <a:lnTo>
                    <a:pt x="37985" y="123190"/>
                  </a:lnTo>
                  <a:lnTo>
                    <a:pt x="37592" y="124663"/>
                  </a:lnTo>
                  <a:lnTo>
                    <a:pt x="37592" y="340360"/>
                  </a:lnTo>
                  <a:lnTo>
                    <a:pt x="37515" y="341630"/>
                  </a:lnTo>
                  <a:lnTo>
                    <a:pt x="35966" y="344170"/>
                  </a:lnTo>
                  <a:lnTo>
                    <a:pt x="34848" y="342900"/>
                  </a:lnTo>
                  <a:lnTo>
                    <a:pt x="32423" y="340360"/>
                  </a:lnTo>
                  <a:lnTo>
                    <a:pt x="32118" y="337820"/>
                  </a:lnTo>
                  <a:lnTo>
                    <a:pt x="33185" y="334010"/>
                  </a:lnTo>
                  <a:lnTo>
                    <a:pt x="34010" y="335280"/>
                  </a:lnTo>
                  <a:lnTo>
                    <a:pt x="36347" y="335280"/>
                  </a:lnTo>
                  <a:lnTo>
                    <a:pt x="33947" y="339090"/>
                  </a:lnTo>
                  <a:lnTo>
                    <a:pt x="35217" y="340360"/>
                  </a:lnTo>
                  <a:lnTo>
                    <a:pt x="37592" y="340360"/>
                  </a:lnTo>
                  <a:lnTo>
                    <a:pt x="37592" y="124663"/>
                  </a:lnTo>
                  <a:lnTo>
                    <a:pt x="36576" y="128460"/>
                  </a:lnTo>
                  <a:lnTo>
                    <a:pt x="36576" y="294640"/>
                  </a:lnTo>
                  <a:lnTo>
                    <a:pt x="32905" y="295910"/>
                  </a:lnTo>
                  <a:lnTo>
                    <a:pt x="30721" y="299720"/>
                  </a:lnTo>
                  <a:lnTo>
                    <a:pt x="29768" y="297180"/>
                  </a:lnTo>
                  <a:lnTo>
                    <a:pt x="28270" y="298450"/>
                  </a:lnTo>
                  <a:lnTo>
                    <a:pt x="30111" y="302260"/>
                  </a:lnTo>
                  <a:lnTo>
                    <a:pt x="27190" y="304520"/>
                  </a:lnTo>
                  <a:lnTo>
                    <a:pt x="27190" y="312420"/>
                  </a:lnTo>
                  <a:lnTo>
                    <a:pt x="25209" y="316230"/>
                  </a:lnTo>
                  <a:lnTo>
                    <a:pt x="25527" y="318770"/>
                  </a:lnTo>
                  <a:lnTo>
                    <a:pt x="24955" y="320040"/>
                  </a:lnTo>
                  <a:lnTo>
                    <a:pt x="23926" y="320040"/>
                  </a:lnTo>
                  <a:lnTo>
                    <a:pt x="23672" y="318770"/>
                  </a:lnTo>
                  <a:lnTo>
                    <a:pt x="23863" y="318770"/>
                  </a:lnTo>
                  <a:lnTo>
                    <a:pt x="24866" y="314960"/>
                  </a:lnTo>
                  <a:lnTo>
                    <a:pt x="23368" y="312420"/>
                  </a:lnTo>
                  <a:lnTo>
                    <a:pt x="22085" y="309880"/>
                  </a:lnTo>
                  <a:lnTo>
                    <a:pt x="27190" y="312420"/>
                  </a:lnTo>
                  <a:lnTo>
                    <a:pt x="27190" y="304520"/>
                  </a:lnTo>
                  <a:lnTo>
                    <a:pt x="26822" y="304800"/>
                  </a:lnTo>
                  <a:lnTo>
                    <a:pt x="26352" y="308610"/>
                  </a:lnTo>
                  <a:lnTo>
                    <a:pt x="26428" y="307340"/>
                  </a:lnTo>
                  <a:lnTo>
                    <a:pt x="26593" y="304800"/>
                  </a:lnTo>
                  <a:lnTo>
                    <a:pt x="25196" y="302260"/>
                  </a:lnTo>
                  <a:lnTo>
                    <a:pt x="24777" y="301485"/>
                  </a:lnTo>
                  <a:lnTo>
                    <a:pt x="24777" y="304800"/>
                  </a:lnTo>
                  <a:lnTo>
                    <a:pt x="23279" y="307340"/>
                  </a:lnTo>
                  <a:lnTo>
                    <a:pt x="23215" y="306070"/>
                  </a:lnTo>
                  <a:lnTo>
                    <a:pt x="23164" y="304800"/>
                  </a:lnTo>
                  <a:lnTo>
                    <a:pt x="21551" y="305435"/>
                  </a:lnTo>
                  <a:lnTo>
                    <a:pt x="21551" y="309880"/>
                  </a:lnTo>
                  <a:lnTo>
                    <a:pt x="21158" y="311150"/>
                  </a:lnTo>
                  <a:lnTo>
                    <a:pt x="20866" y="312420"/>
                  </a:lnTo>
                  <a:lnTo>
                    <a:pt x="19685" y="309880"/>
                  </a:lnTo>
                  <a:lnTo>
                    <a:pt x="21551" y="309880"/>
                  </a:lnTo>
                  <a:lnTo>
                    <a:pt x="21551" y="305435"/>
                  </a:lnTo>
                  <a:lnTo>
                    <a:pt x="19900" y="306070"/>
                  </a:lnTo>
                  <a:lnTo>
                    <a:pt x="20434" y="303530"/>
                  </a:lnTo>
                  <a:lnTo>
                    <a:pt x="21234" y="302260"/>
                  </a:lnTo>
                  <a:lnTo>
                    <a:pt x="21653" y="302260"/>
                  </a:lnTo>
                  <a:lnTo>
                    <a:pt x="21805" y="303530"/>
                  </a:lnTo>
                  <a:lnTo>
                    <a:pt x="24777" y="304800"/>
                  </a:lnTo>
                  <a:lnTo>
                    <a:pt x="24777" y="301485"/>
                  </a:lnTo>
                  <a:lnTo>
                    <a:pt x="24511" y="300990"/>
                  </a:lnTo>
                  <a:lnTo>
                    <a:pt x="24536" y="299720"/>
                  </a:lnTo>
                  <a:lnTo>
                    <a:pt x="24612" y="297180"/>
                  </a:lnTo>
                  <a:lnTo>
                    <a:pt x="23482" y="298450"/>
                  </a:lnTo>
                  <a:lnTo>
                    <a:pt x="24104" y="299720"/>
                  </a:lnTo>
                  <a:lnTo>
                    <a:pt x="23037" y="299720"/>
                  </a:lnTo>
                  <a:lnTo>
                    <a:pt x="22517" y="293370"/>
                  </a:lnTo>
                  <a:lnTo>
                    <a:pt x="23482" y="287020"/>
                  </a:lnTo>
                  <a:lnTo>
                    <a:pt x="28016" y="280670"/>
                  </a:lnTo>
                  <a:lnTo>
                    <a:pt x="29083" y="280670"/>
                  </a:lnTo>
                  <a:lnTo>
                    <a:pt x="29260" y="278130"/>
                  </a:lnTo>
                  <a:lnTo>
                    <a:pt x="28613" y="276860"/>
                  </a:lnTo>
                  <a:lnTo>
                    <a:pt x="32626" y="276860"/>
                  </a:lnTo>
                  <a:lnTo>
                    <a:pt x="31940" y="279400"/>
                  </a:lnTo>
                  <a:lnTo>
                    <a:pt x="33274" y="283210"/>
                  </a:lnTo>
                  <a:lnTo>
                    <a:pt x="33896" y="287020"/>
                  </a:lnTo>
                  <a:lnTo>
                    <a:pt x="36576" y="294640"/>
                  </a:lnTo>
                  <a:lnTo>
                    <a:pt x="36576" y="128460"/>
                  </a:lnTo>
                  <a:lnTo>
                    <a:pt x="28333" y="170180"/>
                  </a:lnTo>
                  <a:lnTo>
                    <a:pt x="27800" y="177800"/>
                  </a:lnTo>
                  <a:lnTo>
                    <a:pt x="28740" y="177800"/>
                  </a:lnTo>
                  <a:lnTo>
                    <a:pt x="29476" y="176530"/>
                  </a:lnTo>
                  <a:lnTo>
                    <a:pt x="30137" y="176530"/>
                  </a:lnTo>
                  <a:lnTo>
                    <a:pt x="29806" y="177800"/>
                  </a:lnTo>
                  <a:lnTo>
                    <a:pt x="30734" y="180340"/>
                  </a:lnTo>
                  <a:lnTo>
                    <a:pt x="28562" y="181610"/>
                  </a:lnTo>
                  <a:lnTo>
                    <a:pt x="27940" y="181610"/>
                  </a:lnTo>
                  <a:lnTo>
                    <a:pt x="27546" y="182880"/>
                  </a:lnTo>
                  <a:lnTo>
                    <a:pt x="27470" y="184150"/>
                  </a:lnTo>
                  <a:lnTo>
                    <a:pt x="28092" y="185420"/>
                  </a:lnTo>
                  <a:lnTo>
                    <a:pt x="31089" y="185420"/>
                  </a:lnTo>
                  <a:lnTo>
                    <a:pt x="28943" y="187960"/>
                  </a:lnTo>
                  <a:lnTo>
                    <a:pt x="28105" y="191770"/>
                  </a:lnTo>
                  <a:lnTo>
                    <a:pt x="27241" y="194310"/>
                  </a:lnTo>
                  <a:lnTo>
                    <a:pt x="27203" y="198120"/>
                  </a:lnTo>
                  <a:lnTo>
                    <a:pt x="28092" y="198120"/>
                  </a:lnTo>
                  <a:lnTo>
                    <a:pt x="28663" y="196850"/>
                  </a:lnTo>
                  <a:lnTo>
                    <a:pt x="30035" y="196850"/>
                  </a:lnTo>
                  <a:lnTo>
                    <a:pt x="29476" y="199390"/>
                  </a:lnTo>
                  <a:lnTo>
                    <a:pt x="31165" y="203200"/>
                  </a:lnTo>
                  <a:lnTo>
                    <a:pt x="28003" y="205740"/>
                  </a:lnTo>
                  <a:lnTo>
                    <a:pt x="27914" y="207010"/>
                  </a:lnTo>
                  <a:lnTo>
                    <a:pt x="32308" y="207010"/>
                  </a:lnTo>
                  <a:lnTo>
                    <a:pt x="33705" y="209550"/>
                  </a:lnTo>
                  <a:lnTo>
                    <a:pt x="31407" y="213360"/>
                  </a:lnTo>
                  <a:lnTo>
                    <a:pt x="32308" y="215900"/>
                  </a:lnTo>
                  <a:lnTo>
                    <a:pt x="27355" y="218440"/>
                  </a:lnTo>
                  <a:lnTo>
                    <a:pt x="29349" y="219710"/>
                  </a:lnTo>
                  <a:lnTo>
                    <a:pt x="30162" y="222250"/>
                  </a:lnTo>
                  <a:lnTo>
                    <a:pt x="30810" y="223520"/>
                  </a:lnTo>
                  <a:lnTo>
                    <a:pt x="34328" y="220980"/>
                  </a:lnTo>
                  <a:lnTo>
                    <a:pt x="31254" y="219710"/>
                  </a:lnTo>
                  <a:lnTo>
                    <a:pt x="32054" y="218440"/>
                  </a:lnTo>
                  <a:lnTo>
                    <a:pt x="35483" y="220980"/>
                  </a:lnTo>
                  <a:lnTo>
                    <a:pt x="35242" y="220980"/>
                  </a:lnTo>
                  <a:lnTo>
                    <a:pt x="34556" y="224790"/>
                  </a:lnTo>
                  <a:lnTo>
                    <a:pt x="31343" y="228600"/>
                  </a:lnTo>
                  <a:lnTo>
                    <a:pt x="35699" y="228600"/>
                  </a:lnTo>
                  <a:lnTo>
                    <a:pt x="35458" y="229870"/>
                  </a:lnTo>
                  <a:lnTo>
                    <a:pt x="36550" y="232410"/>
                  </a:lnTo>
                  <a:lnTo>
                    <a:pt x="31470" y="233680"/>
                  </a:lnTo>
                  <a:lnTo>
                    <a:pt x="33756" y="236220"/>
                  </a:lnTo>
                  <a:lnTo>
                    <a:pt x="34010" y="237490"/>
                  </a:lnTo>
                  <a:lnTo>
                    <a:pt x="32537" y="238760"/>
                  </a:lnTo>
                  <a:lnTo>
                    <a:pt x="31394" y="238760"/>
                  </a:lnTo>
                  <a:lnTo>
                    <a:pt x="29959" y="233680"/>
                  </a:lnTo>
                  <a:lnTo>
                    <a:pt x="26822" y="233680"/>
                  </a:lnTo>
                  <a:lnTo>
                    <a:pt x="20129" y="229870"/>
                  </a:lnTo>
                  <a:lnTo>
                    <a:pt x="19697" y="230047"/>
                  </a:lnTo>
                  <a:lnTo>
                    <a:pt x="19697" y="252730"/>
                  </a:lnTo>
                  <a:lnTo>
                    <a:pt x="19062" y="255270"/>
                  </a:lnTo>
                  <a:lnTo>
                    <a:pt x="17792" y="255270"/>
                  </a:lnTo>
                  <a:lnTo>
                    <a:pt x="14973" y="252730"/>
                  </a:lnTo>
                  <a:lnTo>
                    <a:pt x="14376" y="254000"/>
                  </a:lnTo>
                  <a:lnTo>
                    <a:pt x="11645" y="257810"/>
                  </a:lnTo>
                  <a:lnTo>
                    <a:pt x="8280" y="259080"/>
                  </a:lnTo>
                  <a:lnTo>
                    <a:pt x="7848" y="259930"/>
                  </a:lnTo>
                  <a:lnTo>
                    <a:pt x="7848" y="265430"/>
                  </a:lnTo>
                  <a:lnTo>
                    <a:pt x="4914" y="266700"/>
                  </a:lnTo>
                  <a:lnTo>
                    <a:pt x="5384" y="267970"/>
                  </a:lnTo>
                  <a:lnTo>
                    <a:pt x="4241" y="269240"/>
                  </a:lnTo>
                  <a:lnTo>
                    <a:pt x="4368" y="264160"/>
                  </a:lnTo>
                  <a:lnTo>
                    <a:pt x="3581" y="262890"/>
                  </a:lnTo>
                  <a:lnTo>
                    <a:pt x="5969" y="261620"/>
                  </a:lnTo>
                  <a:lnTo>
                    <a:pt x="7848" y="265430"/>
                  </a:lnTo>
                  <a:lnTo>
                    <a:pt x="7848" y="259930"/>
                  </a:lnTo>
                  <a:lnTo>
                    <a:pt x="6972" y="261620"/>
                  </a:lnTo>
                  <a:lnTo>
                    <a:pt x="5359" y="260350"/>
                  </a:lnTo>
                  <a:lnTo>
                    <a:pt x="4610" y="259080"/>
                  </a:lnTo>
                  <a:lnTo>
                    <a:pt x="9512" y="250190"/>
                  </a:lnTo>
                  <a:lnTo>
                    <a:pt x="12077" y="245110"/>
                  </a:lnTo>
                  <a:lnTo>
                    <a:pt x="15176" y="245110"/>
                  </a:lnTo>
                  <a:lnTo>
                    <a:pt x="19697" y="252730"/>
                  </a:lnTo>
                  <a:lnTo>
                    <a:pt x="19697" y="230047"/>
                  </a:lnTo>
                  <a:lnTo>
                    <a:pt x="368" y="262890"/>
                  </a:lnTo>
                  <a:lnTo>
                    <a:pt x="0" y="271780"/>
                  </a:lnTo>
                  <a:lnTo>
                    <a:pt x="419" y="278130"/>
                  </a:lnTo>
                  <a:lnTo>
                    <a:pt x="1384" y="284480"/>
                  </a:lnTo>
                  <a:lnTo>
                    <a:pt x="2400" y="292100"/>
                  </a:lnTo>
                  <a:lnTo>
                    <a:pt x="3352" y="299720"/>
                  </a:lnTo>
                  <a:lnTo>
                    <a:pt x="4089" y="306070"/>
                  </a:lnTo>
                  <a:lnTo>
                    <a:pt x="6489" y="335280"/>
                  </a:lnTo>
                  <a:lnTo>
                    <a:pt x="7391" y="344170"/>
                  </a:lnTo>
                  <a:lnTo>
                    <a:pt x="27038" y="381000"/>
                  </a:lnTo>
                  <a:lnTo>
                    <a:pt x="35674" y="379730"/>
                  </a:lnTo>
                  <a:lnTo>
                    <a:pt x="37592" y="378460"/>
                  </a:lnTo>
                  <a:lnTo>
                    <a:pt x="41617" y="377190"/>
                  </a:lnTo>
                  <a:lnTo>
                    <a:pt x="43599" y="374650"/>
                  </a:lnTo>
                  <a:lnTo>
                    <a:pt x="44970" y="372110"/>
                  </a:lnTo>
                  <a:lnTo>
                    <a:pt x="45567" y="370840"/>
                  </a:lnTo>
                  <a:lnTo>
                    <a:pt x="48806" y="370840"/>
                  </a:lnTo>
                  <a:lnTo>
                    <a:pt x="48577" y="378460"/>
                  </a:lnTo>
                  <a:lnTo>
                    <a:pt x="51523" y="383540"/>
                  </a:lnTo>
                  <a:lnTo>
                    <a:pt x="50279" y="392430"/>
                  </a:lnTo>
                  <a:lnTo>
                    <a:pt x="50215" y="394970"/>
                  </a:lnTo>
                  <a:lnTo>
                    <a:pt x="52717" y="402590"/>
                  </a:lnTo>
                  <a:lnTo>
                    <a:pt x="53174" y="408940"/>
                  </a:lnTo>
                  <a:lnTo>
                    <a:pt x="53289" y="419100"/>
                  </a:lnTo>
                  <a:lnTo>
                    <a:pt x="53403" y="422910"/>
                  </a:lnTo>
                  <a:lnTo>
                    <a:pt x="53759" y="427990"/>
                  </a:lnTo>
                  <a:lnTo>
                    <a:pt x="53809" y="430530"/>
                  </a:lnTo>
                  <a:lnTo>
                    <a:pt x="53454" y="441960"/>
                  </a:lnTo>
                  <a:lnTo>
                    <a:pt x="54356" y="447040"/>
                  </a:lnTo>
                  <a:lnTo>
                    <a:pt x="52717" y="462280"/>
                  </a:lnTo>
                  <a:lnTo>
                    <a:pt x="51079" y="474980"/>
                  </a:lnTo>
                  <a:lnTo>
                    <a:pt x="50393" y="483870"/>
                  </a:lnTo>
                  <a:lnTo>
                    <a:pt x="47612" y="499110"/>
                  </a:lnTo>
                  <a:lnTo>
                    <a:pt x="47053" y="506730"/>
                  </a:lnTo>
                  <a:lnTo>
                    <a:pt x="42633" y="523240"/>
                  </a:lnTo>
                  <a:lnTo>
                    <a:pt x="42697" y="529590"/>
                  </a:lnTo>
                  <a:lnTo>
                    <a:pt x="70637" y="561340"/>
                  </a:lnTo>
                  <a:lnTo>
                    <a:pt x="74142" y="565150"/>
                  </a:lnTo>
                  <a:lnTo>
                    <a:pt x="83134" y="570230"/>
                  </a:lnTo>
                  <a:lnTo>
                    <a:pt x="87833" y="572770"/>
                  </a:lnTo>
                  <a:lnTo>
                    <a:pt x="97917" y="580390"/>
                  </a:lnTo>
                  <a:lnTo>
                    <a:pt x="104101" y="582930"/>
                  </a:lnTo>
                  <a:lnTo>
                    <a:pt x="115379" y="588010"/>
                  </a:lnTo>
                  <a:lnTo>
                    <a:pt x="120383" y="589280"/>
                  </a:lnTo>
                  <a:lnTo>
                    <a:pt x="130810" y="593090"/>
                  </a:lnTo>
                  <a:lnTo>
                    <a:pt x="136385" y="596900"/>
                  </a:lnTo>
                  <a:lnTo>
                    <a:pt x="148259" y="601980"/>
                  </a:lnTo>
                  <a:lnTo>
                    <a:pt x="167728" y="609600"/>
                  </a:lnTo>
                  <a:lnTo>
                    <a:pt x="175031" y="610870"/>
                  </a:lnTo>
                  <a:lnTo>
                    <a:pt x="189699" y="615950"/>
                  </a:lnTo>
                  <a:lnTo>
                    <a:pt x="197319" y="618490"/>
                  </a:lnTo>
                  <a:lnTo>
                    <a:pt x="211912" y="623570"/>
                  </a:lnTo>
                  <a:lnTo>
                    <a:pt x="218795" y="626110"/>
                  </a:lnTo>
                  <a:lnTo>
                    <a:pt x="228460" y="623570"/>
                  </a:lnTo>
                  <a:lnTo>
                    <a:pt x="228765" y="623570"/>
                  </a:lnTo>
                  <a:lnTo>
                    <a:pt x="228358" y="617220"/>
                  </a:lnTo>
                  <a:lnTo>
                    <a:pt x="227888" y="613410"/>
                  </a:lnTo>
                  <a:lnTo>
                    <a:pt x="227711" y="601980"/>
                  </a:lnTo>
                  <a:lnTo>
                    <a:pt x="226974" y="594360"/>
                  </a:lnTo>
                  <a:lnTo>
                    <a:pt x="226237" y="589280"/>
                  </a:lnTo>
                  <a:lnTo>
                    <a:pt x="226060" y="588010"/>
                  </a:lnTo>
                  <a:lnTo>
                    <a:pt x="225882" y="586740"/>
                  </a:lnTo>
                  <a:lnTo>
                    <a:pt x="226187" y="585470"/>
                  </a:lnTo>
                  <a:lnTo>
                    <a:pt x="218795" y="586740"/>
                  </a:lnTo>
                  <a:lnTo>
                    <a:pt x="216319" y="584200"/>
                  </a:lnTo>
                  <a:lnTo>
                    <a:pt x="213842" y="581660"/>
                  </a:lnTo>
                  <a:lnTo>
                    <a:pt x="206565" y="584200"/>
                  </a:lnTo>
                  <a:lnTo>
                    <a:pt x="204597" y="582930"/>
                  </a:lnTo>
                  <a:lnTo>
                    <a:pt x="199948" y="582930"/>
                  </a:lnTo>
                  <a:lnTo>
                    <a:pt x="195478" y="581660"/>
                  </a:lnTo>
                  <a:lnTo>
                    <a:pt x="193027" y="586740"/>
                  </a:lnTo>
                  <a:lnTo>
                    <a:pt x="191465" y="588010"/>
                  </a:lnTo>
                  <a:lnTo>
                    <a:pt x="188125" y="582930"/>
                  </a:lnTo>
                  <a:lnTo>
                    <a:pt x="186169" y="586740"/>
                  </a:lnTo>
                  <a:lnTo>
                    <a:pt x="183019" y="588010"/>
                  </a:lnTo>
                  <a:lnTo>
                    <a:pt x="182245" y="589280"/>
                  </a:lnTo>
                  <a:lnTo>
                    <a:pt x="180771" y="588010"/>
                  </a:lnTo>
                  <a:lnTo>
                    <a:pt x="181229" y="588010"/>
                  </a:lnTo>
                  <a:lnTo>
                    <a:pt x="182092" y="586740"/>
                  </a:lnTo>
                  <a:lnTo>
                    <a:pt x="184556" y="585470"/>
                  </a:lnTo>
                  <a:lnTo>
                    <a:pt x="185381" y="582930"/>
                  </a:lnTo>
                  <a:lnTo>
                    <a:pt x="184759" y="581660"/>
                  </a:lnTo>
                  <a:lnTo>
                    <a:pt x="184150" y="580390"/>
                  </a:lnTo>
                  <a:lnTo>
                    <a:pt x="181610" y="580390"/>
                  </a:lnTo>
                  <a:lnTo>
                    <a:pt x="178600" y="581660"/>
                  </a:lnTo>
                  <a:lnTo>
                    <a:pt x="171259" y="581660"/>
                  </a:lnTo>
                  <a:lnTo>
                    <a:pt x="165392" y="577850"/>
                  </a:lnTo>
                  <a:lnTo>
                    <a:pt x="162788" y="585470"/>
                  </a:lnTo>
                  <a:lnTo>
                    <a:pt x="161277" y="584200"/>
                  </a:lnTo>
                  <a:lnTo>
                    <a:pt x="162394" y="582930"/>
                  </a:lnTo>
                  <a:lnTo>
                    <a:pt x="161544" y="581660"/>
                  </a:lnTo>
                  <a:lnTo>
                    <a:pt x="160769" y="581660"/>
                  </a:lnTo>
                  <a:lnTo>
                    <a:pt x="160439" y="584200"/>
                  </a:lnTo>
                  <a:lnTo>
                    <a:pt x="158800" y="581660"/>
                  </a:lnTo>
                  <a:lnTo>
                    <a:pt x="157988" y="580390"/>
                  </a:lnTo>
                  <a:lnTo>
                    <a:pt x="156362" y="577850"/>
                  </a:lnTo>
                  <a:lnTo>
                    <a:pt x="154470" y="576580"/>
                  </a:lnTo>
                  <a:lnTo>
                    <a:pt x="149199" y="579120"/>
                  </a:lnTo>
                  <a:lnTo>
                    <a:pt x="148590" y="580390"/>
                  </a:lnTo>
                  <a:lnTo>
                    <a:pt x="147497" y="579120"/>
                  </a:lnTo>
                  <a:lnTo>
                    <a:pt x="145326" y="576580"/>
                  </a:lnTo>
                  <a:lnTo>
                    <a:pt x="144614" y="577024"/>
                  </a:lnTo>
                  <a:lnTo>
                    <a:pt x="144614" y="584200"/>
                  </a:lnTo>
                  <a:lnTo>
                    <a:pt x="142265" y="584200"/>
                  </a:lnTo>
                  <a:lnTo>
                    <a:pt x="142938" y="585470"/>
                  </a:lnTo>
                  <a:lnTo>
                    <a:pt x="141770" y="584200"/>
                  </a:lnTo>
                  <a:lnTo>
                    <a:pt x="142443" y="582930"/>
                  </a:lnTo>
                  <a:lnTo>
                    <a:pt x="143700" y="581660"/>
                  </a:lnTo>
                  <a:lnTo>
                    <a:pt x="144614" y="584200"/>
                  </a:lnTo>
                  <a:lnTo>
                    <a:pt x="144614" y="577024"/>
                  </a:lnTo>
                  <a:lnTo>
                    <a:pt x="141147" y="579120"/>
                  </a:lnTo>
                  <a:lnTo>
                    <a:pt x="134645" y="576580"/>
                  </a:lnTo>
                  <a:lnTo>
                    <a:pt x="131419" y="576580"/>
                  </a:lnTo>
                  <a:lnTo>
                    <a:pt x="130302" y="582930"/>
                  </a:lnTo>
                  <a:lnTo>
                    <a:pt x="128816" y="582930"/>
                  </a:lnTo>
                  <a:lnTo>
                    <a:pt x="126949" y="584200"/>
                  </a:lnTo>
                  <a:lnTo>
                    <a:pt x="127495" y="580390"/>
                  </a:lnTo>
                  <a:lnTo>
                    <a:pt x="129070" y="577850"/>
                  </a:lnTo>
                  <a:lnTo>
                    <a:pt x="129857" y="576580"/>
                  </a:lnTo>
                  <a:lnTo>
                    <a:pt x="131318" y="572770"/>
                  </a:lnTo>
                  <a:lnTo>
                    <a:pt x="133794" y="572770"/>
                  </a:lnTo>
                  <a:lnTo>
                    <a:pt x="129743" y="571500"/>
                  </a:lnTo>
                  <a:lnTo>
                    <a:pt x="129235" y="571500"/>
                  </a:lnTo>
                  <a:lnTo>
                    <a:pt x="128689" y="574040"/>
                  </a:lnTo>
                  <a:lnTo>
                    <a:pt x="128206" y="576580"/>
                  </a:lnTo>
                  <a:lnTo>
                    <a:pt x="127038" y="577850"/>
                  </a:lnTo>
                  <a:lnTo>
                    <a:pt x="125933" y="576580"/>
                  </a:lnTo>
                  <a:lnTo>
                    <a:pt x="126301" y="575310"/>
                  </a:lnTo>
                  <a:lnTo>
                    <a:pt x="126174" y="571500"/>
                  </a:lnTo>
                  <a:lnTo>
                    <a:pt x="123329" y="572770"/>
                  </a:lnTo>
                  <a:lnTo>
                    <a:pt x="123126" y="574040"/>
                  </a:lnTo>
                  <a:lnTo>
                    <a:pt x="125539" y="577850"/>
                  </a:lnTo>
                  <a:lnTo>
                    <a:pt x="125158" y="578281"/>
                  </a:lnTo>
                  <a:lnTo>
                    <a:pt x="125158" y="585470"/>
                  </a:lnTo>
                  <a:lnTo>
                    <a:pt x="123621" y="586740"/>
                  </a:lnTo>
                  <a:lnTo>
                    <a:pt x="122275" y="588010"/>
                  </a:lnTo>
                  <a:lnTo>
                    <a:pt x="121920" y="588010"/>
                  </a:lnTo>
                  <a:lnTo>
                    <a:pt x="120561" y="585470"/>
                  </a:lnTo>
                  <a:lnTo>
                    <a:pt x="121183" y="585470"/>
                  </a:lnTo>
                  <a:lnTo>
                    <a:pt x="122275" y="581837"/>
                  </a:lnTo>
                  <a:lnTo>
                    <a:pt x="125158" y="585470"/>
                  </a:lnTo>
                  <a:lnTo>
                    <a:pt x="125158" y="578281"/>
                  </a:lnTo>
                  <a:lnTo>
                    <a:pt x="122389" y="581355"/>
                  </a:lnTo>
                  <a:lnTo>
                    <a:pt x="122593" y="580390"/>
                  </a:lnTo>
                  <a:lnTo>
                    <a:pt x="123393" y="576580"/>
                  </a:lnTo>
                  <a:lnTo>
                    <a:pt x="116840" y="574040"/>
                  </a:lnTo>
                  <a:lnTo>
                    <a:pt x="122186" y="571500"/>
                  </a:lnTo>
                  <a:lnTo>
                    <a:pt x="121323" y="570230"/>
                  </a:lnTo>
                  <a:lnTo>
                    <a:pt x="119621" y="567690"/>
                  </a:lnTo>
                  <a:lnTo>
                    <a:pt x="120637" y="566420"/>
                  </a:lnTo>
                  <a:lnTo>
                    <a:pt x="116446" y="566420"/>
                  </a:lnTo>
                  <a:lnTo>
                    <a:pt x="116662" y="568960"/>
                  </a:lnTo>
                  <a:lnTo>
                    <a:pt x="116217" y="568960"/>
                  </a:lnTo>
                  <a:lnTo>
                    <a:pt x="114236" y="570230"/>
                  </a:lnTo>
                  <a:lnTo>
                    <a:pt x="115189" y="566420"/>
                  </a:lnTo>
                  <a:lnTo>
                    <a:pt x="111899" y="568960"/>
                  </a:lnTo>
                  <a:lnTo>
                    <a:pt x="113233" y="572770"/>
                  </a:lnTo>
                  <a:lnTo>
                    <a:pt x="113715" y="574040"/>
                  </a:lnTo>
                  <a:lnTo>
                    <a:pt x="114490" y="577850"/>
                  </a:lnTo>
                  <a:lnTo>
                    <a:pt x="109626" y="580390"/>
                  </a:lnTo>
                  <a:lnTo>
                    <a:pt x="111226" y="577850"/>
                  </a:lnTo>
                  <a:lnTo>
                    <a:pt x="107619" y="574040"/>
                  </a:lnTo>
                  <a:lnTo>
                    <a:pt x="108496" y="570230"/>
                  </a:lnTo>
                  <a:lnTo>
                    <a:pt x="108800" y="568960"/>
                  </a:lnTo>
                  <a:lnTo>
                    <a:pt x="105994" y="561340"/>
                  </a:lnTo>
                  <a:lnTo>
                    <a:pt x="103670" y="558800"/>
                  </a:lnTo>
                  <a:lnTo>
                    <a:pt x="105994" y="553720"/>
                  </a:lnTo>
                  <a:lnTo>
                    <a:pt x="106006" y="552450"/>
                  </a:lnTo>
                  <a:lnTo>
                    <a:pt x="103670" y="552450"/>
                  </a:lnTo>
                  <a:lnTo>
                    <a:pt x="102031" y="556260"/>
                  </a:lnTo>
                  <a:lnTo>
                    <a:pt x="99263" y="558800"/>
                  </a:lnTo>
                  <a:lnTo>
                    <a:pt x="99275" y="565150"/>
                  </a:lnTo>
                  <a:lnTo>
                    <a:pt x="101498" y="567690"/>
                  </a:lnTo>
                  <a:lnTo>
                    <a:pt x="99415" y="570230"/>
                  </a:lnTo>
                  <a:lnTo>
                    <a:pt x="98044" y="567690"/>
                  </a:lnTo>
                  <a:lnTo>
                    <a:pt x="97726" y="563880"/>
                  </a:lnTo>
                  <a:lnTo>
                    <a:pt x="91376" y="556260"/>
                  </a:lnTo>
                  <a:lnTo>
                    <a:pt x="96164" y="551180"/>
                  </a:lnTo>
                  <a:lnTo>
                    <a:pt x="96215" y="546100"/>
                  </a:lnTo>
                  <a:lnTo>
                    <a:pt x="96253" y="542290"/>
                  </a:lnTo>
                  <a:lnTo>
                    <a:pt x="97840" y="539750"/>
                  </a:lnTo>
                  <a:lnTo>
                    <a:pt x="94500" y="537210"/>
                  </a:lnTo>
                  <a:lnTo>
                    <a:pt x="94094" y="538480"/>
                  </a:lnTo>
                  <a:lnTo>
                    <a:pt x="93459" y="539750"/>
                  </a:lnTo>
                  <a:lnTo>
                    <a:pt x="92964" y="543560"/>
                  </a:lnTo>
                  <a:lnTo>
                    <a:pt x="90398" y="541020"/>
                  </a:lnTo>
                  <a:lnTo>
                    <a:pt x="87630" y="543560"/>
                  </a:lnTo>
                  <a:lnTo>
                    <a:pt x="88455" y="543560"/>
                  </a:lnTo>
                  <a:lnTo>
                    <a:pt x="88976" y="544830"/>
                  </a:lnTo>
                  <a:lnTo>
                    <a:pt x="89535" y="544830"/>
                  </a:lnTo>
                  <a:lnTo>
                    <a:pt x="88468" y="546100"/>
                  </a:lnTo>
                  <a:lnTo>
                    <a:pt x="87160" y="546100"/>
                  </a:lnTo>
                  <a:lnTo>
                    <a:pt x="87109" y="543560"/>
                  </a:lnTo>
                  <a:lnTo>
                    <a:pt x="87630" y="543560"/>
                  </a:lnTo>
                  <a:lnTo>
                    <a:pt x="86702" y="541020"/>
                  </a:lnTo>
                  <a:lnTo>
                    <a:pt x="86131" y="538480"/>
                  </a:lnTo>
                  <a:lnTo>
                    <a:pt x="85166" y="534670"/>
                  </a:lnTo>
                  <a:lnTo>
                    <a:pt x="89585" y="530860"/>
                  </a:lnTo>
                  <a:lnTo>
                    <a:pt x="88988" y="528320"/>
                  </a:lnTo>
                  <a:lnTo>
                    <a:pt x="88315" y="525780"/>
                  </a:lnTo>
                  <a:lnTo>
                    <a:pt x="87655" y="523240"/>
                  </a:lnTo>
                  <a:lnTo>
                    <a:pt x="86931" y="521970"/>
                  </a:lnTo>
                  <a:lnTo>
                    <a:pt x="83350" y="525780"/>
                  </a:lnTo>
                  <a:lnTo>
                    <a:pt x="81851" y="524510"/>
                  </a:lnTo>
                  <a:lnTo>
                    <a:pt x="80492" y="524510"/>
                  </a:lnTo>
                  <a:lnTo>
                    <a:pt x="82346" y="521970"/>
                  </a:lnTo>
                  <a:lnTo>
                    <a:pt x="84162" y="518160"/>
                  </a:lnTo>
                  <a:lnTo>
                    <a:pt x="77101" y="515620"/>
                  </a:lnTo>
                  <a:lnTo>
                    <a:pt x="79971" y="513080"/>
                  </a:lnTo>
                  <a:lnTo>
                    <a:pt x="80479" y="511810"/>
                  </a:lnTo>
                  <a:lnTo>
                    <a:pt x="82524" y="506730"/>
                  </a:lnTo>
                  <a:lnTo>
                    <a:pt x="81368" y="502920"/>
                  </a:lnTo>
                  <a:lnTo>
                    <a:pt x="77292" y="501650"/>
                  </a:lnTo>
                  <a:lnTo>
                    <a:pt x="79641" y="505460"/>
                  </a:lnTo>
                  <a:lnTo>
                    <a:pt x="78346" y="508000"/>
                  </a:lnTo>
                  <a:lnTo>
                    <a:pt x="77889" y="511810"/>
                  </a:lnTo>
                  <a:lnTo>
                    <a:pt x="77317" y="511810"/>
                  </a:lnTo>
                  <a:lnTo>
                    <a:pt x="77000" y="510540"/>
                  </a:lnTo>
                  <a:lnTo>
                    <a:pt x="74498" y="508000"/>
                  </a:lnTo>
                  <a:lnTo>
                    <a:pt x="75006" y="505460"/>
                  </a:lnTo>
                  <a:lnTo>
                    <a:pt x="73126" y="501650"/>
                  </a:lnTo>
                  <a:lnTo>
                    <a:pt x="70637" y="499110"/>
                  </a:lnTo>
                  <a:lnTo>
                    <a:pt x="74930" y="497840"/>
                  </a:lnTo>
                  <a:lnTo>
                    <a:pt x="74434" y="496570"/>
                  </a:lnTo>
                  <a:lnTo>
                    <a:pt x="72377" y="495300"/>
                  </a:lnTo>
                  <a:lnTo>
                    <a:pt x="72656" y="494030"/>
                  </a:lnTo>
                  <a:lnTo>
                    <a:pt x="73583" y="491490"/>
                  </a:lnTo>
                  <a:lnTo>
                    <a:pt x="71970" y="491998"/>
                  </a:lnTo>
                  <a:lnTo>
                    <a:pt x="71970" y="495300"/>
                  </a:lnTo>
                  <a:lnTo>
                    <a:pt x="71539" y="496570"/>
                  </a:lnTo>
                  <a:lnTo>
                    <a:pt x="69977" y="496570"/>
                  </a:lnTo>
                  <a:lnTo>
                    <a:pt x="70078" y="495300"/>
                  </a:lnTo>
                  <a:lnTo>
                    <a:pt x="70167" y="493458"/>
                  </a:lnTo>
                  <a:lnTo>
                    <a:pt x="71970" y="495300"/>
                  </a:lnTo>
                  <a:lnTo>
                    <a:pt x="71970" y="491998"/>
                  </a:lnTo>
                  <a:lnTo>
                    <a:pt x="70218" y="492531"/>
                  </a:lnTo>
                  <a:lnTo>
                    <a:pt x="70408" y="488950"/>
                  </a:lnTo>
                  <a:lnTo>
                    <a:pt x="69773" y="485140"/>
                  </a:lnTo>
                  <a:lnTo>
                    <a:pt x="64465" y="478790"/>
                  </a:lnTo>
                  <a:lnTo>
                    <a:pt x="63614" y="476250"/>
                  </a:lnTo>
                  <a:lnTo>
                    <a:pt x="64211" y="472440"/>
                  </a:lnTo>
                  <a:lnTo>
                    <a:pt x="64808" y="468630"/>
                  </a:lnTo>
                  <a:lnTo>
                    <a:pt x="62001" y="463550"/>
                  </a:lnTo>
                  <a:lnTo>
                    <a:pt x="62255" y="462280"/>
                  </a:lnTo>
                  <a:lnTo>
                    <a:pt x="63030" y="458470"/>
                  </a:lnTo>
                  <a:lnTo>
                    <a:pt x="62649" y="458470"/>
                  </a:lnTo>
                  <a:lnTo>
                    <a:pt x="61366" y="457923"/>
                  </a:lnTo>
                  <a:lnTo>
                    <a:pt x="61366" y="467360"/>
                  </a:lnTo>
                  <a:lnTo>
                    <a:pt x="61074" y="472440"/>
                  </a:lnTo>
                  <a:lnTo>
                    <a:pt x="59042" y="468630"/>
                  </a:lnTo>
                  <a:lnTo>
                    <a:pt x="56883" y="466090"/>
                  </a:lnTo>
                  <a:lnTo>
                    <a:pt x="56680" y="462280"/>
                  </a:lnTo>
                  <a:lnTo>
                    <a:pt x="60210" y="464820"/>
                  </a:lnTo>
                  <a:lnTo>
                    <a:pt x="61366" y="467360"/>
                  </a:lnTo>
                  <a:lnTo>
                    <a:pt x="61366" y="457923"/>
                  </a:lnTo>
                  <a:lnTo>
                    <a:pt x="59715" y="457200"/>
                  </a:lnTo>
                  <a:lnTo>
                    <a:pt x="61493" y="455930"/>
                  </a:lnTo>
                  <a:lnTo>
                    <a:pt x="61137" y="454660"/>
                  </a:lnTo>
                  <a:lnTo>
                    <a:pt x="59791" y="450850"/>
                  </a:lnTo>
                  <a:lnTo>
                    <a:pt x="59207" y="447040"/>
                  </a:lnTo>
                  <a:lnTo>
                    <a:pt x="59613" y="443230"/>
                  </a:lnTo>
                  <a:lnTo>
                    <a:pt x="62026" y="447040"/>
                  </a:lnTo>
                  <a:lnTo>
                    <a:pt x="62509" y="449580"/>
                  </a:lnTo>
                  <a:lnTo>
                    <a:pt x="63055" y="453390"/>
                  </a:lnTo>
                  <a:lnTo>
                    <a:pt x="63576" y="453390"/>
                  </a:lnTo>
                  <a:lnTo>
                    <a:pt x="65455" y="455930"/>
                  </a:lnTo>
                  <a:lnTo>
                    <a:pt x="63665" y="450850"/>
                  </a:lnTo>
                  <a:lnTo>
                    <a:pt x="64198" y="450850"/>
                  </a:lnTo>
                  <a:lnTo>
                    <a:pt x="68224" y="449580"/>
                  </a:lnTo>
                  <a:lnTo>
                    <a:pt x="67945" y="448310"/>
                  </a:lnTo>
                  <a:lnTo>
                    <a:pt x="66090" y="445770"/>
                  </a:lnTo>
                  <a:lnTo>
                    <a:pt x="65354" y="445770"/>
                  </a:lnTo>
                  <a:lnTo>
                    <a:pt x="66179" y="444500"/>
                  </a:lnTo>
                  <a:lnTo>
                    <a:pt x="68211" y="444500"/>
                  </a:lnTo>
                  <a:lnTo>
                    <a:pt x="68567" y="447040"/>
                  </a:lnTo>
                  <a:lnTo>
                    <a:pt x="70967" y="447040"/>
                  </a:lnTo>
                  <a:lnTo>
                    <a:pt x="70231" y="444500"/>
                  </a:lnTo>
                  <a:lnTo>
                    <a:pt x="69862" y="443230"/>
                  </a:lnTo>
                  <a:lnTo>
                    <a:pt x="63487" y="441960"/>
                  </a:lnTo>
                  <a:lnTo>
                    <a:pt x="64998" y="434340"/>
                  </a:lnTo>
                  <a:lnTo>
                    <a:pt x="64236" y="429260"/>
                  </a:lnTo>
                  <a:lnTo>
                    <a:pt x="67310" y="425450"/>
                  </a:lnTo>
                  <a:lnTo>
                    <a:pt x="67551" y="429260"/>
                  </a:lnTo>
                  <a:lnTo>
                    <a:pt x="67259" y="431800"/>
                  </a:lnTo>
                  <a:lnTo>
                    <a:pt x="69659" y="434340"/>
                  </a:lnTo>
                  <a:lnTo>
                    <a:pt x="70599" y="433070"/>
                  </a:lnTo>
                  <a:lnTo>
                    <a:pt x="71767" y="432333"/>
                  </a:lnTo>
                  <a:lnTo>
                    <a:pt x="71234" y="434340"/>
                  </a:lnTo>
                  <a:lnTo>
                    <a:pt x="75450" y="439420"/>
                  </a:lnTo>
                  <a:lnTo>
                    <a:pt x="73609" y="444500"/>
                  </a:lnTo>
                  <a:lnTo>
                    <a:pt x="73952" y="444500"/>
                  </a:lnTo>
                  <a:lnTo>
                    <a:pt x="76771" y="448310"/>
                  </a:lnTo>
                  <a:lnTo>
                    <a:pt x="80733" y="447040"/>
                  </a:lnTo>
                  <a:lnTo>
                    <a:pt x="83667" y="448310"/>
                  </a:lnTo>
                  <a:lnTo>
                    <a:pt x="83896" y="447040"/>
                  </a:lnTo>
                  <a:lnTo>
                    <a:pt x="84137" y="445770"/>
                  </a:lnTo>
                  <a:lnTo>
                    <a:pt x="86690" y="444500"/>
                  </a:lnTo>
                  <a:lnTo>
                    <a:pt x="86169" y="439420"/>
                  </a:lnTo>
                  <a:lnTo>
                    <a:pt x="84493" y="436880"/>
                  </a:lnTo>
                  <a:lnTo>
                    <a:pt x="81610" y="429260"/>
                  </a:lnTo>
                  <a:lnTo>
                    <a:pt x="82321" y="426720"/>
                  </a:lnTo>
                  <a:lnTo>
                    <a:pt x="83388" y="422910"/>
                  </a:lnTo>
                  <a:lnTo>
                    <a:pt x="83896" y="420370"/>
                  </a:lnTo>
                  <a:lnTo>
                    <a:pt x="84658" y="416560"/>
                  </a:lnTo>
                  <a:lnTo>
                    <a:pt x="86639" y="416560"/>
                  </a:lnTo>
                  <a:lnTo>
                    <a:pt x="86944" y="417830"/>
                  </a:lnTo>
                  <a:lnTo>
                    <a:pt x="87452" y="420370"/>
                  </a:lnTo>
                  <a:lnTo>
                    <a:pt x="85166" y="421640"/>
                  </a:lnTo>
                  <a:lnTo>
                    <a:pt x="86575" y="424180"/>
                  </a:lnTo>
                  <a:lnTo>
                    <a:pt x="87376" y="422910"/>
                  </a:lnTo>
                  <a:lnTo>
                    <a:pt x="86779" y="421640"/>
                  </a:lnTo>
                  <a:lnTo>
                    <a:pt x="90576" y="421640"/>
                  </a:lnTo>
                  <a:lnTo>
                    <a:pt x="90639" y="422910"/>
                  </a:lnTo>
                  <a:lnTo>
                    <a:pt x="92824" y="425450"/>
                  </a:lnTo>
                  <a:lnTo>
                    <a:pt x="89306" y="425450"/>
                  </a:lnTo>
                  <a:lnTo>
                    <a:pt x="89077" y="426720"/>
                  </a:lnTo>
                  <a:lnTo>
                    <a:pt x="91020" y="427990"/>
                  </a:lnTo>
                  <a:lnTo>
                    <a:pt x="92557" y="427990"/>
                  </a:lnTo>
                  <a:lnTo>
                    <a:pt x="95262" y="422910"/>
                  </a:lnTo>
                  <a:lnTo>
                    <a:pt x="98437" y="426720"/>
                  </a:lnTo>
                  <a:lnTo>
                    <a:pt x="98158" y="429260"/>
                  </a:lnTo>
                  <a:lnTo>
                    <a:pt x="100037" y="427990"/>
                  </a:lnTo>
                  <a:lnTo>
                    <a:pt x="103073" y="422910"/>
                  </a:lnTo>
                  <a:lnTo>
                    <a:pt x="105067" y="425450"/>
                  </a:lnTo>
                  <a:lnTo>
                    <a:pt x="107810" y="425450"/>
                  </a:lnTo>
                  <a:lnTo>
                    <a:pt x="110007" y="426720"/>
                  </a:lnTo>
                  <a:lnTo>
                    <a:pt x="106832" y="427990"/>
                  </a:lnTo>
                  <a:lnTo>
                    <a:pt x="106057" y="431800"/>
                  </a:lnTo>
                  <a:lnTo>
                    <a:pt x="103682" y="433070"/>
                  </a:lnTo>
                  <a:lnTo>
                    <a:pt x="105625" y="434340"/>
                  </a:lnTo>
                  <a:lnTo>
                    <a:pt x="107962" y="433070"/>
                  </a:lnTo>
                  <a:lnTo>
                    <a:pt x="112737" y="438150"/>
                  </a:lnTo>
                  <a:lnTo>
                    <a:pt x="116522" y="436880"/>
                  </a:lnTo>
                  <a:lnTo>
                    <a:pt x="120548" y="434340"/>
                  </a:lnTo>
                  <a:lnTo>
                    <a:pt x="120637" y="435610"/>
                  </a:lnTo>
                  <a:lnTo>
                    <a:pt x="117525" y="438150"/>
                  </a:lnTo>
                  <a:lnTo>
                    <a:pt x="122821" y="439420"/>
                  </a:lnTo>
                  <a:lnTo>
                    <a:pt x="126225" y="440690"/>
                  </a:lnTo>
                  <a:lnTo>
                    <a:pt x="129578" y="436880"/>
                  </a:lnTo>
                  <a:lnTo>
                    <a:pt x="130289" y="435610"/>
                  </a:lnTo>
                  <a:lnTo>
                    <a:pt x="133896" y="438150"/>
                  </a:lnTo>
                  <a:lnTo>
                    <a:pt x="130683" y="438150"/>
                  </a:lnTo>
                  <a:lnTo>
                    <a:pt x="131267" y="440690"/>
                  </a:lnTo>
                  <a:lnTo>
                    <a:pt x="134696" y="439420"/>
                  </a:lnTo>
                  <a:lnTo>
                    <a:pt x="137668" y="438150"/>
                  </a:lnTo>
                  <a:lnTo>
                    <a:pt x="140017" y="435610"/>
                  </a:lnTo>
                  <a:lnTo>
                    <a:pt x="141198" y="434340"/>
                  </a:lnTo>
                  <a:lnTo>
                    <a:pt x="142379" y="433070"/>
                  </a:lnTo>
                  <a:lnTo>
                    <a:pt x="144119" y="430530"/>
                  </a:lnTo>
                  <a:lnTo>
                    <a:pt x="149072" y="431800"/>
                  </a:lnTo>
                  <a:lnTo>
                    <a:pt x="150418" y="431800"/>
                  </a:lnTo>
                  <a:lnTo>
                    <a:pt x="151320" y="430530"/>
                  </a:lnTo>
                  <a:lnTo>
                    <a:pt x="153136" y="427990"/>
                  </a:lnTo>
                  <a:lnTo>
                    <a:pt x="157581" y="427990"/>
                  </a:lnTo>
                  <a:lnTo>
                    <a:pt x="161950" y="422910"/>
                  </a:lnTo>
                  <a:lnTo>
                    <a:pt x="163042" y="421640"/>
                  </a:lnTo>
                  <a:lnTo>
                    <a:pt x="167932" y="420370"/>
                  </a:lnTo>
                  <a:lnTo>
                    <a:pt x="170637" y="417830"/>
                  </a:lnTo>
                  <a:lnTo>
                    <a:pt x="171983" y="416560"/>
                  </a:lnTo>
                  <a:lnTo>
                    <a:pt x="173342" y="415290"/>
                  </a:lnTo>
                  <a:lnTo>
                    <a:pt x="176669" y="416560"/>
                  </a:lnTo>
                  <a:lnTo>
                    <a:pt x="177038" y="415290"/>
                  </a:lnTo>
                  <a:lnTo>
                    <a:pt x="177774" y="412750"/>
                  </a:lnTo>
                  <a:lnTo>
                    <a:pt x="178371" y="412750"/>
                  </a:lnTo>
                  <a:lnTo>
                    <a:pt x="182245" y="415290"/>
                  </a:lnTo>
                  <a:lnTo>
                    <a:pt x="184111" y="412750"/>
                  </a:lnTo>
                  <a:lnTo>
                    <a:pt x="187071" y="410210"/>
                  </a:lnTo>
                  <a:lnTo>
                    <a:pt x="188201" y="410210"/>
                  </a:lnTo>
                  <a:lnTo>
                    <a:pt x="189166" y="408940"/>
                  </a:lnTo>
                  <a:lnTo>
                    <a:pt x="189750" y="410210"/>
                  </a:lnTo>
                  <a:lnTo>
                    <a:pt x="191046" y="411480"/>
                  </a:lnTo>
                  <a:lnTo>
                    <a:pt x="190144" y="414020"/>
                  </a:lnTo>
                  <a:lnTo>
                    <a:pt x="190627" y="414020"/>
                  </a:lnTo>
                  <a:lnTo>
                    <a:pt x="192138" y="415290"/>
                  </a:lnTo>
                  <a:lnTo>
                    <a:pt x="193573" y="414020"/>
                  </a:lnTo>
                  <a:lnTo>
                    <a:pt x="193979" y="408940"/>
                  </a:lnTo>
                  <a:lnTo>
                    <a:pt x="194081" y="407670"/>
                  </a:lnTo>
                  <a:lnTo>
                    <a:pt x="200202" y="408940"/>
                  </a:lnTo>
                  <a:lnTo>
                    <a:pt x="200901" y="407670"/>
                  </a:lnTo>
                  <a:lnTo>
                    <a:pt x="203733" y="402590"/>
                  </a:lnTo>
                  <a:lnTo>
                    <a:pt x="206235" y="401320"/>
                  </a:lnTo>
                  <a:lnTo>
                    <a:pt x="208737" y="400050"/>
                  </a:lnTo>
                  <a:lnTo>
                    <a:pt x="213258" y="398780"/>
                  </a:lnTo>
                  <a:lnTo>
                    <a:pt x="213956" y="397510"/>
                  </a:lnTo>
                  <a:lnTo>
                    <a:pt x="215684" y="400050"/>
                  </a:lnTo>
                  <a:lnTo>
                    <a:pt x="217335" y="398780"/>
                  </a:lnTo>
                  <a:lnTo>
                    <a:pt x="220687" y="397510"/>
                  </a:lnTo>
                  <a:lnTo>
                    <a:pt x="224205" y="397510"/>
                  </a:lnTo>
                  <a:lnTo>
                    <a:pt x="228803" y="393700"/>
                  </a:lnTo>
                  <a:lnTo>
                    <a:pt x="230962" y="394970"/>
                  </a:lnTo>
                  <a:lnTo>
                    <a:pt x="234442" y="397510"/>
                  </a:lnTo>
                  <a:lnTo>
                    <a:pt x="236626" y="398780"/>
                  </a:lnTo>
                  <a:lnTo>
                    <a:pt x="239179" y="400050"/>
                  </a:lnTo>
                  <a:lnTo>
                    <a:pt x="237020" y="394970"/>
                  </a:lnTo>
                  <a:lnTo>
                    <a:pt x="234759" y="393700"/>
                  </a:lnTo>
                  <a:lnTo>
                    <a:pt x="232498" y="392430"/>
                  </a:lnTo>
                  <a:lnTo>
                    <a:pt x="229781" y="387350"/>
                  </a:lnTo>
                  <a:lnTo>
                    <a:pt x="231597" y="387350"/>
                  </a:lnTo>
                  <a:lnTo>
                    <a:pt x="233019" y="388620"/>
                  </a:lnTo>
                  <a:lnTo>
                    <a:pt x="234734" y="388620"/>
                  </a:lnTo>
                  <a:lnTo>
                    <a:pt x="234810" y="387350"/>
                  </a:lnTo>
                  <a:lnTo>
                    <a:pt x="234988" y="384810"/>
                  </a:lnTo>
                  <a:lnTo>
                    <a:pt x="235077" y="383540"/>
                  </a:lnTo>
                  <a:lnTo>
                    <a:pt x="236334" y="384810"/>
                  </a:lnTo>
                  <a:lnTo>
                    <a:pt x="237413" y="384810"/>
                  </a:lnTo>
                  <a:lnTo>
                    <a:pt x="239255" y="387350"/>
                  </a:lnTo>
                  <a:lnTo>
                    <a:pt x="241769" y="386080"/>
                  </a:lnTo>
                  <a:lnTo>
                    <a:pt x="242570" y="388620"/>
                  </a:lnTo>
                  <a:lnTo>
                    <a:pt x="244652" y="386080"/>
                  </a:lnTo>
                  <a:lnTo>
                    <a:pt x="245706" y="384810"/>
                  </a:lnTo>
                  <a:lnTo>
                    <a:pt x="249821" y="383540"/>
                  </a:lnTo>
                  <a:lnTo>
                    <a:pt x="256209" y="375920"/>
                  </a:lnTo>
                  <a:lnTo>
                    <a:pt x="259854" y="372110"/>
                  </a:lnTo>
                  <a:lnTo>
                    <a:pt x="267347" y="367030"/>
                  </a:lnTo>
                  <a:lnTo>
                    <a:pt x="269303" y="360680"/>
                  </a:lnTo>
                  <a:lnTo>
                    <a:pt x="275310" y="367030"/>
                  </a:lnTo>
                  <a:lnTo>
                    <a:pt x="274624" y="363220"/>
                  </a:lnTo>
                  <a:lnTo>
                    <a:pt x="272046" y="361950"/>
                  </a:lnTo>
                  <a:lnTo>
                    <a:pt x="273583" y="360680"/>
                  </a:lnTo>
                  <a:lnTo>
                    <a:pt x="277469" y="361950"/>
                  </a:lnTo>
                  <a:lnTo>
                    <a:pt x="275386" y="367030"/>
                  </a:lnTo>
                  <a:lnTo>
                    <a:pt x="276440" y="370840"/>
                  </a:lnTo>
                  <a:lnTo>
                    <a:pt x="278155" y="368300"/>
                  </a:lnTo>
                  <a:lnTo>
                    <a:pt x="279539" y="367030"/>
                  </a:lnTo>
                  <a:lnTo>
                    <a:pt x="281724" y="370840"/>
                  </a:lnTo>
                  <a:lnTo>
                    <a:pt x="283972" y="370840"/>
                  </a:lnTo>
                  <a:lnTo>
                    <a:pt x="285369" y="369570"/>
                  </a:lnTo>
                  <a:lnTo>
                    <a:pt x="284594" y="368300"/>
                  </a:lnTo>
                  <a:lnTo>
                    <a:pt x="283197" y="367030"/>
                  </a:lnTo>
                  <a:lnTo>
                    <a:pt x="283070" y="367030"/>
                  </a:lnTo>
                  <a:lnTo>
                    <a:pt x="284810" y="360680"/>
                  </a:lnTo>
                  <a:lnTo>
                    <a:pt x="282486" y="359410"/>
                  </a:lnTo>
                  <a:lnTo>
                    <a:pt x="280174" y="358140"/>
                  </a:lnTo>
                  <a:lnTo>
                    <a:pt x="276504" y="354330"/>
                  </a:lnTo>
                  <a:lnTo>
                    <a:pt x="276745" y="356870"/>
                  </a:lnTo>
                  <a:lnTo>
                    <a:pt x="277190" y="358140"/>
                  </a:lnTo>
                  <a:lnTo>
                    <a:pt x="276491" y="359410"/>
                  </a:lnTo>
                  <a:lnTo>
                    <a:pt x="271157" y="356870"/>
                  </a:lnTo>
                  <a:lnTo>
                    <a:pt x="269367" y="353060"/>
                  </a:lnTo>
                  <a:lnTo>
                    <a:pt x="269684" y="347980"/>
                  </a:lnTo>
                  <a:lnTo>
                    <a:pt x="269849" y="345440"/>
                  </a:lnTo>
                  <a:lnTo>
                    <a:pt x="273837" y="345440"/>
                  </a:lnTo>
                  <a:lnTo>
                    <a:pt x="270992" y="344170"/>
                  </a:lnTo>
                  <a:lnTo>
                    <a:pt x="268160" y="342900"/>
                  </a:lnTo>
                  <a:lnTo>
                    <a:pt x="267843" y="342900"/>
                  </a:lnTo>
                  <a:lnTo>
                    <a:pt x="271437" y="335280"/>
                  </a:lnTo>
                  <a:lnTo>
                    <a:pt x="271399" y="334010"/>
                  </a:lnTo>
                  <a:lnTo>
                    <a:pt x="271399" y="332740"/>
                  </a:lnTo>
                  <a:lnTo>
                    <a:pt x="271475" y="331470"/>
                  </a:lnTo>
                  <a:lnTo>
                    <a:pt x="269265" y="330200"/>
                  </a:lnTo>
                  <a:lnTo>
                    <a:pt x="270014" y="331470"/>
                  </a:lnTo>
                  <a:lnTo>
                    <a:pt x="268655" y="332740"/>
                  </a:lnTo>
                  <a:lnTo>
                    <a:pt x="268160" y="332740"/>
                  </a:lnTo>
                  <a:lnTo>
                    <a:pt x="267754" y="330200"/>
                  </a:lnTo>
                  <a:lnTo>
                    <a:pt x="268376" y="328930"/>
                  </a:lnTo>
                  <a:lnTo>
                    <a:pt x="267004" y="323850"/>
                  </a:lnTo>
                  <a:lnTo>
                    <a:pt x="269824" y="320040"/>
                  </a:lnTo>
                  <a:lnTo>
                    <a:pt x="270776" y="318770"/>
                  </a:lnTo>
                  <a:lnTo>
                    <a:pt x="262966" y="316230"/>
                  </a:lnTo>
                  <a:lnTo>
                    <a:pt x="263194" y="314960"/>
                  </a:lnTo>
                  <a:lnTo>
                    <a:pt x="266776" y="312420"/>
                  </a:lnTo>
                  <a:lnTo>
                    <a:pt x="263652" y="309880"/>
                  </a:lnTo>
                  <a:lnTo>
                    <a:pt x="263880" y="308610"/>
                  </a:lnTo>
                  <a:lnTo>
                    <a:pt x="264833" y="303530"/>
                  </a:lnTo>
                  <a:lnTo>
                    <a:pt x="263804" y="300990"/>
                  </a:lnTo>
                  <a:lnTo>
                    <a:pt x="260159" y="300990"/>
                  </a:lnTo>
                  <a:lnTo>
                    <a:pt x="261696" y="299720"/>
                  </a:lnTo>
                  <a:lnTo>
                    <a:pt x="264261" y="299720"/>
                  </a:lnTo>
                  <a:lnTo>
                    <a:pt x="262001" y="293370"/>
                  </a:lnTo>
                  <a:lnTo>
                    <a:pt x="264985" y="289560"/>
                  </a:lnTo>
                  <a:lnTo>
                    <a:pt x="264629" y="288290"/>
                  </a:lnTo>
                  <a:lnTo>
                    <a:pt x="263563" y="284480"/>
                  </a:lnTo>
                  <a:lnTo>
                    <a:pt x="263994" y="283210"/>
                  </a:lnTo>
                  <a:lnTo>
                    <a:pt x="263423" y="276860"/>
                  </a:lnTo>
                  <a:lnTo>
                    <a:pt x="265480" y="273050"/>
                  </a:lnTo>
                  <a:lnTo>
                    <a:pt x="266522" y="264160"/>
                  </a:lnTo>
                  <a:lnTo>
                    <a:pt x="266750" y="260350"/>
                  </a:lnTo>
                  <a:lnTo>
                    <a:pt x="268490" y="251460"/>
                  </a:lnTo>
                  <a:lnTo>
                    <a:pt x="268757" y="250190"/>
                  </a:lnTo>
                  <a:lnTo>
                    <a:pt x="270129" y="243840"/>
                  </a:lnTo>
                  <a:lnTo>
                    <a:pt x="276796" y="238760"/>
                  </a:lnTo>
                  <a:lnTo>
                    <a:pt x="276479" y="236220"/>
                  </a:lnTo>
                  <a:lnTo>
                    <a:pt x="282765" y="234950"/>
                  </a:lnTo>
                  <a:lnTo>
                    <a:pt x="286092" y="231140"/>
                  </a:lnTo>
                  <a:lnTo>
                    <a:pt x="290652" y="234950"/>
                  </a:lnTo>
                  <a:lnTo>
                    <a:pt x="291973" y="234950"/>
                  </a:lnTo>
                  <a:lnTo>
                    <a:pt x="295300" y="232410"/>
                  </a:lnTo>
                  <a:lnTo>
                    <a:pt x="299275" y="236220"/>
                  </a:lnTo>
                  <a:lnTo>
                    <a:pt x="300710" y="232410"/>
                  </a:lnTo>
                  <a:lnTo>
                    <a:pt x="301193" y="231140"/>
                  </a:lnTo>
                  <a:lnTo>
                    <a:pt x="301752" y="231140"/>
                  </a:lnTo>
                  <a:lnTo>
                    <a:pt x="306539" y="233680"/>
                  </a:lnTo>
                  <a:lnTo>
                    <a:pt x="312013" y="231140"/>
                  </a:lnTo>
                  <a:lnTo>
                    <a:pt x="320535" y="237490"/>
                  </a:lnTo>
                  <a:lnTo>
                    <a:pt x="325856" y="234950"/>
                  </a:lnTo>
                  <a:lnTo>
                    <a:pt x="334695" y="238760"/>
                  </a:lnTo>
                  <a:lnTo>
                    <a:pt x="340258" y="237490"/>
                  </a:lnTo>
                  <a:lnTo>
                    <a:pt x="344741" y="240030"/>
                  </a:lnTo>
                  <a:lnTo>
                    <a:pt x="357911" y="240030"/>
                  </a:lnTo>
                  <a:lnTo>
                    <a:pt x="363842" y="246380"/>
                  </a:lnTo>
                  <a:lnTo>
                    <a:pt x="365493" y="246380"/>
                  </a:lnTo>
                  <a:lnTo>
                    <a:pt x="366090" y="242570"/>
                  </a:lnTo>
                  <a:lnTo>
                    <a:pt x="369938" y="241300"/>
                  </a:lnTo>
                  <a:lnTo>
                    <a:pt x="367893" y="238760"/>
                  </a:lnTo>
                  <a:lnTo>
                    <a:pt x="368973" y="237490"/>
                  </a:lnTo>
                  <a:lnTo>
                    <a:pt x="373799" y="242570"/>
                  </a:lnTo>
                  <a:lnTo>
                    <a:pt x="372414" y="237490"/>
                  </a:lnTo>
                  <a:lnTo>
                    <a:pt x="372071" y="236220"/>
                  </a:lnTo>
                  <a:lnTo>
                    <a:pt x="372757" y="234950"/>
                  </a:lnTo>
                  <a:lnTo>
                    <a:pt x="374535" y="234950"/>
                  </a:lnTo>
                  <a:lnTo>
                    <a:pt x="374713" y="233680"/>
                  </a:lnTo>
                  <a:lnTo>
                    <a:pt x="374726" y="232410"/>
                  </a:lnTo>
                  <a:lnTo>
                    <a:pt x="374332" y="231140"/>
                  </a:lnTo>
                  <a:lnTo>
                    <a:pt x="373545" y="228600"/>
                  </a:lnTo>
                  <a:lnTo>
                    <a:pt x="371043" y="227330"/>
                  </a:lnTo>
                  <a:lnTo>
                    <a:pt x="369747" y="226060"/>
                  </a:lnTo>
                  <a:lnTo>
                    <a:pt x="368604" y="223520"/>
                  </a:lnTo>
                  <a:lnTo>
                    <a:pt x="368325" y="222250"/>
                  </a:lnTo>
                  <a:lnTo>
                    <a:pt x="367728" y="218440"/>
                  </a:lnTo>
                  <a:lnTo>
                    <a:pt x="367538" y="217170"/>
                  </a:lnTo>
                  <a:lnTo>
                    <a:pt x="366610" y="215900"/>
                  </a:lnTo>
                  <a:lnTo>
                    <a:pt x="366483" y="215900"/>
                  </a:lnTo>
                  <a:lnTo>
                    <a:pt x="363969" y="217170"/>
                  </a:lnTo>
                  <a:lnTo>
                    <a:pt x="362673" y="215900"/>
                  </a:lnTo>
                  <a:lnTo>
                    <a:pt x="364248" y="213360"/>
                  </a:lnTo>
                  <a:lnTo>
                    <a:pt x="366966" y="212090"/>
                  </a:lnTo>
                  <a:lnTo>
                    <a:pt x="369595" y="214630"/>
                  </a:lnTo>
                  <a:lnTo>
                    <a:pt x="370713" y="215900"/>
                  </a:lnTo>
                  <a:lnTo>
                    <a:pt x="371767" y="222250"/>
                  </a:lnTo>
                  <a:lnTo>
                    <a:pt x="372033" y="223520"/>
                  </a:lnTo>
                  <a:lnTo>
                    <a:pt x="373329" y="223520"/>
                  </a:lnTo>
                  <a:lnTo>
                    <a:pt x="373557" y="220980"/>
                  </a:lnTo>
                  <a:lnTo>
                    <a:pt x="376707" y="219710"/>
                  </a:lnTo>
                  <a:lnTo>
                    <a:pt x="373824" y="213360"/>
                  </a:lnTo>
                  <a:lnTo>
                    <a:pt x="373392" y="212090"/>
                  </a:lnTo>
                  <a:lnTo>
                    <a:pt x="372541" y="209550"/>
                  </a:lnTo>
                  <a:lnTo>
                    <a:pt x="368935" y="201930"/>
                  </a:lnTo>
                  <a:lnTo>
                    <a:pt x="368528" y="196850"/>
                  </a:lnTo>
                  <a:lnTo>
                    <a:pt x="374523" y="194310"/>
                  </a:lnTo>
                  <a:lnTo>
                    <a:pt x="372605" y="191770"/>
                  </a:lnTo>
                  <a:lnTo>
                    <a:pt x="371081" y="189230"/>
                  </a:lnTo>
                  <a:lnTo>
                    <a:pt x="374611" y="193040"/>
                  </a:lnTo>
                  <a:lnTo>
                    <a:pt x="374002" y="189230"/>
                  </a:lnTo>
                  <a:lnTo>
                    <a:pt x="373799" y="187960"/>
                  </a:lnTo>
                  <a:lnTo>
                    <a:pt x="376186" y="187960"/>
                  </a:lnTo>
                  <a:lnTo>
                    <a:pt x="373087" y="182880"/>
                  </a:lnTo>
                  <a:lnTo>
                    <a:pt x="372300" y="179070"/>
                  </a:lnTo>
                  <a:lnTo>
                    <a:pt x="377494" y="176530"/>
                  </a:lnTo>
                  <a:lnTo>
                    <a:pt x="377520" y="175260"/>
                  </a:lnTo>
                  <a:lnTo>
                    <a:pt x="377837" y="173990"/>
                  </a:lnTo>
                  <a:lnTo>
                    <a:pt x="378574" y="175260"/>
                  </a:lnTo>
                  <a:lnTo>
                    <a:pt x="378129" y="177800"/>
                  </a:lnTo>
                  <a:lnTo>
                    <a:pt x="381025" y="177800"/>
                  </a:lnTo>
                  <a:lnTo>
                    <a:pt x="381406" y="176530"/>
                  </a:lnTo>
                  <a:lnTo>
                    <a:pt x="383463" y="172720"/>
                  </a:lnTo>
                  <a:lnTo>
                    <a:pt x="380301" y="173990"/>
                  </a:lnTo>
                  <a:lnTo>
                    <a:pt x="380746" y="171450"/>
                  </a:lnTo>
                  <a:lnTo>
                    <a:pt x="377177" y="170180"/>
                  </a:lnTo>
                  <a:lnTo>
                    <a:pt x="381012" y="167640"/>
                  </a:lnTo>
                  <a:lnTo>
                    <a:pt x="381723" y="166370"/>
                  </a:lnTo>
                  <a:lnTo>
                    <a:pt x="381825" y="160020"/>
                  </a:lnTo>
                  <a:lnTo>
                    <a:pt x="385940" y="158750"/>
                  </a:lnTo>
                  <a:lnTo>
                    <a:pt x="388366" y="153670"/>
                  </a:lnTo>
                  <a:lnTo>
                    <a:pt x="389521" y="153670"/>
                  </a:lnTo>
                  <a:lnTo>
                    <a:pt x="387324" y="149860"/>
                  </a:lnTo>
                  <a:lnTo>
                    <a:pt x="387489" y="152400"/>
                  </a:lnTo>
                  <a:lnTo>
                    <a:pt x="385978" y="153670"/>
                  </a:lnTo>
                  <a:lnTo>
                    <a:pt x="385000" y="152400"/>
                  </a:lnTo>
                  <a:lnTo>
                    <a:pt x="385064" y="151130"/>
                  </a:lnTo>
                  <a:lnTo>
                    <a:pt x="385445" y="149860"/>
                  </a:lnTo>
                  <a:lnTo>
                    <a:pt x="386384" y="148590"/>
                  </a:lnTo>
                  <a:lnTo>
                    <a:pt x="387146" y="147320"/>
                  </a:lnTo>
                  <a:lnTo>
                    <a:pt x="388950" y="148590"/>
                  </a:lnTo>
                  <a:lnTo>
                    <a:pt x="390702" y="149860"/>
                  </a:lnTo>
                  <a:lnTo>
                    <a:pt x="390486" y="147320"/>
                  </a:lnTo>
                  <a:lnTo>
                    <a:pt x="390385" y="146050"/>
                  </a:lnTo>
                  <a:lnTo>
                    <a:pt x="392049" y="143510"/>
                  </a:lnTo>
                  <a:lnTo>
                    <a:pt x="391579" y="138430"/>
                  </a:lnTo>
                  <a:lnTo>
                    <a:pt x="390207" y="137160"/>
                  </a:lnTo>
                  <a:lnTo>
                    <a:pt x="393623" y="134620"/>
                  </a:lnTo>
                  <a:lnTo>
                    <a:pt x="393369" y="134620"/>
                  </a:lnTo>
                  <a:lnTo>
                    <a:pt x="391312" y="130810"/>
                  </a:lnTo>
                  <a:lnTo>
                    <a:pt x="390245" y="128270"/>
                  </a:lnTo>
                  <a:lnTo>
                    <a:pt x="389305" y="124460"/>
                  </a:lnTo>
                  <a:lnTo>
                    <a:pt x="388708" y="123190"/>
                  </a:lnTo>
                  <a:lnTo>
                    <a:pt x="387794" y="121920"/>
                  </a:lnTo>
                  <a:lnTo>
                    <a:pt x="388454" y="121920"/>
                  </a:lnTo>
                  <a:lnTo>
                    <a:pt x="389394" y="120650"/>
                  </a:lnTo>
                  <a:lnTo>
                    <a:pt x="390423" y="120650"/>
                  </a:lnTo>
                  <a:lnTo>
                    <a:pt x="390309" y="124460"/>
                  </a:lnTo>
                  <a:lnTo>
                    <a:pt x="393344" y="120650"/>
                  </a:lnTo>
                  <a:lnTo>
                    <a:pt x="394385" y="123190"/>
                  </a:lnTo>
                  <a:lnTo>
                    <a:pt x="392049" y="124460"/>
                  </a:lnTo>
                  <a:lnTo>
                    <a:pt x="393039" y="125730"/>
                  </a:lnTo>
                  <a:lnTo>
                    <a:pt x="397230" y="129540"/>
                  </a:lnTo>
                  <a:lnTo>
                    <a:pt x="395071" y="133350"/>
                  </a:lnTo>
                  <a:lnTo>
                    <a:pt x="397687" y="135890"/>
                  </a:lnTo>
                  <a:lnTo>
                    <a:pt x="396633" y="135890"/>
                  </a:lnTo>
                  <a:lnTo>
                    <a:pt x="396265" y="138430"/>
                  </a:lnTo>
                  <a:lnTo>
                    <a:pt x="394271" y="135890"/>
                  </a:lnTo>
                  <a:lnTo>
                    <a:pt x="394804" y="139700"/>
                  </a:lnTo>
                  <a:lnTo>
                    <a:pt x="398792" y="139700"/>
                  </a:lnTo>
                  <a:lnTo>
                    <a:pt x="399084" y="140970"/>
                  </a:lnTo>
                  <a:lnTo>
                    <a:pt x="396989" y="143510"/>
                  </a:lnTo>
                  <a:lnTo>
                    <a:pt x="396633" y="143510"/>
                  </a:lnTo>
                  <a:lnTo>
                    <a:pt x="401701" y="144780"/>
                  </a:lnTo>
                  <a:lnTo>
                    <a:pt x="398284" y="147320"/>
                  </a:lnTo>
                  <a:lnTo>
                    <a:pt x="394423" y="151130"/>
                  </a:lnTo>
                  <a:lnTo>
                    <a:pt x="395935" y="154940"/>
                  </a:lnTo>
                  <a:lnTo>
                    <a:pt x="398957" y="161290"/>
                  </a:lnTo>
                  <a:lnTo>
                    <a:pt x="400202" y="165100"/>
                  </a:lnTo>
                  <a:lnTo>
                    <a:pt x="400469" y="167855"/>
                  </a:lnTo>
                  <a:lnTo>
                    <a:pt x="399034" y="167728"/>
                  </a:lnTo>
                  <a:lnTo>
                    <a:pt x="397408" y="167551"/>
                  </a:lnTo>
                  <a:lnTo>
                    <a:pt x="397916" y="169862"/>
                  </a:lnTo>
                  <a:lnTo>
                    <a:pt x="398373" y="171932"/>
                  </a:lnTo>
                  <a:lnTo>
                    <a:pt x="399580" y="173761"/>
                  </a:lnTo>
                  <a:lnTo>
                    <a:pt x="398678" y="177190"/>
                  </a:lnTo>
                  <a:lnTo>
                    <a:pt x="400519" y="177850"/>
                  </a:lnTo>
                  <a:lnTo>
                    <a:pt x="402920" y="178155"/>
                  </a:lnTo>
                  <a:lnTo>
                    <a:pt x="402005" y="176771"/>
                  </a:lnTo>
                  <a:lnTo>
                    <a:pt x="404469" y="172808"/>
                  </a:lnTo>
                  <a:lnTo>
                    <a:pt x="400989" y="170662"/>
                  </a:lnTo>
                  <a:lnTo>
                    <a:pt x="400685" y="168910"/>
                  </a:lnTo>
                  <a:lnTo>
                    <a:pt x="403161" y="168910"/>
                  </a:lnTo>
                  <a:lnTo>
                    <a:pt x="403250" y="167767"/>
                  </a:lnTo>
                  <a:lnTo>
                    <a:pt x="403491" y="165100"/>
                  </a:lnTo>
                  <a:lnTo>
                    <a:pt x="400735" y="162560"/>
                  </a:lnTo>
                  <a:lnTo>
                    <a:pt x="401777" y="158750"/>
                  </a:lnTo>
                  <a:lnTo>
                    <a:pt x="402767" y="161290"/>
                  </a:lnTo>
                  <a:lnTo>
                    <a:pt x="404101" y="161290"/>
                  </a:lnTo>
                  <a:lnTo>
                    <a:pt x="403415" y="158750"/>
                  </a:lnTo>
                  <a:lnTo>
                    <a:pt x="402729" y="156210"/>
                  </a:lnTo>
                  <a:lnTo>
                    <a:pt x="404520" y="152400"/>
                  </a:lnTo>
                  <a:lnTo>
                    <a:pt x="402590" y="146050"/>
                  </a:lnTo>
                  <a:lnTo>
                    <a:pt x="400799" y="142240"/>
                  </a:lnTo>
                  <a:lnTo>
                    <a:pt x="404685" y="138430"/>
                  </a:lnTo>
                  <a:close/>
                </a:path>
                <a:path w="419100" h="626110">
                  <a:moveTo>
                    <a:pt x="405320" y="318427"/>
                  </a:moveTo>
                  <a:lnTo>
                    <a:pt x="404215" y="315785"/>
                  </a:lnTo>
                  <a:lnTo>
                    <a:pt x="404761" y="317982"/>
                  </a:lnTo>
                  <a:lnTo>
                    <a:pt x="405320" y="318427"/>
                  </a:lnTo>
                  <a:close/>
                </a:path>
                <a:path w="419100" h="626110">
                  <a:moveTo>
                    <a:pt x="410146" y="325818"/>
                  </a:moveTo>
                  <a:lnTo>
                    <a:pt x="406234" y="324904"/>
                  </a:lnTo>
                  <a:lnTo>
                    <a:pt x="405117" y="323176"/>
                  </a:lnTo>
                  <a:lnTo>
                    <a:pt x="404964" y="322491"/>
                  </a:lnTo>
                  <a:lnTo>
                    <a:pt x="407225" y="319900"/>
                  </a:lnTo>
                  <a:lnTo>
                    <a:pt x="405320" y="318427"/>
                  </a:lnTo>
                  <a:lnTo>
                    <a:pt x="405523" y="318884"/>
                  </a:lnTo>
                  <a:lnTo>
                    <a:pt x="398653" y="321106"/>
                  </a:lnTo>
                  <a:lnTo>
                    <a:pt x="404101" y="324904"/>
                  </a:lnTo>
                  <a:lnTo>
                    <a:pt x="404177" y="325488"/>
                  </a:lnTo>
                  <a:lnTo>
                    <a:pt x="402170" y="329323"/>
                  </a:lnTo>
                  <a:lnTo>
                    <a:pt x="403212" y="333159"/>
                  </a:lnTo>
                  <a:lnTo>
                    <a:pt x="400735" y="338099"/>
                  </a:lnTo>
                  <a:lnTo>
                    <a:pt x="403694" y="338175"/>
                  </a:lnTo>
                  <a:lnTo>
                    <a:pt x="399542" y="345059"/>
                  </a:lnTo>
                  <a:lnTo>
                    <a:pt x="399948" y="350697"/>
                  </a:lnTo>
                  <a:lnTo>
                    <a:pt x="400723" y="356933"/>
                  </a:lnTo>
                  <a:lnTo>
                    <a:pt x="398589" y="358140"/>
                  </a:lnTo>
                  <a:lnTo>
                    <a:pt x="402323" y="358482"/>
                  </a:lnTo>
                  <a:lnTo>
                    <a:pt x="403593" y="357403"/>
                  </a:lnTo>
                  <a:lnTo>
                    <a:pt x="401586" y="352564"/>
                  </a:lnTo>
                  <a:lnTo>
                    <a:pt x="403910" y="349389"/>
                  </a:lnTo>
                  <a:lnTo>
                    <a:pt x="404482" y="342544"/>
                  </a:lnTo>
                  <a:lnTo>
                    <a:pt x="405599" y="339191"/>
                  </a:lnTo>
                  <a:lnTo>
                    <a:pt x="406196" y="333349"/>
                  </a:lnTo>
                  <a:lnTo>
                    <a:pt x="408851" y="330809"/>
                  </a:lnTo>
                  <a:lnTo>
                    <a:pt x="405853" y="328320"/>
                  </a:lnTo>
                  <a:lnTo>
                    <a:pt x="405892" y="327990"/>
                  </a:lnTo>
                  <a:lnTo>
                    <a:pt x="410146" y="325818"/>
                  </a:lnTo>
                  <a:close/>
                </a:path>
                <a:path w="419100" h="626110">
                  <a:moveTo>
                    <a:pt x="412826" y="315010"/>
                  </a:moveTo>
                  <a:lnTo>
                    <a:pt x="410438" y="313601"/>
                  </a:lnTo>
                  <a:lnTo>
                    <a:pt x="410438" y="318211"/>
                  </a:lnTo>
                  <a:lnTo>
                    <a:pt x="411975" y="316471"/>
                  </a:lnTo>
                  <a:lnTo>
                    <a:pt x="412826" y="315010"/>
                  </a:lnTo>
                  <a:close/>
                </a:path>
                <a:path w="419100" h="626110">
                  <a:moveTo>
                    <a:pt x="418503" y="275018"/>
                  </a:moveTo>
                  <a:lnTo>
                    <a:pt x="417601" y="273596"/>
                  </a:lnTo>
                  <a:lnTo>
                    <a:pt x="415988" y="272199"/>
                  </a:lnTo>
                  <a:lnTo>
                    <a:pt x="415747" y="267309"/>
                  </a:lnTo>
                  <a:lnTo>
                    <a:pt x="414083" y="266433"/>
                  </a:lnTo>
                  <a:lnTo>
                    <a:pt x="411124" y="266382"/>
                  </a:lnTo>
                  <a:lnTo>
                    <a:pt x="407822" y="267106"/>
                  </a:lnTo>
                  <a:lnTo>
                    <a:pt x="406666" y="267601"/>
                  </a:lnTo>
                  <a:lnTo>
                    <a:pt x="403631" y="269113"/>
                  </a:lnTo>
                  <a:lnTo>
                    <a:pt x="401853" y="270383"/>
                  </a:lnTo>
                  <a:lnTo>
                    <a:pt x="400265" y="271856"/>
                  </a:lnTo>
                  <a:lnTo>
                    <a:pt x="399427" y="272630"/>
                  </a:lnTo>
                  <a:lnTo>
                    <a:pt x="399745" y="273291"/>
                  </a:lnTo>
                  <a:lnTo>
                    <a:pt x="400761" y="274853"/>
                  </a:lnTo>
                  <a:lnTo>
                    <a:pt x="400812" y="275729"/>
                  </a:lnTo>
                  <a:lnTo>
                    <a:pt x="396570" y="279006"/>
                  </a:lnTo>
                  <a:lnTo>
                    <a:pt x="393966" y="286232"/>
                  </a:lnTo>
                  <a:lnTo>
                    <a:pt x="396049" y="291909"/>
                  </a:lnTo>
                  <a:lnTo>
                    <a:pt x="396392" y="293611"/>
                  </a:lnTo>
                  <a:lnTo>
                    <a:pt x="394970" y="296786"/>
                  </a:lnTo>
                  <a:lnTo>
                    <a:pt x="394271" y="298894"/>
                  </a:lnTo>
                  <a:lnTo>
                    <a:pt x="397624" y="299935"/>
                  </a:lnTo>
                  <a:lnTo>
                    <a:pt x="399630" y="300202"/>
                  </a:lnTo>
                  <a:lnTo>
                    <a:pt x="402082" y="294182"/>
                  </a:lnTo>
                  <a:lnTo>
                    <a:pt x="404393" y="290842"/>
                  </a:lnTo>
                  <a:lnTo>
                    <a:pt x="408368" y="284226"/>
                  </a:lnTo>
                  <a:lnTo>
                    <a:pt x="409473" y="279831"/>
                  </a:lnTo>
                  <a:lnTo>
                    <a:pt x="415404" y="277698"/>
                  </a:lnTo>
                  <a:lnTo>
                    <a:pt x="413943" y="277126"/>
                  </a:lnTo>
                  <a:lnTo>
                    <a:pt x="413893" y="275107"/>
                  </a:lnTo>
                  <a:lnTo>
                    <a:pt x="414007" y="273977"/>
                  </a:lnTo>
                  <a:lnTo>
                    <a:pt x="416648" y="275780"/>
                  </a:lnTo>
                  <a:lnTo>
                    <a:pt x="417474" y="275704"/>
                  </a:lnTo>
                  <a:lnTo>
                    <a:pt x="418503" y="275018"/>
                  </a:lnTo>
                  <a:close/>
                </a:path>
                <a:path w="419100" h="626110">
                  <a:moveTo>
                    <a:pt x="418769" y="291147"/>
                  </a:moveTo>
                  <a:lnTo>
                    <a:pt x="417118" y="285191"/>
                  </a:lnTo>
                  <a:lnTo>
                    <a:pt x="414350" y="290563"/>
                  </a:lnTo>
                  <a:lnTo>
                    <a:pt x="415328" y="295884"/>
                  </a:lnTo>
                  <a:lnTo>
                    <a:pt x="415036" y="301040"/>
                  </a:lnTo>
                  <a:lnTo>
                    <a:pt x="417017" y="296113"/>
                  </a:lnTo>
                  <a:lnTo>
                    <a:pt x="418769" y="2911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96979" y="499058"/>
              <a:ext cx="344170" cy="548640"/>
            </a:xfrm>
            <a:custGeom>
              <a:avLst/>
              <a:gdLst/>
              <a:ahLst/>
              <a:cxnLst/>
              <a:rect l="l" t="t" r="r" b="b"/>
              <a:pathLst>
                <a:path w="344170" h="548640">
                  <a:moveTo>
                    <a:pt x="2641" y="1282"/>
                  </a:moveTo>
                  <a:lnTo>
                    <a:pt x="2349" y="609"/>
                  </a:lnTo>
                  <a:lnTo>
                    <a:pt x="1943" y="190"/>
                  </a:lnTo>
                  <a:lnTo>
                    <a:pt x="1473" y="0"/>
                  </a:lnTo>
                  <a:lnTo>
                    <a:pt x="990" y="482"/>
                  </a:lnTo>
                  <a:lnTo>
                    <a:pt x="495" y="965"/>
                  </a:lnTo>
                  <a:lnTo>
                    <a:pt x="0" y="1460"/>
                  </a:lnTo>
                  <a:lnTo>
                    <a:pt x="850" y="1866"/>
                  </a:lnTo>
                  <a:lnTo>
                    <a:pt x="1752" y="1752"/>
                  </a:lnTo>
                  <a:lnTo>
                    <a:pt x="2641" y="1282"/>
                  </a:lnTo>
                  <a:close/>
                </a:path>
                <a:path w="344170" h="548640">
                  <a:moveTo>
                    <a:pt x="36728" y="488581"/>
                  </a:moveTo>
                  <a:lnTo>
                    <a:pt x="36537" y="488429"/>
                  </a:lnTo>
                  <a:lnTo>
                    <a:pt x="36271" y="488035"/>
                  </a:lnTo>
                  <a:lnTo>
                    <a:pt x="35979" y="488010"/>
                  </a:lnTo>
                  <a:lnTo>
                    <a:pt x="34963" y="487908"/>
                  </a:lnTo>
                  <a:lnTo>
                    <a:pt x="34925" y="488683"/>
                  </a:lnTo>
                  <a:lnTo>
                    <a:pt x="35039" y="489724"/>
                  </a:lnTo>
                  <a:lnTo>
                    <a:pt x="35293" y="490029"/>
                  </a:lnTo>
                  <a:lnTo>
                    <a:pt x="35445" y="490347"/>
                  </a:lnTo>
                  <a:lnTo>
                    <a:pt x="36068" y="489991"/>
                  </a:lnTo>
                  <a:lnTo>
                    <a:pt x="36639" y="489597"/>
                  </a:lnTo>
                  <a:lnTo>
                    <a:pt x="36728" y="488581"/>
                  </a:lnTo>
                  <a:close/>
                </a:path>
                <a:path w="344170" h="548640">
                  <a:moveTo>
                    <a:pt x="56311" y="506818"/>
                  </a:moveTo>
                  <a:lnTo>
                    <a:pt x="55778" y="506603"/>
                  </a:lnTo>
                  <a:lnTo>
                    <a:pt x="54686" y="506742"/>
                  </a:lnTo>
                  <a:lnTo>
                    <a:pt x="53873" y="506945"/>
                  </a:lnTo>
                  <a:lnTo>
                    <a:pt x="53784" y="507250"/>
                  </a:lnTo>
                  <a:lnTo>
                    <a:pt x="53530" y="508190"/>
                  </a:lnTo>
                  <a:lnTo>
                    <a:pt x="54241" y="508431"/>
                  </a:lnTo>
                  <a:lnTo>
                    <a:pt x="55041" y="508406"/>
                  </a:lnTo>
                  <a:lnTo>
                    <a:pt x="55626" y="508393"/>
                  </a:lnTo>
                  <a:lnTo>
                    <a:pt x="56172" y="508330"/>
                  </a:lnTo>
                  <a:lnTo>
                    <a:pt x="56299" y="507517"/>
                  </a:lnTo>
                  <a:lnTo>
                    <a:pt x="56311" y="506818"/>
                  </a:lnTo>
                  <a:close/>
                </a:path>
                <a:path w="344170" h="548640">
                  <a:moveTo>
                    <a:pt x="168529" y="399503"/>
                  </a:moveTo>
                  <a:lnTo>
                    <a:pt x="168516" y="398830"/>
                  </a:lnTo>
                  <a:lnTo>
                    <a:pt x="168351" y="398043"/>
                  </a:lnTo>
                  <a:lnTo>
                    <a:pt x="167792" y="397992"/>
                  </a:lnTo>
                  <a:lnTo>
                    <a:pt x="167220" y="397992"/>
                  </a:lnTo>
                  <a:lnTo>
                    <a:pt x="166395" y="397967"/>
                  </a:lnTo>
                  <a:lnTo>
                    <a:pt x="165722" y="398272"/>
                  </a:lnTo>
                  <a:lnTo>
                    <a:pt x="166001" y="399173"/>
                  </a:lnTo>
                  <a:lnTo>
                    <a:pt x="166090" y="399478"/>
                  </a:lnTo>
                  <a:lnTo>
                    <a:pt x="166928" y="399656"/>
                  </a:lnTo>
                  <a:lnTo>
                    <a:pt x="167436" y="399719"/>
                  </a:lnTo>
                  <a:lnTo>
                    <a:pt x="168059" y="399796"/>
                  </a:lnTo>
                  <a:lnTo>
                    <a:pt x="168529" y="399503"/>
                  </a:lnTo>
                  <a:close/>
                </a:path>
                <a:path w="344170" h="548640">
                  <a:moveTo>
                    <a:pt x="169532" y="406387"/>
                  </a:moveTo>
                  <a:lnTo>
                    <a:pt x="168960" y="405066"/>
                  </a:lnTo>
                  <a:lnTo>
                    <a:pt x="168224" y="405815"/>
                  </a:lnTo>
                  <a:lnTo>
                    <a:pt x="167982" y="406222"/>
                  </a:lnTo>
                  <a:lnTo>
                    <a:pt x="167157" y="407568"/>
                  </a:lnTo>
                  <a:lnTo>
                    <a:pt x="168338" y="407936"/>
                  </a:lnTo>
                  <a:lnTo>
                    <a:pt x="169392" y="408635"/>
                  </a:lnTo>
                  <a:lnTo>
                    <a:pt x="169341" y="407466"/>
                  </a:lnTo>
                  <a:lnTo>
                    <a:pt x="169532" y="406387"/>
                  </a:lnTo>
                  <a:close/>
                </a:path>
                <a:path w="344170" h="548640">
                  <a:moveTo>
                    <a:pt x="181622" y="483997"/>
                  </a:moveTo>
                  <a:lnTo>
                    <a:pt x="179438" y="485178"/>
                  </a:lnTo>
                  <a:lnTo>
                    <a:pt x="180276" y="486473"/>
                  </a:lnTo>
                  <a:lnTo>
                    <a:pt x="180492" y="488505"/>
                  </a:lnTo>
                  <a:lnTo>
                    <a:pt x="181622" y="483997"/>
                  </a:lnTo>
                  <a:close/>
                </a:path>
                <a:path w="344170" h="548640">
                  <a:moveTo>
                    <a:pt x="207797" y="547204"/>
                  </a:moveTo>
                  <a:lnTo>
                    <a:pt x="206298" y="545960"/>
                  </a:lnTo>
                  <a:lnTo>
                    <a:pt x="205905" y="546544"/>
                  </a:lnTo>
                  <a:lnTo>
                    <a:pt x="205473" y="547116"/>
                  </a:lnTo>
                  <a:lnTo>
                    <a:pt x="205155" y="547738"/>
                  </a:lnTo>
                  <a:lnTo>
                    <a:pt x="205803" y="548487"/>
                  </a:lnTo>
                  <a:lnTo>
                    <a:pt x="206552" y="548144"/>
                  </a:lnTo>
                  <a:lnTo>
                    <a:pt x="207086" y="547700"/>
                  </a:lnTo>
                  <a:lnTo>
                    <a:pt x="207797" y="547204"/>
                  </a:lnTo>
                  <a:close/>
                </a:path>
                <a:path w="344170" h="548640">
                  <a:moveTo>
                    <a:pt x="209499" y="535736"/>
                  </a:moveTo>
                  <a:lnTo>
                    <a:pt x="209270" y="535584"/>
                  </a:lnTo>
                  <a:lnTo>
                    <a:pt x="208978" y="535216"/>
                  </a:lnTo>
                  <a:lnTo>
                    <a:pt x="207606" y="535165"/>
                  </a:lnTo>
                  <a:lnTo>
                    <a:pt x="207733" y="536016"/>
                  </a:lnTo>
                  <a:lnTo>
                    <a:pt x="207784" y="536676"/>
                  </a:lnTo>
                  <a:lnTo>
                    <a:pt x="207810" y="536956"/>
                  </a:lnTo>
                  <a:lnTo>
                    <a:pt x="208229" y="537476"/>
                  </a:lnTo>
                  <a:lnTo>
                    <a:pt x="208927" y="537159"/>
                  </a:lnTo>
                  <a:lnTo>
                    <a:pt x="209473" y="536727"/>
                  </a:lnTo>
                  <a:lnTo>
                    <a:pt x="209499" y="535736"/>
                  </a:lnTo>
                  <a:close/>
                </a:path>
                <a:path w="344170" h="548640">
                  <a:moveTo>
                    <a:pt x="212369" y="315760"/>
                  </a:moveTo>
                  <a:lnTo>
                    <a:pt x="211061" y="315150"/>
                  </a:lnTo>
                  <a:lnTo>
                    <a:pt x="211899" y="313537"/>
                  </a:lnTo>
                  <a:lnTo>
                    <a:pt x="210058" y="313448"/>
                  </a:lnTo>
                  <a:lnTo>
                    <a:pt x="209550" y="314096"/>
                  </a:lnTo>
                  <a:lnTo>
                    <a:pt x="209613" y="314286"/>
                  </a:lnTo>
                  <a:lnTo>
                    <a:pt x="209918" y="315264"/>
                  </a:lnTo>
                  <a:lnTo>
                    <a:pt x="210375" y="316191"/>
                  </a:lnTo>
                  <a:lnTo>
                    <a:pt x="212369" y="315760"/>
                  </a:lnTo>
                  <a:close/>
                </a:path>
                <a:path w="344170" h="548640">
                  <a:moveTo>
                    <a:pt x="234315" y="219443"/>
                  </a:moveTo>
                  <a:lnTo>
                    <a:pt x="234213" y="219303"/>
                  </a:lnTo>
                  <a:lnTo>
                    <a:pt x="233807" y="218757"/>
                  </a:lnTo>
                  <a:lnTo>
                    <a:pt x="233400" y="217932"/>
                  </a:lnTo>
                  <a:lnTo>
                    <a:pt x="232219" y="218236"/>
                  </a:lnTo>
                  <a:lnTo>
                    <a:pt x="231800" y="218859"/>
                  </a:lnTo>
                  <a:lnTo>
                    <a:pt x="231876" y="219036"/>
                  </a:lnTo>
                  <a:lnTo>
                    <a:pt x="232143" y="219621"/>
                  </a:lnTo>
                  <a:lnTo>
                    <a:pt x="232613" y="220116"/>
                  </a:lnTo>
                  <a:lnTo>
                    <a:pt x="233159" y="220853"/>
                  </a:lnTo>
                  <a:lnTo>
                    <a:pt x="233641" y="220167"/>
                  </a:lnTo>
                  <a:lnTo>
                    <a:pt x="234315" y="219443"/>
                  </a:lnTo>
                  <a:close/>
                </a:path>
                <a:path w="344170" h="548640">
                  <a:moveTo>
                    <a:pt x="254596" y="233527"/>
                  </a:moveTo>
                  <a:lnTo>
                    <a:pt x="253047" y="232448"/>
                  </a:lnTo>
                  <a:lnTo>
                    <a:pt x="251777" y="233045"/>
                  </a:lnTo>
                  <a:lnTo>
                    <a:pt x="250558" y="233845"/>
                  </a:lnTo>
                  <a:lnTo>
                    <a:pt x="250558" y="234518"/>
                  </a:lnTo>
                  <a:lnTo>
                    <a:pt x="252260" y="235407"/>
                  </a:lnTo>
                  <a:lnTo>
                    <a:pt x="253187" y="233438"/>
                  </a:lnTo>
                  <a:lnTo>
                    <a:pt x="254596" y="233527"/>
                  </a:lnTo>
                  <a:close/>
                </a:path>
                <a:path w="344170" h="548640">
                  <a:moveTo>
                    <a:pt x="314782" y="203136"/>
                  </a:moveTo>
                  <a:lnTo>
                    <a:pt x="313626" y="202946"/>
                  </a:lnTo>
                  <a:lnTo>
                    <a:pt x="313423" y="203136"/>
                  </a:lnTo>
                  <a:lnTo>
                    <a:pt x="312978" y="203339"/>
                  </a:lnTo>
                  <a:lnTo>
                    <a:pt x="312737" y="204457"/>
                  </a:lnTo>
                  <a:lnTo>
                    <a:pt x="313359" y="204939"/>
                  </a:lnTo>
                  <a:lnTo>
                    <a:pt x="313994" y="205232"/>
                  </a:lnTo>
                  <a:lnTo>
                    <a:pt x="314629" y="205549"/>
                  </a:lnTo>
                  <a:lnTo>
                    <a:pt x="314553" y="204851"/>
                  </a:lnTo>
                  <a:lnTo>
                    <a:pt x="314579" y="204571"/>
                  </a:lnTo>
                  <a:lnTo>
                    <a:pt x="314617" y="203923"/>
                  </a:lnTo>
                  <a:lnTo>
                    <a:pt x="314782" y="203136"/>
                  </a:lnTo>
                  <a:close/>
                </a:path>
                <a:path w="344170" h="548640">
                  <a:moveTo>
                    <a:pt x="336181" y="110375"/>
                  </a:moveTo>
                  <a:lnTo>
                    <a:pt x="335343" y="110210"/>
                  </a:lnTo>
                  <a:lnTo>
                    <a:pt x="334264" y="110350"/>
                  </a:lnTo>
                  <a:lnTo>
                    <a:pt x="334086" y="111404"/>
                  </a:lnTo>
                  <a:lnTo>
                    <a:pt x="334403" y="112229"/>
                  </a:lnTo>
                  <a:lnTo>
                    <a:pt x="335470" y="112623"/>
                  </a:lnTo>
                  <a:lnTo>
                    <a:pt x="335915" y="112115"/>
                  </a:lnTo>
                  <a:lnTo>
                    <a:pt x="335965" y="111823"/>
                  </a:lnTo>
                  <a:lnTo>
                    <a:pt x="336181" y="110375"/>
                  </a:lnTo>
                  <a:close/>
                </a:path>
                <a:path w="344170" h="548640">
                  <a:moveTo>
                    <a:pt x="339305" y="117360"/>
                  </a:moveTo>
                  <a:lnTo>
                    <a:pt x="339280" y="116992"/>
                  </a:lnTo>
                  <a:lnTo>
                    <a:pt x="339229" y="116357"/>
                  </a:lnTo>
                  <a:lnTo>
                    <a:pt x="338683" y="115760"/>
                  </a:lnTo>
                  <a:lnTo>
                    <a:pt x="336943" y="115684"/>
                  </a:lnTo>
                  <a:lnTo>
                    <a:pt x="336765" y="116281"/>
                  </a:lnTo>
                  <a:lnTo>
                    <a:pt x="336994" y="116852"/>
                  </a:lnTo>
                  <a:lnTo>
                    <a:pt x="337197" y="117360"/>
                  </a:lnTo>
                  <a:lnTo>
                    <a:pt x="337718" y="117754"/>
                  </a:lnTo>
                  <a:lnTo>
                    <a:pt x="338099" y="118186"/>
                  </a:lnTo>
                  <a:lnTo>
                    <a:pt x="338518" y="117792"/>
                  </a:lnTo>
                  <a:lnTo>
                    <a:pt x="339305" y="117360"/>
                  </a:lnTo>
                  <a:close/>
                </a:path>
                <a:path w="344170" h="548640">
                  <a:moveTo>
                    <a:pt x="343814" y="257517"/>
                  </a:moveTo>
                  <a:lnTo>
                    <a:pt x="341426" y="256108"/>
                  </a:lnTo>
                  <a:lnTo>
                    <a:pt x="341426" y="260718"/>
                  </a:lnTo>
                  <a:lnTo>
                    <a:pt x="342963" y="258978"/>
                  </a:lnTo>
                  <a:lnTo>
                    <a:pt x="343814" y="2575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31548" y="663663"/>
              <a:ext cx="335915" cy="391160"/>
            </a:xfrm>
            <a:custGeom>
              <a:avLst/>
              <a:gdLst/>
              <a:ahLst/>
              <a:cxnLst/>
              <a:rect l="l" t="t" r="r" b="b"/>
              <a:pathLst>
                <a:path w="335914" h="391159">
                  <a:moveTo>
                    <a:pt x="4267" y="42697"/>
                  </a:moveTo>
                  <a:lnTo>
                    <a:pt x="3810" y="41795"/>
                  </a:lnTo>
                  <a:lnTo>
                    <a:pt x="2374" y="39116"/>
                  </a:lnTo>
                  <a:lnTo>
                    <a:pt x="0" y="39738"/>
                  </a:lnTo>
                  <a:lnTo>
                    <a:pt x="774" y="41046"/>
                  </a:lnTo>
                  <a:lnTo>
                    <a:pt x="558" y="43218"/>
                  </a:lnTo>
                  <a:lnTo>
                    <a:pt x="647" y="44526"/>
                  </a:lnTo>
                  <a:lnTo>
                    <a:pt x="647" y="46774"/>
                  </a:lnTo>
                  <a:lnTo>
                    <a:pt x="1803" y="45097"/>
                  </a:lnTo>
                  <a:lnTo>
                    <a:pt x="1320" y="43522"/>
                  </a:lnTo>
                  <a:lnTo>
                    <a:pt x="2578" y="43167"/>
                  </a:lnTo>
                  <a:lnTo>
                    <a:pt x="4267" y="42697"/>
                  </a:lnTo>
                  <a:close/>
                </a:path>
                <a:path w="335914" h="391159">
                  <a:moveTo>
                    <a:pt x="16103" y="29845"/>
                  </a:moveTo>
                  <a:lnTo>
                    <a:pt x="11582" y="22250"/>
                  </a:lnTo>
                  <a:lnTo>
                    <a:pt x="9575" y="22479"/>
                  </a:lnTo>
                  <a:lnTo>
                    <a:pt x="8483" y="22872"/>
                  </a:lnTo>
                  <a:lnTo>
                    <a:pt x="5930" y="27279"/>
                  </a:lnTo>
                  <a:lnTo>
                    <a:pt x="1803" y="35052"/>
                  </a:lnTo>
                  <a:lnTo>
                    <a:pt x="1028" y="36525"/>
                  </a:lnTo>
                  <a:lnTo>
                    <a:pt x="1778" y="37541"/>
                  </a:lnTo>
                  <a:lnTo>
                    <a:pt x="3390" y="38493"/>
                  </a:lnTo>
                  <a:lnTo>
                    <a:pt x="4686" y="35839"/>
                  </a:lnTo>
                  <a:lnTo>
                    <a:pt x="8051" y="35623"/>
                  </a:lnTo>
                  <a:lnTo>
                    <a:pt x="10782" y="31559"/>
                  </a:lnTo>
                  <a:lnTo>
                    <a:pt x="11391" y="29552"/>
                  </a:lnTo>
                  <a:lnTo>
                    <a:pt x="14211" y="32372"/>
                  </a:lnTo>
                  <a:lnTo>
                    <a:pt x="15468" y="32486"/>
                  </a:lnTo>
                  <a:lnTo>
                    <a:pt x="16103" y="29845"/>
                  </a:lnTo>
                  <a:close/>
                </a:path>
                <a:path w="335914" h="391159">
                  <a:moveTo>
                    <a:pt x="17957" y="87274"/>
                  </a:moveTo>
                  <a:lnTo>
                    <a:pt x="16103" y="86664"/>
                  </a:lnTo>
                  <a:lnTo>
                    <a:pt x="17284" y="90157"/>
                  </a:lnTo>
                  <a:lnTo>
                    <a:pt x="17576" y="88404"/>
                  </a:lnTo>
                  <a:lnTo>
                    <a:pt x="17957" y="87274"/>
                  </a:lnTo>
                  <a:close/>
                </a:path>
                <a:path w="335914" h="391159">
                  <a:moveTo>
                    <a:pt x="21196" y="82003"/>
                  </a:moveTo>
                  <a:lnTo>
                    <a:pt x="18224" y="81267"/>
                  </a:lnTo>
                  <a:lnTo>
                    <a:pt x="18072" y="79425"/>
                  </a:lnTo>
                  <a:lnTo>
                    <a:pt x="17653" y="79832"/>
                  </a:lnTo>
                  <a:lnTo>
                    <a:pt x="16954" y="80175"/>
                  </a:lnTo>
                  <a:lnTo>
                    <a:pt x="16319" y="83159"/>
                  </a:lnTo>
                  <a:lnTo>
                    <a:pt x="19583" y="82575"/>
                  </a:lnTo>
                  <a:lnTo>
                    <a:pt x="19697" y="84963"/>
                  </a:lnTo>
                  <a:lnTo>
                    <a:pt x="21196" y="82003"/>
                  </a:lnTo>
                  <a:close/>
                </a:path>
                <a:path w="335914" h="391159">
                  <a:moveTo>
                    <a:pt x="23609" y="89242"/>
                  </a:moveTo>
                  <a:lnTo>
                    <a:pt x="18503" y="86931"/>
                  </a:lnTo>
                  <a:lnTo>
                    <a:pt x="19786" y="90271"/>
                  </a:lnTo>
                  <a:lnTo>
                    <a:pt x="21285" y="92798"/>
                  </a:lnTo>
                  <a:lnTo>
                    <a:pt x="20091" y="96380"/>
                  </a:lnTo>
                  <a:lnTo>
                    <a:pt x="20345" y="97015"/>
                  </a:lnTo>
                  <a:lnTo>
                    <a:pt x="21082" y="97015"/>
                  </a:lnTo>
                  <a:lnTo>
                    <a:pt x="21374" y="97015"/>
                  </a:lnTo>
                  <a:lnTo>
                    <a:pt x="21945" y="96545"/>
                  </a:lnTo>
                  <a:lnTo>
                    <a:pt x="21628" y="93167"/>
                  </a:lnTo>
                  <a:lnTo>
                    <a:pt x="23609" y="89242"/>
                  </a:lnTo>
                  <a:close/>
                </a:path>
                <a:path w="335914" h="391159">
                  <a:moveTo>
                    <a:pt x="32994" y="71285"/>
                  </a:moveTo>
                  <a:lnTo>
                    <a:pt x="30314" y="64223"/>
                  </a:lnTo>
                  <a:lnTo>
                    <a:pt x="29692" y="60591"/>
                  </a:lnTo>
                  <a:lnTo>
                    <a:pt x="28359" y="56235"/>
                  </a:lnTo>
                  <a:lnTo>
                    <a:pt x="29044" y="54470"/>
                  </a:lnTo>
                  <a:lnTo>
                    <a:pt x="25031" y="54254"/>
                  </a:lnTo>
                  <a:lnTo>
                    <a:pt x="25679" y="55778"/>
                  </a:lnTo>
                  <a:lnTo>
                    <a:pt x="25488" y="58000"/>
                  </a:lnTo>
                  <a:lnTo>
                    <a:pt x="24434" y="58432"/>
                  </a:lnTo>
                  <a:lnTo>
                    <a:pt x="23837" y="59232"/>
                  </a:lnTo>
                  <a:lnTo>
                    <a:pt x="19900" y="64579"/>
                  </a:lnTo>
                  <a:lnTo>
                    <a:pt x="18935" y="70573"/>
                  </a:lnTo>
                  <a:lnTo>
                    <a:pt x="19456" y="77622"/>
                  </a:lnTo>
                  <a:lnTo>
                    <a:pt x="20523" y="76479"/>
                  </a:lnTo>
                  <a:lnTo>
                    <a:pt x="19900" y="75476"/>
                  </a:lnTo>
                  <a:lnTo>
                    <a:pt x="21031" y="75044"/>
                  </a:lnTo>
                  <a:lnTo>
                    <a:pt x="20929" y="78613"/>
                  </a:lnTo>
                  <a:lnTo>
                    <a:pt x="23012" y="81737"/>
                  </a:lnTo>
                  <a:lnTo>
                    <a:pt x="22771" y="85407"/>
                  </a:lnTo>
                  <a:lnTo>
                    <a:pt x="23241" y="81876"/>
                  </a:lnTo>
                  <a:lnTo>
                    <a:pt x="26530" y="79032"/>
                  </a:lnTo>
                  <a:lnTo>
                    <a:pt x="24688" y="75247"/>
                  </a:lnTo>
                  <a:lnTo>
                    <a:pt x="26187" y="75031"/>
                  </a:lnTo>
                  <a:lnTo>
                    <a:pt x="27139" y="77571"/>
                  </a:lnTo>
                  <a:lnTo>
                    <a:pt x="29324" y="73621"/>
                  </a:lnTo>
                  <a:lnTo>
                    <a:pt x="32994" y="71285"/>
                  </a:lnTo>
                  <a:close/>
                </a:path>
                <a:path w="335914" h="391159">
                  <a:moveTo>
                    <a:pt x="34010" y="117957"/>
                  </a:moveTo>
                  <a:lnTo>
                    <a:pt x="31635" y="117221"/>
                  </a:lnTo>
                  <a:lnTo>
                    <a:pt x="30365" y="116471"/>
                  </a:lnTo>
                  <a:lnTo>
                    <a:pt x="31203" y="115252"/>
                  </a:lnTo>
                  <a:lnTo>
                    <a:pt x="32766" y="112953"/>
                  </a:lnTo>
                  <a:lnTo>
                    <a:pt x="30429" y="112674"/>
                  </a:lnTo>
                  <a:lnTo>
                    <a:pt x="29603" y="111442"/>
                  </a:lnTo>
                  <a:lnTo>
                    <a:pt x="28536" y="114896"/>
                  </a:lnTo>
                  <a:lnTo>
                    <a:pt x="28841" y="117462"/>
                  </a:lnTo>
                  <a:lnTo>
                    <a:pt x="31267" y="120243"/>
                  </a:lnTo>
                  <a:lnTo>
                    <a:pt x="32385" y="120904"/>
                  </a:lnTo>
                  <a:lnTo>
                    <a:pt x="33934" y="119138"/>
                  </a:lnTo>
                  <a:lnTo>
                    <a:pt x="34010" y="117957"/>
                  </a:lnTo>
                  <a:close/>
                </a:path>
                <a:path w="335914" h="391159">
                  <a:moveTo>
                    <a:pt x="57785" y="244640"/>
                  </a:moveTo>
                  <a:lnTo>
                    <a:pt x="56629" y="241833"/>
                  </a:lnTo>
                  <a:lnTo>
                    <a:pt x="53098" y="239483"/>
                  </a:lnTo>
                  <a:lnTo>
                    <a:pt x="53301" y="243484"/>
                  </a:lnTo>
                  <a:lnTo>
                    <a:pt x="55460" y="245757"/>
                  </a:lnTo>
                  <a:lnTo>
                    <a:pt x="57492" y="249402"/>
                  </a:lnTo>
                  <a:lnTo>
                    <a:pt x="57785" y="244640"/>
                  </a:lnTo>
                  <a:close/>
                </a:path>
                <a:path w="335914" h="391159">
                  <a:moveTo>
                    <a:pt x="78752" y="199136"/>
                  </a:moveTo>
                  <a:lnTo>
                    <a:pt x="76377" y="197637"/>
                  </a:lnTo>
                  <a:lnTo>
                    <a:pt x="77190" y="199580"/>
                  </a:lnTo>
                  <a:lnTo>
                    <a:pt x="74231" y="201002"/>
                  </a:lnTo>
                  <a:lnTo>
                    <a:pt x="76911" y="203073"/>
                  </a:lnTo>
                  <a:lnTo>
                    <a:pt x="77749" y="203403"/>
                  </a:lnTo>
                  <a:lnTo>
                    <a:pt x="77914" y="202628"/>
                  </a:lnTo>
                  <a:lnTo>
                    <a:pt x="78244" y="200964"/>
                  </a:lnTo>
                  <a:lnTo>
                    <a:pt x="78752" y="199136"/>
                  </a:lnTo>
                  <a:close/>
                </a:path>
                <a:path w="335914" h="391159">
                  <a:moveTo>
                    <a:pt x="85953" y="321856"/>
                  </a:moveTo>
                  <a:lnTo>
                    <a:pt x="85394" y="321475"/>
                  </a:lnTo>
                  <a:lnTo>
                    <a:pt x="84874" y="320878"/>
                  </a:lnTo>
                  <a:lnTo>
                    <a:pt x="84264" y="320751"/>
                  </a:lnTo>
                  <a:lnTo>
                    <a:pt x="83477" y="320598"/>
                  </a:lnTo>
                  <a:lnTo>
                    <a:pt x="83527" y="321411"/>
                  </a:lnTo>
                  <a:lnTo>
                    <a:pt x="83464" y="322694"/>
                  </a:lnTo>
                  <a:lnTo>
                    <a:pt x="83578" y="323392"/>
                  </a:lnTo>
                  <a:lnTo>
                    <a:pt x="84886" y="323227"/>
                  </a:lnTo>
                  <a:lnTo>
                    <a:pt x="85953" y="321856"/>
                  </a:lnTo>
                  <a:close/>
                </a:path>
                <a:path w="335914" h="391159">
                  <a:moveTo>
                    <a:pt x="91973" y="197281"/>
                  </a:moveTo>
                  <a:lnTo>
                    <a:pt x="90487" y="196329"/>
                  </a:lnTo>
                  <a:lnTo>
                    <a:pt x="90220" y="195199"/>
                  </a:lnTo>
                  <a:lnTo>
                    <a:pt x="89281" y="196151"/>
                  </a:lnTo>
                  <a:lnTo>
                    <a:pt x="87820" y="196621"/>
                  </a:lnTo>
                  <a:lnTo>
                    <a:pt x="88049" y="198297"/>
                  </a:lnTo>
                  <a:lnTo>
                    <a:pt x="89166" y="198805"/>
                  </a:lnTo>
                  <a:lnTo>
                    <a:pt x="90627" y="199097"/>
                  </a:lnTo>
                  <a:lnTo>
                    <a:pt x="91973" y="197281"/>
                  </a:lnTo>
                  <a:close/>
                </a:path>
                <a:path w="335914" h="391159">
                  <a:moveTo>
                    <a:pt x="110375" y="49987"/>
                  </a:moveTo>
                  <a:lnTo>
                    <a:pt x="110210" y="49720"/>
                  </a:lnTo>
                  <a:lnTo>
                    <a:pt x="109410" y="49809"/>
                  </a:lnTo>
                  <a:lnTo>
                    <a:pt x="110375" y="49987"/>
                  </a:lnTo>
                  <a:close/>
                </a:path>
                <a:path w="335914" h="391159">
                  <a:moveTo>
                    <a:pt x="141020" y="360832"/>
                  </a:moveTo>
                  <a:lnTo>
                    <a:pt x="140119" y="359029"/>
                  </a:lnTo>
                  <a:lnTo>
                    <a:pt x="138849" y="359905"/>
                  </a:lnTo>
                  <a:lnTo>
                    <a:pt x="138188" y="360870"/>
                  </a:lnTo>
                  <a:lnTo>
                    <a:pt x="139357" y="362407"/>
                  </a:lnTo>
                  <a:lnTo>
                    <a:pt x="138684" y="360984"/>
                  </a:lnTo>
                  <a:lnTo>
                    <a:pt x="141020" y="360832"/>
                  </a:lnTo>
                  <a:close/>
                </a:path>
                <a:path w="335914" h="391159">
                  <a:moveTo>
                    <a:pt x="184264" y="146164"/>
                  </a:moveTo>
                  <a:lnTo>
                    <a:pt x="183451" y="146062"/>
                  </a:lnTo>
                  <a:lnTo>
                    <a:pt x="182689" y="146100"/>
                  </a:lnTo>
                  <a:lnTo>
                    <a:pt x="181673" y="146011"/>
                  </a:lnTo>
                  <a:lnTo>
                    <a:pt x="181089" y="146710"/>
                  </a:lnTo>
                  <a:lnTo>
                    <a:pt x="180721" y="147650"/>
                  </a:lnTo>
                  <a:lnTo>
                    <a:pt x="181711" y="148577"/>
                  </a:lnTo>
                  <a:lnTo>
                    <a:pt x="182295" y="148666"/>
                  </a:lnTo>
                  <a:lnTo>
                    <a:pt x="183235" y="148818"/>
                  </a:lnTo>
                  <a:lnTo>
                    <a:pt x="183845" y="147942"/>
                  </a:lnTo>
                  <a:lnTo>
                    <a:pt x="184035" y="147154"/>
                  </a:lnTo>
                  <a:lnTo>
                    <a:pt x="184264" y="146164"/>
                  </a:lnTo>
                  <a:close/>
                </a:path>
                <a:path w="335914" h="391159">
                  <a:moveTo>
                    <a:pt x="186817" y="147256"/>
                  </a:moveTo>
                  <a:lnTo>
                    <a:pt x="186753" y="146786"/>
                  </a:lnTo>
                  <a:lnTo>
                    <a:pt x="186448" y="146748"/>
                  </a:lnTo>
                  <a:lnTo>
                    <a:pt x="186817" y="147256"/>
                  </a:lnTo>
                  <a:close/>
                </a:path>
                <a:path w="335914" h="391159">
                  <a:moveTo>
                    <a:pt x="188531" y="149656"/>
                  </a:moveTo>
                  <a:lnTo>
                    <a:pt x="186817" y="147256"/>
                  </a:lnTo>
                  <a:lnTo>
                    <a:pt x="187210" y="150266"/>
                  </a:lnTo>
                  <a:lnTo>
                    <a:pt x="188531" y="149656"/>
                  </a:lnTo>
                  <a:close/>
                </a:path>
                <a:path w="335914" h="391159">
                  <a:moveTo>
                    <a:pt x="189369" y="147167"/>
                  </a:moveTo>
                  <a:lnTo>
                    <a:pt x="189242" y="147116"/>
                  </a:lnTo>
                  <a:lnTo>
                    <a:pt x="189217" y="147256"/>
                  </a:lnTo>
                  <a:lnTo>
                    <a:pt x="189369" y="147167"/>
                  </a:lnTo>
                  <a:close/>
                </a:path>
                <a:path w="335914" h="391159">
                  <a:moveTo>
                    <a:pt x="192011" y="145364"/>
                  </a:moveTo>
                  <a:lnTo>
                    <a:pt x="190969" y="144399"/>
                  </a:lnTo>
                  <a:lnTo>
                    <a:pt x="188620" y="144653"/>
                  </a:lnTo>
                  <a:lnTo>
                    <a:pt x="190601" y="145516"/>
                  </a:lnTo>
                  <a:lnTo>
                    <a:pt x="190360" y="146138"/>
                  </a:lnTo>
                  <a:lnTo>
                    <a:pt x="190157" y="146697"/>
                  </a:lnTo>
                  <a:lnTo>
                    <a:pt x="189801" y="146951"/>
                  </a:lnTo>
                  <a:lnTo>
                    <a:pt x="189369" y="147167"/>
                  </a:lnTo>
                  <a:lnTo>
                    <a:pt x="189496" y="147993"/>
                  </a:lnTo>
                  <a:lnTo>
                    <a:pt x="189585" y="149250"/>
                  </a:lnTo>
                  <a:lnTo>
                    <a:pt x="190690" y="148615"/>
                  </a:lnTo>
                  <a:lnTo>
                    <a:pt x="191439" y="148183"/>
                  </a:lnTo>
                  <a:lnTo>
                    <a:pt x="191782" y="146761"/>
                  </a:lnTo>
                  <a:lnTo>
                    <a:pt x="192011" y="145364"/>
                  </a:lnTo>
                  <a:close/>
                </a:path>
                <a:path w="335914" h="391159">
                  <a:moveTo>
                    <a:pt x="196951" y="125793"/>
                  </a:moveTo>
                  <a:lnTo>
                    <a:pt x="191325" y="131419"/>
                  </a:lnTo>
                  <a:lnTo>
                    <a:pt x="187782" y="137629"/>
                  </a:lnTo>
                  <a:lnTo>
                    <a:pt x="186385" y="144043"/>
                  </a:lnTo>
                  <a:lnTo>
                    <a:pt x="186753" y="146786"/>
                  </a:lnTo>
                  <a:lnTo>
                    <a:pt x="189166" y="147104"/>
                  </a:lnTo>
                  <a:lnTo>
                    <a:pt x="188264" y="144043"/>
                  </a:lnTo>
                  <a:lnTo>
                    <a:pt x="190830" y="143230"/>
                  </a:lnTo>
                  <a:lnTo>
                    <a:pt x="191122" y="142760"/>
                  </a:lnTo>
                  <a:lnTo>
                    <a:pt x="193052" y="137198"/>
                  </a:lnTo>
                  <a:lnTo>
                    <a:pt x="196951" y="125793"/>
                  </a:lnTo>
                  <a:close/>
                </a:path>
                <a:path w="335914" h="391159">
                  <a:moveTo>
                    <a:pt x="200240" y="177800"/>
                  </a:moveTo>
                  <a:lnTo>
                    <a:pt x="199986" y="176720"/>
                  </a:lnTo>
                  <a:lnTo>
                    <a:pt x="199504" y="176542"/>
                  </a:lnTo>
                  <a:lnTo>
                    <a:pt x="199301" y="176377"/>
                  </a:lnTo>
                  <a:lnTo>
                    <a:pt x="198145" y="176631"/>
                  </a:lnTo>
                  <a:lnTo>
                    <a:pt x="198361" y="177431"/>
                  </a:lnTo>
                  <a:lnTo>
                    <a:pt x="198424" y="178269"/>
                  </a:lnTo>
                  <a:lnTo>
                    <a:pt x="198285" y="179108"/>
                  </a:lnTo>
                  <a:lnTo>
                    <a:pt x="199047" y="178650"/>
                  </a:lnTo>
                  <a:lnTo>
                    <a:pt x="199669" y="178269"/>
                  </a:lnTo>
                  <a:lnTo>
                    <a:pt x="200240" y="177800"/>
                  </a:lnTo>
                  <a:close/>
                </a:path>
                <a:path w="335914" h="391159">
                  <a:moveTo>
                    <a:pt x="218376" y="13500"/>
                  </a:moveTo>
                  <a:lnTo>
                    <a:pt x="214439" y="9804"/>
                  </a:lnTo>
                  <a:lnTo>
                    <a:pt x="213702" y="9118"/>
                  </a:lnTo>
                  <a:lnTo>
                    <a:pt x="211543" y="7073"/>
                  </a:lnTo>
                  <a:lnTo>
                    <a:pt x="205701" y="6146"/>
                  </a:lnTo>
                  <a:lnTo>
                    <a:pt x="200583" y="5334"/>
                  </a:lnTo>
                  <a:lnTo>
                    <a:pt x="195262" y="0"/>
                  </a:lnTo>
                  <a:lnTo>
                    <a:pt x="189915" y="6146"/>
                  </a:lnTo>
                  <a:lnTo>
                    <a:pt x="189318" y="5727"/>
                  </a:lnTo>
                  <a:lnTo>
                    <a:pt x="186690" y="9118"/>
                  </a:lnTo>
                  <a:lnTo>
                    <a:pt x="183349" y="5105"/>
                  </a:lnTo>
                  <a:lnTo>
                    <a:pt x="175006" y="9804"/>
                  </a:lnTo>
                  <a:lnTo>
                    <a:pt x="168148" y="9309"/>
                  </a:lnTo>
                  <a:lnTo>
                    <a:pt x="162623" y="13500"/>
                  </a:lnTo>
                  <a:lnTo>
                    <a:pt x="218376" y="13500"/>
                  </a:lnTo>
                  <a:close/>
                </a:path>
                <a:path w="335914" h="391159">
                  <a:moveTo>
                    <a:pt x="222402" y="26111"/>
                  </a:moveTo>
                  <a:lnTo>
                    <a:pt x="221119" y="16052"/>
                  </a:lnTo>
                  <a:lnTo>
                    <a:pt x="218681" y="13779"/>
                  </a:lnTo>
                  <a:lnTo>
                    <a:pt x="162267" y="13779"/>
                  </a:lnTo>
                  <a:lnTo>
                    <a:pt x="160540" y="13779"/>
                  </a:lnTo>
                  <a:lnTo>
                    <a:pt x="160261" y="15697"/>
                  </a:lnTo>
                  <a:lnTo>
                    <a:pt x="164452" y="16459"/>
                  </a:lnTo>
                  <a:lnTo>
                    <a:pt x="163626" y="17703"/>
                  </a:lnTo>
                  <a:lnTo>
                    <a:pt x="162928" y="19329"/>
                  </a:lnTo>
                  <a:lnTo>
                    <a:pt x="161594" y="19621"/>
                  </a:lnTo>
                  <a:lnTo>
                    <a:pt x="165887" y="24244"/>
                  </a:lnTo>
                  <a:lnTo>
                    <a:pt x="156578" y="24561"/>
                  </a:lnTo>
                  <a:lnTo>
                    <a:pt x="156057" y="24892"/>
                  </a:lnTo>
                  <a:lnTo>
                    <a:pt x="156057" y="35445"/>
                  </a:lnTo>
                  <a:lnTo>
                    <a:pt x="154292" y="37160"/>
                  </a:lnTo>
                  <a:lnTo>
                    <a:pt x="152742" y="36487"/>
                  </a:lnTo>
                  <a:lnTo>
                    <a:pt x="151231" y="35788"/>
                  </a:lnTo>
                  <a:lnTo>
                    <a:pt x="152641" y="34455"/>
                  </a:lnTo>
                  <a:lnTo>
                    <a:pt x="154089" y="34556"/>
                  </a:lnTo>
                  <a:lnTo>
                    <a:pt x="156057" y="35445"/>
                  </a:lnTo>
                  <a:lnTo>
                    <a:pt x="156057" y="24892"/>
                  </a:lnTo>
                  <a:lnTo>
                    <a:pt x="153924" y="26187"/>
                  </a:lnTo>
                  <a:lnTo>
                    <a:pt x="147180" y="29984"/>
                  </a:lnTo>
                  <a:lnTo>
                    <a:pt x="142481" y="30276"/>
                  </a:lnTo>
                  <a:lnTo>
                    <a:pt x="115023" y="42697"/>
                  </a:lnTo>
                  <a:lnTo>
                    <a:pt x="115468" y="42824"/>
                  </a:lnTo>
                  <a:lnTo>
                    <a:pt x="115557" y="43383"/>
                  </a:lnTo>
                  <a:lnTo>
                    <a:pt x="118325" y="43332"/>
                  </a:lnTo>
                  <a:lnTo>
                    <a:pt x="119075" y="45135"/>
                  </a:lnTo>
                  <a:lnTo>
                    <a:pt x="114300" y="46634"/>
                  </a:lnTo>
                  <a:lnTo>
                    <a:pt x="112471" y="50355"/>
                  </a:lnTo>
                  <a:lnTo>
                    <a:pt x="110375" y="49987"/>
                  </a:lnTo>
                  <a:lnTo>
                    <a:pt x="111493" y="51739"/>
                  </a:lnTo>
                  <a:lnTo>
                    <a:pt x="111544" y="51955"/>
                  </a:lnTo>
                  <a:lnTo>
                    <a:pt x="117462" y="51257"/>
                  </a:lnTo>
                  <a:lnTo>
                    <a:pt x="120853" y="50355"/>
                  </a:lnTo>
                  <a:lnTo>
                    <a:pt x="123939" y="46380"/>
                  </a:lnTo>
                  <a:lnTo>
                    <a:pt x="124942" y="45262"/>
                  </a:lnTo>
                  <a:lnTo>
                    <a:pt x="128651" y="47269"/>
                  </a:lnTo>
                  <a:lnTo>
                    <a:pt x="130022" y="46228"/>
                  </a:lnTo>
                  <a:lnTo>
                    <a:pt x="129730" y="45262"/>
                  </a:lnTo>
                  <a:lnTo>
                    <a:pt x="129133" y="43332"/>
                  </a:lnTo>
                  <a:lnTo>
                    <a:pt x="128625" y="41668"/>
                  </a:lnTo>
                  <a:lnTo>
                    <a:pt x="129971" y="41414"/>
                  </a:lnTo>
                  <a:lnTo>
                    <a:pt x="133375" y="43903"/>
                  </a:lnTo>
                  <a:lnTo>
                    <a:pt x="135915" y="41414"/>
                  </a:lnTo>
                  <a:lnTo>
                    <a:pt x="136664" y="40678"/>
                  </a:lnTo>
                  <a:lnTo>
                    <a:pt x="139852" y="44234"/>
                  </a:lnTo>
                  <a:lnTo>
                    <a:pt x="141401" y="42557"/>
                  </a:lnTo>
                  <a:lnTo>
                    <a:pt x="138899" y="40894"/>
                  </a:lnTo>
                  <a:lnTo>
                    <a:pt x="138912" y="40678"/>
                  </a:lnTo>
                  <a:lnTo>
                    <a:pt x="139065" y="39192"/>
                  </a:lnTo>
                  <a:lnTo>
                    <a:pt x="142100" y="37668"/>
                  </a:lnTo>
                  <a:lnTo>
                    <a:pt x="144513" y="38100"/>
                  </a:lnTo>
                  <a:lnTo>
                    <a:pt x="148221" y="47510"/>
                  </a:lnTo>
                  <a:lnTo>
                    <a:pt x="154305" y="47650"/>
                  </a:lnTo>
                  <a:lnTo>
                    <a:pt x="161963" y="46837"/>
                  </a:lnTo>
                  <a:lnTo>
                    <a:pt x="162394" y="47117"/>
                  </a:lnTo>
                  <a:lnTo>
                    <a:pt x="163017" y="49276"/>
                  </a:lnTo>
                  <a:lnTo>
                    <a:pt x="162433" y="49644"/>
                  </a:lnTo>
                  <a:lnTo>
                    <a:pt x="159143" y="50634"/>
                  </a:lnTo>
                  <a:lnTo>
                    <a:pt x="159067" y="52539"/>
                  </a:lnTo>
                  <a:lnTo>
                    <a:pt x="161112" y="55549"/>
                  </a:lnTo>
                  <a:lnTo>
                    <a:pt x="162318" y="56629"/>
                  </a:lnTo>
                  <a:lnTo>
                    <a:pt x="161632" y="58407"/>
                  </a:lnTo>
                  <a:lnTo>
                    <a:pt x="160782" y="58191"/>
                  </a:lnTo>
                  <a:lnTo>
                    <a:pt x="160566" y="56057"/>
                  </a:lnTo>
                  <a:lnTo>
                    <a:pt x="158584" y="58166"/>
                  </a:lnTo>
                  <a:lnTo>
                    <a:pt x="157187" y="58699"/>
                  </a:lnTo>
                  <a:lnTo>
                    <a:pt x="157810" y="60566"/>
                  </a:lnTo>
                  <a:lnTo>
                    <a:pt x="159258" y="61671"/>
                  </a:lnTo>
                  <a:lnTo>
                    <a:pt x="161480" y="60769"/>
                  </a:lnTo>
                  <a:lnTo>
                    <a:pt x="163131" y="61480"/>
                  </a:lnTo>
                  <a:lnTo>
                    <a:pt x="170700" y="61861"/>
                  </a:lnTo>
                  <a:lnTo>
                    <a:pt x="172910" y="60769"/>
                  </a:lnTo>
                  <a:lnTo>
                    <a:pt x="176390" y="59055"/>
                  </a:lnTo>
                  <a:lnTo>
                    <a:pt x="184099" y="61201"/>
                  </a:lnTo>
                  <a:lnTo>
                    <a:pt x="184912" y="61912"/>
                  </a:lnTo>
                  <a:lnTo>
                    <a:pt x="186055" y="63373"/>
                  </a:lnTo>
                  <a:lnTo>
                    <a:pt x="183540" y="63969"/>
                  </a:lnTo>
                  <a:lnTo>
                    <a:pt x="186118" y="65671"/>
                  </a:lnTo>
                  <a:lnTo>
                    <a:pt x="186524" y="64338"/>
                  </a:lnTo>
                  <a:lnTo>
                    <a:pt x="188201" y="62039"/>
                  </a:lnTo>
                  <a:lnTo>
                    <a:pt x="189331" y="60210"/>
                  </a:lnTo>
                  <a:lnTo>
                    <a:pt x="191909" y="64947"/>
                  </a:lnTo>
                  <a:lnTo>
                    <a:pt x="193497" y="66890"/>
                  </a:lnTo>
                  <a:lnTo>
                    <a:pt x="196710" y="64706"/>
                  </a:lnTo>
                  <a:lnTo>
                    <a:pt x="197827" y="65062"/>
                  </a:lnTo>
                  <a:lnTo>
                    <a:pt x="203708" y="65024"/>
                  </a:lnTo>
                  <a:lnTo>
                    <a:pt x="204038" y="64706"/>
                  </a:lnTo>
                  <a:lnTo>
                    <a:pt x="206629" y="62191"/>
                  </a:lnTo>
                  <a:lnTo>
                    <a:pt x="206921" y="60210"/>
                  </a:lnTo>
                  <a:lnTo>
                    <a:pt x="207098" y="59055"/>
                  </a:lnTo>
                  <a:lnTo>
                    <a:pt x="207187" y="58407"/>
                  </a:lnTo>
                  <a:lnTo>
                    <a:pt x="207645" y="55384"/>
                  </a:lnTo>
                  <a:lnTo>
                    <a:pt x="207251" y="51739"/>
                  </a:lnTo>
                  <a:lnTo>
                    <a:pt x="212242" y="54076"/>
                  </a:lnTo>
                  <a:lnTo>
                    <a:pt x="212509" y="54152"/>
                  </a:lnTo>
                  <a:lnTo>
                    <a:pt x="212712" y="52539"/>
                  </a:lnTo>
                  <a:lnTo>
                    <a:pt x="212826" y="51739"/>
                  </a:lnTo>
                  <a:lnTo>
                    <a:pt x="213271" y="50647"/>
                  </a:lnTo>
                  <a:lnTo>
                    <a:pt x="214414" y="49796"/>
                  </a:lnTo>
                  <a:lnTo>
                    <a:pt x="216027" y="50584"/>
                  </a:lnTo>
                  <a:lnTo>
                    <a:pt x="215519" y="53962"/>
                  </a:lnTo>
                  <a:lnTo>
                    <a:pt x="219456" y="52285"/>
                  </a:lnTo>
                  <a:lnTo>
                    <a:pt x="217678" y="49796"/>
                  </a:lnTo>
                  <a:lnTo>
                    <a:pt x="218173" y="46837"/>
                  </a:lnTo>
                  <a:lnTo>
                    <a:pt x="218211" y="46024"/>
                  </a:lnTo>
                  <a:lnTo>
                    <a:pt x="216496" y="44970"/>
                  </a:lnTo>
                  <a:lnTo>
                    <a:pt x="215569" y="42430"/>
                  </a:lnTo>
                  <a:lnTo>
                    <a:pt x="176758" y="42430"/>
                  </a:lnTo>
                  <a:lnTo>
                    <a:pt x="173710" y="42430"/>
                  </a:lnTo>
                  <a:lnTo>
                    <a:pt x="172440" y="44348"/>
                  </a:lnTo>
                  <a:lnTo>
                    <a:pt x="170332" y="46024"/>
                  </a:lnTo>
                  <a:lnTo>
                    <a:pt x="170205" y="41300"/>
                  </a:lnTo>
                  <a:lnTo>
                    <a:pt x="172491" y="40106"/>
                  </a:lnTo>
                  <a:lnTo>
                    <a:pt x="176034" y="42037"/>
                  </a:lnTo>
                  <a:lnTo>
                    <a:pt x="215430" y="42037"/>
                  </a:lnTo>
                  <a:lnTo>
                    <a:pt x="214731" y="40106"/>
                  </a:lnTo>
                  <a:lnTo>
                    <a:pt x="213969" y="37985"/>
                  </a:lnTo>
                  <a:lnTo>
                    <a:pt x="214261" y="37668"/>
                  </a:lnTo>
                  <a:lnTo>
                    <a:pt x="214744" y="37160"/>
                  </a:lnTo>
                  <a:lnTo>
                    <a:pt x="217297" y="34455"/>
                  </a:lnTo>
                  <a:lnTo>
                    <a:pt x="218338" y="33350"/>
                  </a:lnTo>
                  <a:lnTo>
                    <a:pt x="216852" y="26758"/>
                  </a:lnTo>
                  <a:lnTo>
                    <a:pt x="217335" y="26695"/>
                  </a:lnTo>
                  <a:lnTo>
                    <a:pt x="220014" y="27749"/>
                  </a:lnTo>
                  <a:lnTo>
                    <a:pt x="220891" y="27660"/>
                  </a:lnTo>
                  <a:lnTo>
                    <a:pt x="221830" y="26695"/>
                  </a:lnTo>
                  <a:lnTo>
                    <a:pt x="222402" y="26111"/>
                  </a:lnTo>
                  <a:close/>
                </a:path>
                <a:path w="335914" h="391159">
                  <a:moveTo>
                    <a:pt x="223608" y="162102"/>
                  </a:moveTo>
                  <a:lnTo>
                    <a:pt x="221615" y="157251"/>
                  </a:lnTo>
                  <a:lnTo>
                    <a:pt x="219748" y="153847"/>
                  </a:lnTo>
                  <a:lnTo>
                    <a:pt x="216179" y="149987"/>
                  </a:lnTo>
                  <a:lnTo>
                    <a:pt x="215252" y="149517"/>
                  </a:lnTo>
                  <a:lnTo>
                    <a:pt x="208483" y="150177"/>
                  </a:lnTo>
                  <a:lnTo>
                    <a:pt x="203657" y="152184"/>
                  </a:lnTo>
                  <a:lnTo>
                    <a:pt x="199021" y="156730"/>
                  </a:lnTo>
                  <a:lnTo>
                    <a:pt x="198716" y="158381"/>
                  </a:lnTo>
                  <a:lnTo>
                    <a:pt x="199212" y="160350"/>
                  </a:lnTo>
                  <a:lnTo>
                    <a:pt x="200406" y="161747"/>
                  </a:lnTo>
                  <a:lnTo>
                    <a:pt x="205854" y="159232"/>
                  </a:lnTo>
                  <a:lnTo>
                    <a:pt x="210223" y="162382"/>
                  </a:lnTo>
                  <a:lnTo>
                    <a:pt x="213969" y="160997"/>
                  </a:lnTo>
                  <a:lnTo>
                    <a:pt x="217271" y="159778"/>
                  </a:lnTo>
                  <a:lnTo>
                    <a:pt x="219925" y="159854"/>
                  </a:lnTo>
                  <a:lnTo>
                    <a:pt x="223608" y="162102"/>
                  </a:lnTo>
                  <a:close/>
                </a:path>
                <a:path w="335914" h="391159">
                  <a:moveTo>
                    <a:pt x="253453" y="387032"/>
                  </a:moveTo>
                  <a:lnTo>
                    <a:pt x="251726" y="386613"/>
                  </a:lnTo>
                  <a:lnTo>
                    <a:pt x="250380" y="386283"/>
                  </a:lnTo>
                  <a:lnTo>
                    <a:pt x="249859" y="387057"/>
                  </a:lnTo>
                  <a:lnTo>
                    <a:pt x="250037" y="388302"/>
                  </a:lnTo>
                  <a:lnTo>
                    <a:pt x="250190" y="389280"/>
                  </a:lnTo>
                  <a:lnTo>
                    <a:pt x="249364" y="390728"/>
                  </a:lnTo>
                  <a:lnTo>
                    <a:pt x="250113" y="390855"/>
                  </a:lnTo>
                  <a:lnTo>
                    <a:pt x="252349" y="391134"/>
                  </a:lnTo>
                  <a:lnTo>
                    <a:pt x="252869" y="390550"/>
                  </a:lnTo>
                  <a:lnTo>
                    <a:pt x="252666" y="389496"/>
                  </a:lnTo>
                  <a:lnTo>
                    <a:pt x="252463" y="388505"/>
                  </a:lnTo>
                  <a:lnTo>
                    <a:pt x="253453" y="387032"/>
                  </a:lnTo>
                  <a:close/>
                </a:path>
                <a:path w="335914" h="391159">
                  <a:moveTo>
                    <a:pt x="327558" y="142151"/>
                  </a:moveTo>
                  <a:lnTo>
                    <a:pt x="327253" y="141503"/>
                  </a:lnTo>
                  <a:lnTo>
                    <a:pt x="326580" y="141732"/>
                  </a:lnTo>
                  <a:lnTo>
                    <a:pt x="325996" y="141935"/>
                  </a:lnTo>
                  <a:lnTo>
                    <a:pt x="325564" y="142570"/>
                  </a:lnTo>
                  <a:lnTo>
                    <a:pt x="325056" y="143014"/>
                  </a:lnTo>
                  <a:lnTo>
                    <a:pt x="325399" y="143167"/>
                  </a:lnTo>
                  <a:lnTo>
                    <a:pt x="325742" y="143332"/>
                  </a:lnTo>
                  <a:lnTo>
                    <a:pt x="326694" y="143459"/>
                  </a:lnTo>
                  <a:lnTo>
                    <a:pt x="327304" y="143433"/>
                  </a:lnTo>
                  <a:lnTo>
                    <a:pt x="327431" y="142748"/>
                  </a:lnTo>
                  <a:lnTo>
                    <a:pt x="327558" y="142151"/>
                  </a:lnTo>
                  <a:close/>
                </a:path>
                <a:path w="335914" h="391159">
                  <a:moveTo>
                    <a:pt x="335470" y="126758"/>
                  </a:moveTo>
                  <a:lnTo>
                    <a:pt x="334733" y="124675"/>
                  </a:lnTo>
                  <a:lnTo>
                    <a:pt x="334975" y="122974"/>
                  </a:lnTo>
                  <a:lnTo>
                    <a:pt x="332041" y="126987"/>
                  </a:lnTo>
                  <a:lnTo>
                    <a:pt x="332435" y="127114"/>
                  </a:lnTo>
                  <a:lnTo>
                    <a:pt x="332879" y="127444"/>
                  </a:lnTo>
                  <a:lnTo>
                    <a:pt x="333209" y="127355"/>
                  </a:lnTo>
                  <a:lnTo>
                    <a:pt x="335470" y="126758"/>
                  </a:lnTo>
                  <a:close/>
                </a:path>
              </a:pathLst>
            </a:custGeom>
            <a:solidFill>
              <a:srgbClr val="534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82780" y="653490"/>
              <a:ext cx="234315" cy="120650"/>
            </a:xfrm>
            <a:custGeom>
              <a:avLst/>
              <a:gdLst/>
              <a:ahLst/>
              <a:cxnLst/>
              <a:rect l="l" t="t" r="r" b="b"/>
              <a:pathLst>
                <a:path w="234314" h="120650">
                  <a:moveTo>
                    <a:pt x="4826" y="45618"/>
                  </a:moveTo>
                  <a:lnTo>
                    <a:pt x="2844" y="44729"/>
                  </a:lnTo>
                  <a:lnTo>
                    <a:pt x="1409" y="44627"/>
                  </a:lnTo>
                  <a:lnTo>
                    <a:pt x="0" y="45961"/>
                  </a:lnTo>
                  <a:lnTo>
                    <a:pt x="1511" y="46659"/>
                  </a:lnTo>
                  <a:lnTo>
                    <a:pt x="3060" y="47332"/>
                  </a:lnTo>
                  <a:lnTo>
                    <a:pt x="4826" y="45618"/>
                  </a:lnTo>
                  <a:close/>
                </a:path>
                <a:path w="234314" h="120650">
                  <a:moveTo>
                    <a:pt x="25527" y="52603"/>
                  </a:moveTo>
                  <a:lnTo>
                    <a:pt x="21259" y="50279"/>
                  </a:lnTo>
                  <a:lnTo>
                    <a:pt x="18973" y="51473"/>
                  </a:lnTo>
                  <a:lnTo>
                    <a:pt x="19100" y="56197"/>
                  </a:lnTo>
                  <a:lnTo>
                    <a:pt x="21209" y="54521"/>
                  </a:lnTo>
                  <a:lnTo>
                    <a:pt x="22745" y="52209"/>
                  </a:lnTo>
                  <a:lnTo>
                    <a:pt x="25527" y="52603"/>
                  </a:lnTo>
                  <a:close/>
                </a:path>
                <a:path w="234314" h="120650">
                  <a:moveTo>
                    <a:pt x="233934" y="68046"/>
                  </a:moveTo>
                  <a:lnTo>
                    <a:pt x="233883" y="55841"/>
                  </a:lnTo>
                  <a:lnTo>
                    <a:pt x="233667" y="47282"/>
                  </a:lnTo>
                  <a:lnTo>
                    <a:pt x="233311" y="45364"/>
                  </a:lnTo>
                  <a:lnTo>
                    <a:pt x="233032" y="45212"/>
                  </a:lnTo>
                  <a:lnTo>
                    <a:pt x="233032" y="68313"/>
                  </a:lnTo>
                  <a:lnTo>
                    <a:pt x="231152" y="68364"/>
                  </a:lnTo>
                  <a:lnTo>
                    <a:pt x="231406" y="68173"/>
                  </a:lnTo>
                  <a:lnTo>
                    <a:pt x="231711" y="68046"/>
                  </a:lnTo>
                  <a:lnTo>
                    <a:pt x="232308" y="68046"/>
                  </a:lnTo>
                  <a:lnTo>
                    <a:pt x="232727" y="68224"/>
                  </a:lnTo>
                  <a:lnTo>
                    <a:pt x="232905" y="68237"/>
                  </a:lnTo>
                  <a:lnTo>
                    <a:pt x="233032" y="68313"/>
                  </a:lnTo>
                  <a:lnTo>
                    <a:pt x="233032" y="45212"/>
                  </a:lnTo>
                  <a:lnTo>
                    <a:pt x="232460" y="44869"/>
                  </a:lnTo>
                  <a:lnTo>
                    <a:pt x="232333" y="44157"/>
                  </a:lnTo>
                  <a:lnTo>
                    <a:pt x="231787" y="40449"/>
                  </a:lnTo>
                  <a:lnTo>
                    <a:pt x="231559" y="39065"/>
                  </a:lnTo>
                  <a:lnTo>
                    <a:pt x="231000" y="36525"/>
                  </a:lnTo>
                  <a:lnTo>
                    <a:pt x="230670" y="35852"/>
                  </a:lnTo>
                  <a:lnTo>
                    <a:pt x="229920" y="35331"/>
                  </a:lnTo>
                  <a:lnTo>
                    <a:pt x="229654" y="34175"/>
                  </a:lnTo>
                  <a:lnTo>
                    <a:pt x="229247" y="32042"/>
                  </a:lnTo>
                  <a:lnTo>
                    <a:pt x="228650" y="28829"/>
                  </a:lnTo>
                  <a:lnTo>
                    <a:pt x="228231" y="26873"/>
                  </a:lnTo>
                  <a:lnTo>
                    <a:pt x="227228" y="25844"/>
                  </a:lnTo>
                  <a:lnTo>
                    <a:pt x="227114" y="25666"/>
                  </a:lnTo>
                  <a:lnTo>
                    <a:pt x="226949" y="25577"/>
                  </a:lnTo>
                  <a:lnTo>
                    <a:pt x="226529" y="23152"/>
                  </a:lnTo>
                  <a:lnTo>
                    <a:pt x="226212" y="21539"/>
                  </a:lnTo>
                  <a:lnTo>
                    <a:pt x="225958" y="20561"/>
                  </a:lnTo>
                  <a:lnTo>
                    <a:pt x="225577" y="19265"/>
                  </a:lnTo>
                  <a:lnTo>
                    <a:pt x="225031" y="17373"/>
                  </a:lnTo>
                  <a:lnTo>
                    <a:pt x="224269" y="16268"/>
                  </a:lnTo>
                  <a:lnTo>
                    <a:pt x="223215" y="15684"/>
                  </a:lnTo>
                  <a:lnTo>
                    <a:pt x="222554" y="15494"/>
                  </a:lnTo>
                  <a:lnTo>
                    <a:pt x="222250" y="15455"/>
                  </a:lnTo>
                  <a:lnTo>
                    <a:pt x="221932" y="15494"/>
                  </a:lnTo>
                  <a:lnTo>
                    <a:pt x="221043" y="13347"/>
                  </a:lnTo>
                  <a:lnTo>
                    <a:pt x="219989" y="12738"/>
                  </a:lnTo>
                  <a:lnTo>
                    <a:pt x="218414" y="12090"/>
                  </a:lnTo>
                  <a:lnTo>
                    <a:pt x="218059" y="11887"/>
                  </a:lnTo>
                  <a:lnTo>
                    <a:pt x="215900" y="3467"/>
                  </a:lnTo>
                  <a:lnTo>
                    <a:pt x="214782" y="1612"/>
                  </a:lnTo>
                  <a:lnTo>
                    <a:pt x="212153" y="0"/>
                  </a:lnTo>
                  <a:lnTo>
                    <a:pt x="209918" y="711"/>
                  </a:lnTo>
                  <a:lnTo>
                    <a:pt x="209537" y="812"/>
                  </a:lnTo>
                  <a:lnTo>
                    <a:pt x="207860" y="3708"/>
                  </a:lnTo>
                  <a:lnTo>
                    <a:pt x="209156" y="4406"/>
                  </a:lnTo>
                  <a:lnTo>
                    <a:pt x="211670" y="3619"/>
                  </a:lnTo>
                  <a:lnTo>
                    <a:pt x="211848" y="3708"/>
                  </a:lnTo>
                  <a:lnTo>
                    <a:pt x="212725" y="4419"/>
                  </a:lnTo>
                  <a:lnTo>
                    <a:pt x="213715" y="10490"/>
                  </a:lnTo>
                  <a:lnTo>
                    <a:pt x="213855" y="10972"/>
                  </a:lnTo>
                  <a:lnTo>
                    <a:pt x="214934" y="13995"/>
                  </a:lnTo>
                  <a:lnTo>
                    <a:pt x="216230" y="14757"/>
                  </a:lnTo>
                  <a:lnTo>
                    <a:pt x="218732" y="15786"/>
                  </a:lnTo>
                  <a:lnTo>
                    <a:pt x="220281" y="21704"/>
                  </a:lnTo>
                  <a:lnTo>
                    <a:pt x="222097" y="19265"/>
                  </a:lnTo>
                  <a:lnTo>
                    <a:pt x="222313" y="19748"/>
                  </a:lnTo>
                  <a:lnTo>
                    <a:pt x="222592" y="20574"/>
                  </a:lnTo>
                  <a:lnTo>
                    <a:pt x="223177" y="23152"/>
                  </a:lnTo>
                  <a:lnTo>
                    <a:pt x="223520" y="25044"/>
                  </a:lnTo>
                  <a:lnTo>
                    <a:pt x="224066" y="28829"/>
                  </a:lnTo>
                  <a:lnTo>
                    <a:pt x="224904" y="34988"/>
                  </a:lnTo>
                  <a:lnTo>
                    <a:pt x="225882" y="32042"/>
                  </a:lnTo>
                  <a:lnTo>
                    <a:pt x="226720" y="36525"/>
                  </a:lnTo>
                  <a:lnTo>
                    <a:pt x="227012" y="37922"/>
                  </a:lnTo>
                  <a:lnTo>
                    <a:pt x="228041" y="38392"/>
                  </a:lnTo>
                  <a:lnTo>
                    <a:pt x="228307" y="39484"/>
                  </a:lnTo>
                  <a:lnTo>
                    <a:pt x="229336" y="46418"/>
                  </a:lnTo>
                  <a:lnTo>
                    <a:pt x="229514" y="47294"/>
                  </a:lnTo>
                  <a:lnTo>
                    <a:pt x="230149" y="47853"/>
                  </a:lnTo>
                  <a:lnTo>
                    <a:pt x="230352" y="49999"/>
                  </a:lnTo>
                  <a:lnTo>
                    <a:pt x="230466" y="52095"/>
                  </a:lnTo>
                  <a:lnTo>
                    <a:pt x="230581" y="55841"/>
                  </a:lnTo>
                  <a:lnTo>
                    <a:pt x="230606" y="68376"/>
                  </a:lnTo>
                  <a:lnTo>
                    <a:pt x="230301" y="68376"/>
                  </a:lnTo>
                  <a:lnTo>
                    <a:pt x="230263" y="69850"/>
                  </a:lnTo>
                  <a:lnTo>
                    <a:pt x="230162" y="72275"/>
                  </a:lnTo>
                  <a:lnTo>
                    <a:pt x="230085" y="73012"/>
                  </a:lnTo>
                  <a:lnTo>
                    <a:pt x="229247" y="73507"/>
                  </a:lnTo>
                  <a:lnTo>
                    <a:pt x="228968" y="74498"/>
                  </a:lnTo>
                  <a:lnTo>
                    <a:pt x="228701" y="76847"/>
                  </a:lnTo>
                  <a:lnTo>
                    <a:pt x="228155" y="77685"/>
                  </a:lnTo>
                  <a:lnTo>
                    <a:pt x="227647" y="79489"/>
                  </a:lnTo>
                  <a:lnTo>
                    <a:pt x="226529" y="83781"/>
                  </a:lnTo>
                  <a:lnTo>
                    <a:pt x="226275" y="83705"/>
                  </a:lnTo>
                  <a:lnTo>
                    <a:pt x="225996" y="83667"/>
                  </a:lnTo>
                  <a:lnTo>
                    <a:pt x="221056" y="96100"/>
                  </a:lnTo>
                  <a:lnTo>
                    <a:pt x="220954" y="96329"/>
                  </a:lnTo>
                  <a:lnTo>
                    <a:pt x="220814" y="96558"/>
                  </a:lnTo>
                  <a:lnTo>
                    <a:pt x="218427" y="96189"/>
                  </a:lnTo>
                  <a:lnTo>
                    <a:pt x="216560" y="98958"/>
                  </a:lnTo>
                  <a:lnTo>
                    <a:pt x="216014" y="100672"/>
                  </a:lnTo>
                  <a:lnTo>
                    <a:pt x="215519" y="103403"/>
                  </a:lnTo>
                  <a:lnTo>
                    <a:pt x="213817" y="103911"/>
                  </a:lnTo>
                  <a:lnTo>
                    <a:pt x="212902" y="106286"/>
                  </a:lnTo>
                  <a:lnTo>
                    <a:pt x="211048" y="111645"/>
                  </a:lnTo>
                  <a:lnTo>
                    <a:pt x="210781" y="112306"/>
                  </a:lnTo>
                  <a:lnTo>
                    <a:pt x="209969" y="112649"/>
                  </a:lnTo>
                  <a:lnTo>
                    <a:pt x="209511" y="113499"/>
                  </a:lnTo>
                  <a:lnTo>
                    <a:pt x="209118" y="114604"/>
                  </a:lnTo>
                  <a:lnTo>
                    <a:pt x="207111" y="114731"/>
                  </a:lnTo>
                  <a:lnTo>
                    <a:pt x="207365" y="118808"/>
                  </a:lnTo>
                  <a:lnTo>
                    <a:pt x="208432" y="119862"/>
                  </a:lnTo>
                  <a:lnTo>
                    <a:pt x="208762" y="120027"/>
                  </a:lnTo>
                  <a:lnTo>
                    <a:pt x="209372" y="120103"/>
                  </a:lnTo>
                  <a:lnTo>
                    <a:pt x="210591" y="120103"/>
                  </a:lnTo>
                  <a:lnTo>
                    <a:pt x="211086" y="119151"/>
                  </a:lnTo>
                  <a:lnTo>
                    <a:pt x="211620" y="117627"/>
                  </a:lnTo>
                  <a:lnTo>
                    <a:pt x="211912" y="116687"/>
                  </a:lnTo>
                  <a:lnTo>
                    <a:pt x="212166" y="117005"/>
                  </a:lnTo>
                  <a:lnTo>
                    <a:pt x="212318" y="116687"/>
                  </a:lnTo>
                  <a:lnTo>
                    <a:pt x="213791" y="113817"/>
                  </a:lnTo>
                  <a:lnTo>
                    <a:pt x="215722" y="108254"/>
                  </a:lnTo>
                  <a:lnTo>
                    <a:pt x="216230" y="107213"/>
                  </a:lnTo>
                  <a:lnTo>
                    <a:pt x="217944" y="109359"/>
                  </a:lnTo>
                  <a:lnTo>
                    <a:pt x="218262" y="107213"/>
                  </a:lnTo>
                  <a:lnTo>
                    <a:pt x="218782" y="103911"/>
                  </a:lnTo>
                  <a:lnTo>
                    <a:pt x="219341" y="100965"/>
                  </a:lnTo>
                  <a:lnTo>
                    <a:pt x="219798" y="100037"/>
                  </a:lnTo>
                  <a:lnTo>
                    <a:pt x="219989" y="99771"/>
                  </a:lnTo>
                  <a:lnTo>
                    <a:pt x="221462" y="99999"/>
                  </a:lnTo>
                  <a:lnTo>
                    <a:pt x="223100" y="99872"/>
                  </a:lnTo>
                  <a:lnTo>
                    <a:pt x="224193" y="97155"/>
                  </a:lnTo>
                  <a:lnTo>
                    <a:pt x="224294" y="96786"/>
                  </a:lnTo>
                  <a:lnTo>
                    <a:pt x="224332" y="96558"/>
                  </a:lnTo>
                  <a:lnTo>
                    <a:pt x="224993" y="92494"/>
                  </a:lnTo>
                  <a:lnTo>
                    <a:pt x="225285" y="90893"/>
                  </a:lnTo>
                  <a:lnTo>
                    <a:pt x="225615" y="89458"/>
                  </a:lnTo>
                  <a:lnTo>
                    <a:pt x="225882" y="88531"/>
                  </a:lnTo>
                  <a:lnTo>
                    <a:pt x="227215" y="92494"/>
                  </a:lnTo>
                  <a:lnTo>
                    <a:pt x="228536" y="88531"/>
                  </a:lnTo>
                  <a:lnTo>
                    <a:pt x="229273" y="86347"/>
                  </a:lnTo>
                  <a:lnTo>
                    <a:pt x="229946" y="83781"/>
                  </a:lnTo>
                  <a:lnTo>
                    <a:pt x="231076" y="79489"/>
                  </a:lnTo>
                  <a:lnTo>
                    <a:pt x="231381" y="78816"/>
                  </a:lnTo>
                  <a:lnTo>
                    <a:pt x="231851" y="78562"/>
                  </a:lnTo>
                  <a:lnTo>
                    <a:pt x="232029" y="76847"/>
                  </a:lnTo>
                  <a:lnTo>
                    <a:pt x="232156" y="76009"/>
                  </a:lnTo>
                  <a:lnTo>
                    <a:pt x="232422" y="75857"/>
                  </a:lnTo>
                  <a:lnTo>
                    <a:pt x="232994" y="75476"/>
                  </a:lnTo>
                  <a:lnTo>
                    <a:pt x="233260" y="74853"/>
                  </a:lnTo>
                  <a:lnTo>
                    <a:pt x="233464" y="72275"/>
                  </a:lnTo>
                  <a:lnTo>
                    <a:pt x="233540" y="70612"/>
                  </a:lnTo>
                  <a:lnTo>
                    <a:pt x="233921" y="69850"/>
                  </a:lnTo>
                  <a:lnTo>
                    <a:pt x="233934" y="68364"/>
                  </a:lnTo>
                  <a:lnTo>
                    <a:pt x="233934" y="68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5686" y="622425"/>
              <a:ext cx="1250647" cy="3517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91036" y="436905"/>
              <a:ext cx="948055" cy="688340"/>
            </a:xfrm>
            <a:custGeom>
              <a:avLst/>
              <a:gdLst/>
              <a:ahLst/>
              <a:cxnLst/>
              <a:rect l="l" t="t" r="r" b="b"/>
              <a:pathLst>
                <a:path w="948054" h="688340">
                  <a:moveTo>
                    <a:pt x="307162" y="496570"/>
                  </a:moveTo>
                  <a:lnTo>
                    <a:pt x="306412" y="496570"/>
                  </a:lnTo>
                  <a:lnTo>
                    <a:pt x="307098" y="497624"/>
                  </a:lnTo>
                  <a:lnTo>
                    <a:pt x="307162" y="496570"/>
                  </a:lnTo>
                  <a:close/>
                </a:path>
                <a:path w="948054" h="688340">
                  <a:moveTo>
                    <a:pt x="308902" y="500380"/>
                  </a:moveTo>
                  <a:lnTo>
                    <a:pt x="307098" y="497624"/>
                  </a:lnTo>
                  <a:lnTo>
                    <a:pt x="306908" y="500380"/>
                  </a:lnTo>
                  <a:lnTo>
                    <a:pt x="308470" y="501650"/>
                  </a:lnTo>
                  <a:lnTo>
                    <a:pt x="308902" y="500380"/>
                  </a:lnTo>
                  <a:close/>
                </a:path>
                <a:path w="948054" h="688340">
                  <a:moveTo>
                    <a:pt x="309575" y="435610"/>
                  </a:moveTo>
                  <a:lnTo>
                    <a:pt x="309537" y="433070"/>
                  </a:lnTo>
                  <a:lnTo>
                    <a:pt x="308889" y="436029"/>
                  </a:lnTo>
                  <a:lnTo>
                    <a:pt x="309575" y="435610"/>
                  </a:lnTo>
                  <a:close/>
                </a:path>
                <a:path w="948054" h="688340">
                  <a:moveTo>
                    <a:pt x="368300" y="504190"/>
                  </a:moveTo>
                  <a:lnTo>
                    <a:pt x="368236" y="503047"/>
                  </a:lnTo>
                  <a:lnTo>
                    <a:pt x="368223" y="504190"/>
                  </a:lnTo>
                  <a:close/>
                </a:path>
                <a:path w="948054" h="688340">
                  <a:moveTo>
                    <a:pt x="450202" y="466521"/>
                  </a:moveTo>
                  <a:lnTo>
                    <a:pt x="449846" y="466090"/>
                  </a:lnTo>
                  <a:lnTo>
                    <a:pt x="448564" y="466090"/>
                  </a:lnTo>
                  <a:lnTo>
                    <a:pt x="448576" y="467360"/>
                  </a:lnTo>
                  <a:lnTo>
                    <a:pt x="450202" y="466521"/>
                  </a:lnTo>
                  <a:close/>
                </a:path>
                <a:path w="948054" h="688340">
                  <a:moveTo>
                    <a:pt x="475424" y="468541"/>
                  </a:moveTo>
                  <a:lnTo>
                    <a:pt x="474903" y="467360"/>
                  </a:lnTo>
                  <a:lnTo>
                    <a:pt x="474167" y="468630"/>
                  </a:lnTo>
                  <a:lnTo>
                    <a:pt x="473925" y="468630"/>
                  </a:lnTo>
                  <a:lnTo>
                    <a:pt x="473405" y="469430"/>
                  </a:lnTo>
                  <a:lnTo>
                    <a:pt x="475424" y="468541"/>
                  </a:lnTo>
                  <a:close/>
                </a:path>
                <a:path w="948054" h="688340">
                  <a:moveTo>
                    <a:pt x="622401" y="278130"/>
                  </a:moveTo>
                  <a:lnTo>
                    <a:pt x="622198" y="276860"/>
                  </a:lnTo>
                  <a:lnTo>
                    <a:pt x="621538" y="275590"/>
                  </a:lnTo>
                  <a:lnTo>
                    <a:pt x="620026" y="274320"/>
                  </a:lnTo>
                  <a:lnTo>
                    <a:pt x="619658" y="274320"/>
                  </a:lnTo>
                  <a:lnTo>
                    <a:pt x="620191" y="273050"/>
                  </a:lnTo>
                  <a:lnTo>
                    <a:pt x="620991" y="271780"/>
                  </a:lnTo>
                  <a:lnTo>
                    <a:pt x="622287" y="271780"/>
                  </a:lnTo>
                  <a:lnTo>
                    <a:pt x="622211" y="269240"/>
                  </a:lnTo>
                  <a:lnTo>
                    <a:pt x="622147" y="267970"/>
                  </a:lnTo>
                  <a:lnTo>
                    <a:pt x="622084" y="266700"/>
                  </a:lnTo>
                  <a:lnTo>
                    <a:pt x="621969" y="265430"/>
                  </a:lnTo>
                  <a:lnTo>
                    <a:pt x="621830" y="265430"/>
                  </a:lnTo>
                  <a:lnTo>
                    <a:pt x="621258" y="264160"/>
                  </a:lnTo>
                  <a:lnTo>
                    <a:pt x="621080" y="264160"/>
                  </a:lnTo>
                  <a:lnTo>
                    <a:pt x="620737" y="261874"/>
                  </a:lnTo>
                  <a:lnTo>
                    <a:pt x="620737" y="265430"/>
                  </a:lnTo>
                  <a:lnTo>
                    <a:pt x="620572" y="266700"/>
                  </a:lnTo>
                  <a:lnTo>
                    <a:pt x="620522" y="267970"/>
                  </a:lnTo>
                  <a:lnTo>
                    <a:pt x="619315" y="267970"/>
                  </a:lnTo>
                  <a:lnTo>
                    <a:pt x="618693" y="266700"/>
                  </a:lnTo>
                  <a:lnTo>
                    <a:pt x="618934" y="266700"/>
                  </a:lnTo>
                  <a:lnTo>
                    <a:pt x="619366" y="265430"/>
                  </a:lnTo>
                  <a:lnTo>
                    <a:pt x="620737" y="265430"/>
                  </a:lnTo>
                  <a:lnTo>
                    <a:pt x="620737" y="261874"/>
                  </a:lnTo>
                  <a:lnTo>
                    <a:pt x="620699" y="261620"/>
                  </a:lnTo>
                  <a:lnTo>
                    <a:pt x="620572" y="260350"/>
                  </a:lnTo>
                  <a:lnTo>
                    <a:pt x="620052" y="256540"/>
                  </a:lnTo>
                  <a:lnTo>
                    <a:pt x="619785" y="255270"/>
                  </a:lnTo>
                  <a:lnTo>
                    <a:pt x="618756" y="255270"/>
                  </a:lnTo>
                  <a:lnTo>
                    <a:pt x="618451" y="254000"/>
                  </a:lnTo>
                  <a:lnTo>
                    <a:pt x="618236" y="252730"/>
                  </a:lnTo>
                  <a:lnTo>
                    <a:pt x="617816" y="250190"/>
                  </a:lnTo>
                  <a:lnTo>
                    <a:pt x="617613" y="251460"/>
                  </a:lnTo>
                  <a:lnTo>
                    <a:pt x="617054" y="251460"/>
                  </a:lnTo>
                  <a:lnTo>
                    <a:pt x="616648" y="252730"/>
                  </a:lnTo>
                  <a:lnTo>
                    <a:pt x="616521" y="251460"/>
                  </a:lnTo>
                  <a:lnTo>
                    <a:pt x="616394" y="250190"/>
                  </a:lnTo>
                  <a:lnTo>
                    <a:pt x="613791" y="247650"/>
                  </a:lnTo>
                  <a:lnTo>
                    <a:pt x="613359" y="245110"/>
                  </a:lnTo>
                  <a:lnTo>
                    <a:pt x="615365" y="242570"/>
                  </a:lnTo>
                  <a:lnTo>
                    <a:pt x="615162" y="241300"/>
                  </a:lnTo>
                  <a:lnTo>
                    <a:pt x="612584" y="241300"/>
                  </a:lnTo>
                  <a:lnTo>
                    <a:pt x="612533" y="238760"/>
                  </a:lnTo>
                  <a:lnTo>
                    <a:pt x="614654" y="238760"/>
                  </a:lnTo>
                  <a:lnTo>
                    <a:pt x="614337" y="237490"/>
                  </a:lnTo>
                  <a:lnTo>
                    <a:pt x="614057" y="237490"/>
                  </a:lnTo>
                  <a:lnTo>
                    <a:pt x="613841" y="236220"/>
                  </a:lnTo>
                  <a:lnTo>
                    <a:pt x="612025" y="238760"/>
                  </a:lnTo>
                  <a:lnTo>
                    <a:pt x="611657" y="237490"/>
                  </a:lnTo>
                  <a:lnTo>
                    <a:pt x="611632" y="238760"/>
                  </a:lnTo>
                  <a:lnTo>
                    <a:pt x="611466" y="238760"/>
                  </a:lnTo>
                  <a:lnTo>
                    <a:pt x="609676" y="240030"/>
                  </a:lnTo>
                  <a:lnTo>
                    <a:pt x="609003" y="240030"/>
                  </a:lnTo>
                  <a:lnTo>
                    <a:pt x="610717" y="247650"/>
                  </a:lnTo>
                  <a:lnTo>
                    <a:pt x="605904" y="241300"/>
                  </a:lnTo>
                  <a:lnTo>
                    <a:pt x="604824" y="243840"/>
                  </a:lnTo>
                  <a:lnTo>
                    <a:pt x="606869" y="246380"/>
                  </a:lnTo>
                  <a:lnTo>
                    <a:pt x="603021" y="247650"/>
                  </a:lnTo>
                  <a:lnTo>
                    <a:pt x="602411" y="251460"/>
                  </a:lnTo>
                  <a:lnTo>
                    <a:pt x="600773" y="250190"/>
                  </a:lnTo>
                  <a:lnTo>
                    <a:pt x="594842" y="245110"/>
                  </a:lnTo>
                  <a:lnTo>
                    <a:pt x="581672" y="245110"/>
                  </a:lnTo>
                  <a:lnTo>
                    <a:pt x="579424" y="243840"/>
                  </a:lnTo>
                  <a:lnTo>
                    <a:pt x="577189" y="242570"/>
                  </a:lnTo>
                  <a:lnTo>
                    <a:pt x="571627" y="243840"/>
                  </a:lnTo>
                  <a:lnTo>
                    <a:pt x="568680" y="242570"/>
                  </a:lnTo>
                  <a:lnTo>
                    <a:pt x="562787" y="240030"/>
                  </a:lnTo>
                  <a:lnTo>
                    <a:pt x="560539" y="241109"/>
                  </a:lnTo>
                  <a:lnTo>
                    <a:pt x="560539" y="295910"/>
                  </a:lnTo>
                  <a:lnTo>
                    <a:pt x="559130" y="295910"/>
                  </a:lnTo>
                  <a:lnTo>
                    <a:pt x="558203" y="298450"/>
                  </a:lnTo>
                  <a:lnTo>
                    <a:pt x="556501" y="297180"/>
                  </a:lnTo>
                  <a:lnTo>
                    <a:pt x="557720" y="295910"/>
                  </a:lnTo>
                  <a:lnTo>
                    <a:pt x="558990" y="294640"/>
                  </a:lnTo>
                  <a:lnTo>
                    <a:pt x="560539" y="295910"/>
                  </a:lnTo>
                  <a:lnTo>
                    <a:pt x="560539" y="241109"/>
                  </a:lnTo>
                  <a:lnTo>
                    <a:pt x="557466" y="242570"/>
                  </a:lnTo>
                  <a:lnTo>
                    <a:pt x="553199" y="238760"/>
                  </a:lnTo>
                  <a:lnTo>
                    <a:pt x="551992" y="237680"/>
                  </a:lnTo>
                  <a:lnTo>
                    <a:pt x="551992" y="276860"/>
                  </a:lnTo>
                  <a:lnTo>
                    <a:pt x="551535" y="278130"/>
                  </a:lnTo>
                  <a:lnTo>
                    <a:pt x="548957" y="278130"/>
                  </a:lnTo>
                  <a:lnTo>
                    <a:pt x="548957" y="289560"/>
                  </a:lnTo>
                  <a:lnTo>
                    <a:pt x="546430" y="290830"/>
                  </a:lnTo>
                  <a:lnTo>
                    <a:pt x="544106" y="292100"/>
                  </a:lnTo>
                  <a:lnTo>
                    <a:pt x="541096" y="289560"/>
                  </a:lnTo>
                  <a:lnTo>
                    <a:pt x="548957" y="289560"/>
                  </a:lnTo>
                  <a:lnTo>
                    <a:pt x="548957" y="278130"/>
                  </a:lnTo>
                  <a:lnTo>
                    <a:pt x="548487" y="278130"/>
                  </a:lnTo>
                  <a:lnTo>
                    <a:pt x="548309" y="275590"/>
                  </a:lnTo>
                  <a:lnTo>
                    <a:pt x="551865" y="275590"/>
                  </a:lnTo>
                  <a:lnTo>
                    <a:pt x="551992" y="276860"/>
                  </a:lnTo>
                  <a:lnTo>
                    <a:pt x="551992" y="237680"/>
                  </a:lnTo>
                  <a:lnTo>
                    <a:pt x="548944" y="234950"/>
                  </a:lnTo>
                  <a:lnTo>
                    <a:pt x="543471" y="238760"/>
                  </a:lnTo>
                  <a:lnTo>
                    <a:pt x="540258" y="237058"/>
                  </a:lnTo>
                  <a:lnTo>
                    <a:pt x="540258" y="281940"/>
                  </a:lnTo>
                  <a:lnTo>
                    <a:pt x="539584" y="283210"/>
                  </a:lnTo>
                  <a:lnTo>
                    <a:pt x="538556" y="283210"/>
                  </a:lnTo>
                  <a:lnTo>
                    <a:pt x="538099" y="281940"/>
                  </a:lnTo>
                  <a:lnTo>
                    <a:pt x="537743" y="281940"/>
                  </a:lnTo>
                  <a:lnTo>
                    <a:pt x="538175" y="280670"/>
                  </a:lnTo>
                  <a:lnTo>
                    <a:pt x="539343" y="280670"/>
                  </a:lnTo>
                  <a:lnTo>
                    <a:pt x="539750" y="281940"/>
                  </a:lnTo>
                  <a:lnTo>
                    <a:pt x="540258" y="281940"/>
                  </a:lnTo>
                  <a:lnTo>
                    <a:pt x="540258" y="237058"/>
                  </a:lnTo>
                  <a:lnTo>
                    <a:pt x="538683" y="236220"/>
                  </a:lnTo>
                  <a:lnTo>
                    <a:pt x="538124" y="236220"/>
                  </a:lnTo>
                  <a:lnTo>
                    <a:pt x="536194" y="240030"/>
                  </a:lnTo>
                  <a:lnTo>
                    <a:pt x="534212" y="238760"/>
                  </a:lnTo>
                  <a:lnTo>
                    <a:pt x="532231" y="237490"/>
                  </a:lnTo>
                  <a:lnTo>
                    <a:pt x="528904" y="238760"/>
                  </a:lnTo>
                  <a:lnTo>
                    <a:pt x="527583" y="238760"/>
                  </a:lnTo>
                  <a:lnTo>
                    <a:pt x="523024" y="236220"/>
                  </a:lnTo>
                  <a:lnTo>
                    <a:pt x="519696" y="240030"/>
                  </a:lnTo>
                  <a:lnTo>
                    <a:pt x="513410" y="240030"/>
                  </a:lnTo>
                  <a:lnTo>
                    <a:pt x="513727" y="243840"/>
                  </a:lnTo>
                  <a:lnTo>
                    <a:pt x="507060" y="248920"/>
                  </a:lnTo>
                  <a:lnTo>
                    <a:pt x="505421" y="255270"/>
                  </a:lnTo>
                  <a:lnTo>
                    <a:pt x="503682" y="265430"/>
                  </a:lnTo>
                  <a:lnTo>
                    <a:pt x="503453" y="269240"/>
                  </a:lnTo>
                  <a:lnTo>
                    <a:pt x="502399" y="276860"/>
                  </a:lnTo>
                  <a:lnTo>
                    <a:pt x="500341" y="281940"/>
                  </a:lnTo>
                  <a:lnTo>
                    <a:pt x="500926" y="288290"/>
                  </a:lnTo>
                  <a:lnTo>
                    <a:pt x="500494" y="289560"/>
                  </a:lnTo>
                  <a:lnTo>
                    <a:pt x="501916" y="294640"/>
                  </a:lnTo>
                  <a:lnTo>
                    <a:pt x="498932" y="298450"/>
                  </a:lnTo>
                  <a:lnTo>
                    <a:pt x="501192" y="304800"/>
                  </a:lnTo>
                  <a:lnTo>
                    <a:pt x="498627" y="303530"/>
                  </a:lnTo>
                  <a:lnTo>
                    <a:pt x="497090" y="304800"/>
                  </a:lnTo>
                  <a:lnTo>
                    <a:pt x="500735" y="306070"/>
                  </a:lnTo>
                  <a:lnTo>
                    <a:pt x="501764" y="308610"/>
                  </a:lnTo>
                  <a:lnTo>
                    <a:pt x="500583" y="313690"/>
                  </a:lnTo>
                  <a:lnTo>
                    <a:pt x="503707" y="317500"/>
                  </a:lnTo>
                  <a:lnTo>
                    <a:pt x="500126" y="320040"/>
                  </a:lnTo>
                  <a:lnTo>
                    <a:pt x="499884" y="321310"/>
                  </a:lnTo>
                  <a:lnTo>
                    <a:pt x="507707" y="323850"/>
                  </a:lnTo>
                  <a:lnTo>
                    <a:pt x="503936" y="328930"/>
                  </a:lnTo>
                  <a:lnTo>
                    <a:pt x="505307" y="334010"/>
                  </a:lnTo>
                  <a:lnTo>
                    <a:pt x="504685" y="335280"/>
                  </a:lnTo>
                  <a:lnTo>
                    <a:pt x="505091" y="336550"/>
                  </a:lnTo>
                  <a:lnTo>
                    <a:pt x="505587" y="337820"/>
                  </a:lnTo>
                  <a:lnTo>
                    <a:pt x="506945" y="336550"/>
                  </a:lnTo>
                  <a:lnTo>
                    <a:pt x="506196" y="335280"/>
                  </a:lnTo>
                  <a:lnTo>
                    <a:pt x="508393" y="335280"/>
                  </a:lnTo>
                  <a:lnTo>
                    <a:pt x="508330" y="337820"/>
                  </a:lnTo>
                  <a:lnTo>
                    <a:pt x="508368" y="340360"/>
                  </a:lnTo>
                  <a:lnTo>
                    <a:pt x="504774" y="346710"/>
                  </a:lnTo>
                  <a:lnTo>
                    <a:pt x="505091" y="347980"/>
                  </a:lnTo>
                  <a:lnTo>
                    <a:pt x="507923" y="349250"/>
                  </a:lnTo>
                  <a:lnTo>
                    <a:pt x="523849" y="349250"/>
                  </a:lnTo>
                  <a:lnTo>
                    <a:pt x="522947" y="347980"/>
                  </a:lnTo>
                  <a:lnTo>
                    <a:pt x="522084" y="347980"/>
                  </a:lnTo>
                  <a:lnTo>
                    <a:pt x="521982" y="342900"/>
                  </a:lnTo>
                  <a:lnTo>
                    <a:pt x="519468" y="341630"/>
                  </a:lnTo>
                  <a:lnTo>
                    <a:pt x="516369" y="342900"/>
                  </a:lnTo>
                  <a:lnTo>
                    <a:pt x="519607" y="337820"/>
                  </a:lnTo>
                  <a:lnTo>
                    <a:pt x="519531" y="336550"/>
                  </a:lnTo>
                  <a:lnTo>
                    <a:pt x="517194" y="335280"/>
                  </a:lnTo>
                  <a:lnTo>
                    <a:pt x="514858" y="334010"/>
                  </a:lnTo>
                  <a:lnTo>
                    <a:pt x="515035" y="334010"/>
                  </a:lnTo>
                  <a:lnTo>
                    <a:pt x="514057" y="328930"/>
                  </a:lnTo>
                  <a:lnTo>
                    <a:pt x="513270" y="325120"/>
                  </a:lnTo>
                  <a:lnTo>
                    <a:pt x="517245" y="322580"/>
                  </a:lnTo>
                  <a:lnTo>
                    <a:pt x="515137" y="321310"/>
                  </a:lnTo>
                  <a:lnTo>
                    <a:pt x="518960" y="317500"/>
                  </a:lnTo>
                  <a:lnTo>
                    <a:pt x="515112" y="314960"/>
                  </a:lnTo>
                  <a:lnTo>
                    <a:pt x="515416" y="312420"/>
                  </a:lnTo>
                  <a:lnTo>
                    <a:pt x="516204" y="311150"/>
                  </a:lnTo>
                  <a:lnTo>
                    <a:pt x="517982" y="311150"/>
                  </a:lnTo>
                  <a:lnTo>
                    <a:pt x="521919" y="312420"/>
                  </a:lnTo>
                  <a:lnTo>
                    <a:pt x="525335" y="313690"/>
                  </a:lnTo>
                  <a:lnTo>
                    <a:pt x="532790" y="314960"/>
                  </a:lnTo>
                  <a:lnTo>
                    <a:pt x="536956" y="316230"/>
                  </a:lnTo>
                  <a:lnTo>
                    <a:pt x="542290" y="314960"/>
                  </a:lnTo>
                  <a:lnTo>
                    <a:pt x="543941" y="316230"/>
                  </a:lnTo>
                  <a:lnTo>
                    <a:pt x="544004" y="314960"/>
                  </a:lnTo>
                  <a:lnTo>
                    <a:pt x="544182" y="311150"/>
                  </a:lnTo>
                  <a:lnTo>
                    <a:pt x="544245" y="309880"/>
                  </a:lnTo>
                  <a:lnTo>
                    <a:pt x="548271" y="309880"/>
                  </a:lnTo>
                  <a:lnTo>
                    <a:pt x="553123" y="308610"/>
                  </a:lnTo>
                  <a:lnTo>
                    <a:pt x="553681" y="306070"/>
                  </a:lnTo>
                  <a:lnTo>
                    <a:pt x="555002" y="306070"/>
                  </a:lnTo>
                  <a:lnTo>
                    <a:pt x="557453" y="309880"/>
                  </a:lnTo>
                  <a:lnTo>
                    <a:pt x="561797" y="311150"/>
                  </a:lnTo>
                  <a:lnTo>
                    <a:pt x="566077" y="307340"/>
                  </a:lnTo>
                  <a:lnTo>
                    <a:pt x="566648" y="307340"/>
                  </a:lnTo>
                  <a:lnTo>
                    <a:pt x="567677" y="311150"/>
                  </a:lnTo>
                  <a:lnTo>
                    <a:pt x="569201" y="312420"/>
                  </a:lnTo>
                  <a:lnTo>
                    <a:pt x="572198" y="309880"/>
                  </a:lnTo>
                  <a:lnTo>
                    <a:pt x="573151" y="309880"/>
                  </a:lnTo>
                  <a:lnTo>
                    <a:pt x="577913" y="313690"/>
                  </a:lnTo>
                  <a:lnTo>
                    <a:pt x="583768" y="309880"/>
                  </a:lnTo>
                  <a:lnTo>
                    <a:pt x="590435" y="312420"/>
                  </a:lnTo>
                  <a:lnTo>
                    <a:pt x="591616" y="312420"/>
                  </a:lnTo>
                  <a:lnTo>
                    <a:pt x="592404" y="309880"/>
                  </a:lnTo>
                  <a:lnTo>
                    <a:pt x="592797" y="308610"/>
                  </a:lnTo>
                  <a:lnTo>
                    <a:pt x="593915" y="307340"/>
                  </a:lnTo>
                  <a:lnTo>
                    <a:pt x="595033" y="306070"/>
                  </a:lnTo>
                  <a:lnTo>
                    <a:pt x="597903" y="304800"/>
                  </a:lnTo>
                  <a:lnTo>
                    <a:pt x="598627" y="306070"/>
                  </a:lnTo>
                  <a:lnTo>
                    <a:pt x="600570" y="306070"/>
                  </a:lnTo>
                  <a:lnTo>
                    <a:pt x="601751" y="307340"/>
                  </a:lnTo>
                  <a:lnTo>
                    <a:pt x="604507" y="303530"/>
                  </a:lnTo>
                  <a:lnTo>
                    <a:pt x="604939" y="306070"/>
                  </a:lnTo>
                  <a:lnTo>
                    <a:pt x="608330" y="307340"/>
                  </a:lnTo>
                  <a:lnTo>
                    <a:pt x="611073" y="309880"/>
                  </a:lnTo>
                  <a:lnTo>
                    <a:pt x="613638" y="307340"/>
                  </a:lnTo>
                  <a:lnTo>
                    <a:pt x="614019" y="306070"/>
                  </a:lnTo>
                  <a:lnTo>
                    <a:pt x="614705" y="303530"/>
                  </a:lnTo>
                  <a:lnTo>
                    <a:pt x="615048" y="302260"/>
                  </a:lnTo>
                  <a:lnTo>
                    <a:pt x="616064" y="300990"/>
                  </a:lnTo>
                  <a:lnTo>
                    <a:pt x="618274" y="300990"/>
                  </a:lnTo>
                  <a:lnTo>
                    <a:pt x="618871" y="298450"/>
                  </a:lnTo>
                  <a:lnTo>
                    <a:pt x="619480" y="295910"/>
                  </a:lnTo>
                  <a:lnTo>
                    <a:pt x="619899" y="294640"/>
                  </a:lnTo>
                  <a:lnTo>
                    <a:pt x="620445" y="294640"/>
                  </a:lnTo>
                  <a:lnTo>
                    <a:pt x="620712" y="292100"/>
                  </a:lnTo>
                  <a:lnTo>
                    <a:pt x="620991" y="290830"/>
                  </a:lnTo>
                  <a:lnTo>
                    <a:pt x="621830" y="290830"/>
                  </a:lnTo>
                  <a:lnTo>
                    <a:pt x="621906" y="289560"/>
                  </a:lnTo>
                  <a:lnTo>
                    <a:pt x="622007" y="287020"/>
                  </a:lnTo>
                  <a:lnTo>
                    <a:pt x="622046" y="285750"/>
                  </a:lnTo>
                  <a:lnTo>
                    <a:pt x="622338" y="285750"/>
                  </a:lnTo>
                  <a:lnTo>
                    <a:pt x="622401" y="283210"/>
                  </a:lnTo>
                  <a:lnTo>
                    <a:pt x="622211" y="281940"/>
                  </a:lnTo>
                  <a:lnTo>
                    <a:pt x="621538" y="281940"/>
                  </a:lnTo>
                  <a:lnTo>
                    <a:pt x="622071" y="280670"/>
                  </a:lnTo>
                  <a:lnTo>
                    <a:pt x="622312" y="279400"/>
                  </a:lnTo>
                  <a:lnTo>
                    <a:pt x="622401" y="278130"/>
                  </a:lnTo>
                  <a:close/>
                </a:path>
                <a:path w="948054" h="688340">
                  <a:moveTo>
                    <a:pt x="624319" y="284759"/>
                  </a:moveTo>
                  <a:lnTo>
                    <a:pt x="624166" y="284721"/>
                  </a:lnTo>
                  <a:lnTo>
                    <a:pt x="623874" y="284632"/>
                  </a:lnTo>
                  <a:lnTo>
                    <a:pt x="623455" y="284645"/>
                  </a:lnTo>
                  <a:lnTo>
                    <a:pt x="623150" y="284772"/>
                  </a:lnTo>
                  <a:lnTo>
                    <a:pt x="622896" y="284949"/>
                  </a:lnTo>
                  <a:lnTo>
                    <a:pt x="624281" y="284924"/>
                  </a:lnTo>
                  <a:lnTo>
                    <a:pt x="624319" y="284759"/>
                  </a:lnTo>
                  <a:close/>
                </a:path>
                <a:path w="948054" h="688340">
                  <a:moveTo>
                    <a:pt x="947610" y="685800"/>
                  </a:moveTo>
                  <a:lnTo>
                    <a:pt x="946556" y="683260"/>
                  </a:lnTo>
                  <a:lnTo>
                    <a:pt x="943825" y="681990"/>
                  </a:lnTo>
                  <a:lnTo>
                    <a:pt x="940244" y="680720"/>
                  </a:lnTo>
                  <a:lnTo>
                    <a:pt x="919784" y="676910"/>
                  </a:lnTo>
                  <a:lnTo>
                    <a:pt x="913193" y="674370"/>
                  </a:lnTo>
                  <a:lnTo>
                    <a:pt x="907440" y="670560"/>
                  </a:lnTo>
                  <a:lnTo>
                    <a:pt x="896747" y="662940"/>
                  </a:lnTo>
                  <a:lnTo>
                    <a:pt x="890993" y="660400"/>
                  </a:lnTo>
                  <a:lnTo>
                    <a:pt x="877404" y="655320"/>
                  </a:lnTo>
                  <a:lnTo>
                    <a:pt x="863473" y="652780"/>
                  </a:lnTo>
                  <a:lnTo>
                    <a:pt x="841971" y="646430"/>
                  </a:lnTo>
                  <a:lnTo>
                    <a:pt x="803554" y="631190"/>
                  </a:lnTo>
                  <a:lnTo>
                    <a:pt x="765035" y="617220"/>
                  </a:lnTo>
                  <a:lnTo>
                    <a:pt x="745210" y="610870"/>
                  </a:lnTo>
                  <a:lnTo>
                    <a:pt x="736688" y="608330"/>
                  </a:lnTo>
                  <a:lnTo>
                    <a:pt x="719340" y="601980"/>
                  </a:lnTo>
                  <a:lnTo>
                    <a:pt x="715860" y="600710"/>
                  </a:lnTo>
                  <a:lnTo>
                    <a:pt x="710946" y="598170"/>
                  </a:lnTo>
                  <a:lnTo>
                    <a:pt x="698627" y="591820"/>
                  </a:lnTo>
                  <a:lnTo>
                    <a:pt x="696163" y="590550"/>
                  </a:lnTo>
                  <a:lnTo>
                    <a:pt x="693966" y="589280"/>
                  </a:lnTo>
                  <a:lnTo>
                    <a:pt x="691781" y="588010"/>
                  </a:lnTo>
                  <a:lnTo>
                    <a:pt x="690105" y="586740"/>
                  </a:lnTo>
                  <a:lnTo>
                    <a:pt x="686777" y="584200"/>
                  </a:lnTo>
                  <a:lnTo>
                    <a:pt x="685101" y="582930"/>
                  </a:lnTo>
                  <a:lnTo>
                    <a:pt x="683437" y="581660"/>
                  </a:lnTo>
                  <a:lnTo>
                    <a:pt x="675284" y="575310"/>
                  </a:lnTo>
                  <a:lnTo>
                    <a:pt x="673658" y="574040"/>
                  </a:lnTo>
                  <a:lnTo>
                    <a:pt x="665746" y="568960"/>
                  </a:lnTo>
                  <a:lnTo>
                    <a:pt x="634085" y="544830"/>
                  </a:lnTo>
                  <a:lnTo>
                    <a:pt x="631609" y="542290"/>
                  </a:lnTo>
                  <a:lnTo>
                    <a:pt x="621677" y="532130"/>
                  </a:lnTo>
                  <a:lnTo>
                    <a:pt x="616572" y="525780"/>
                  </a:lnTo>
                  <a:lnTo>
                    <a:pt x="610450" y="518160"/>
                  </a:lnTo>
                  <a:lnTo>
                    <a:pt x="605637" y="510540"/>
                  </a:lnTo>
                  <a:lnTo>
                    <a:pt x="604037" y="508000"/>
                  </a:lnTo>
                  <a:lnTo>
                    <a:pt x="605167" y="502920"/>
                  </a:lnTo>
                  <a:lnTo>
                    <a:pt x="607136" y="494030"/>
                  </a:lnTo>
                  <a:lnTo>
                    <a:pt x="607910" y="490220"/>
                  </a:lnTo>
                  <a:lnTo>
                    <a:pt x="609714" y="481330"/>
                  </a:lnTo>
                  <a:lnTo>
                    <a:pt x="610184" y="478790"/>
                  </a:lnTo>
                  <a:lnTo>
                    <a:pt x="610895" y="474980"/>
                  </a:lnTo>
                  <a:lnTo>
                    <a:pt x="611124" y="473710"/>
                  </a:lnTo>
                  <a:lnTo>
                    <a:pt x="611593" y="471170"/>
                  </a:lnTo>
                  <a:lnTo>
                    <a:pt x="612000" y="468630"/>
                  </a:lnTo>
                  <a:lnTo>
                    <a:pt x="612597" y="464820"/>
                  </a:lnTo>
                  <a:lnTo>
                    <a:pt x="614006" y="463550"/>
                  </a:lnTo>
                  <a:lnTo>
                    <a:pt x="615454" y="463550"/>
                  </a:lnTo>
                  <a:lnTo>
                    <a:pt x="617016" y="464820"/>
                  </a:lnTo>
                  <a:lnTo>
                    <a:pt x="617270" y="464820"/>
                  </a:lnTo>
                  <a:lnTo>
                    <a:pt x="617677" y="463550"/>
                  </a:lnTo>
                  <a:lnTo>
                    <a:pt x="618756" y="458470"/>
                  </a:lnTo>
                  <a:lnTo>
                    <a:pt x="619023" y="457200"/>
                  </a:lnTo>
                  <a:lnTo>
                    <a:pt x="620001" y="455930"/>
                  </a:lnTo>
                  <a:lnTo>
                    <a:pt x="620991" y="454660"/>
                  </a:lnTo>
                  <a:lnTo>
                    <a:pt x="621969" y="453390"/>
                  </a:lnTo>
                  <a:lnTo>
                    <a:pt x="622960" y="452120"/>
                  </a:lnTo>
                  <a:lnTo>
                    <a:pt x="622503" y="445770"/>
                  </a:lnTo>
                  <a:lnTo>
                    <a:pt x="622414" y="444500"/>
                  </a:lnTo>
                  <a:lnTo>
                    <a:pt x="622134" y="440690"/>
                  </a:lnTo>
                  <a:lnTo>
                    <a:pt x="621957" y="438150"/>
                  </a:lnTo>
                  <a:lnTo>
                    <a:pt x="623760" y="434340"/>
                  </a:lnTo>
                  <a:lnTo>
                    <a:pt x="624967" y="431800"/>
                  </a:lnTo>
                  <a:lnTo>
                    <a:pt x="627837" y="422910"/>
                  </a:lnTo>
                  <a:lnTo>
                    <a:pt x="630262" y="424180"/>
                  </a:lnTo>
                  <a:lnTo>
                    <a:pt x="630516" y="424180"/>
                  </a:lnTo>
                  <a:lnTo>
                    <a:pt x="630885" y="429260"/>
                  </a:lnTo>
                  <a:lnTo>
                    <a:pt x="637552" y="425450"/>
                  </a:lnTo>
                  <a:lnTo>
                    <a:pt x="640016" y="422910"/>
                  </a:lnTo>
                  <a:lnTo>
                    <a:pt x="641248" y="421640"/>
                  </a:lnTo>
                  <a:lnTo>
                    <a:pt x="642480" y="420370"/>
                  </a:lnTo>
                  <a:lnTo>
                    <a:pt x="643610" y="419100"/>
                  </a:lnTo>
                  <a:lnTo>
                    <a:pt x="645883" y="416560"/>
                  </a:lnTo>
                  <a:lnTo>
                    <a:pt x="647141" y="415290"/>
                  </a:lnTo>
                  <a:lnTo>
                    <a:pt x="648220" y="414020"/>
                  </a:lnTo>
                  <a:lnTo>
                    <a:pt x="649008" y="412750"/>
                  </a:lnTo>
                  <a:lnTo>
                    <a:pt x="649478" y="411480"/>
                  </a:lnTo>
                  <a:lnTo>
                    <a:pt x="649757" y="411480"/>
                  </a:lnTo>
                  <a:lnTo>
                    <a:pt x="649706" y="410210"/>
                  </a:lnTo>
                  <a:lnTo>
                    <a:pt x="651141" y="406400"/>
                  </a:lnTo>
                  <a:lnTo>
                    <a:pt x="651548" y="402590"/>
                  </a:lnTo>
                  <a:lnTo>
                    <a:pt x="650519" y="398780"/>
                  </a:lnTo>
                  <a:lnTo>
                    <a:pt x="649147" y="393700"/>
                  </a:lnTo>
                  <a:lnTo>
                    <a:pt x="648804" y="392430"/>
                  </a:lnTo>
                  <a:lnTo>
                    <a:pt x="648766" y="388620"/>
                  </a:lnTo>
                  <a:lnTo>
                    <a:pt x="648741" y="386080"/>
                  </a:lnTo>
                  <a:lnTo>
                    <a:pt x="648728" y="384810"/>
                  </a:lnTo>
                  <a:lnTo>
                    <a:pt x="650684" y="378460"/>
                  </a:lnTo>
                  <a:lnTo>
                    <a:pt x="652475" y="370840"/>
                  </a:lnTo>
                  <a:lnTo>
                    <a:pt x="652780" y="369570"/>
                  </a:lnTo>
                  <a:lnTo>
                    <a:pt x="653872" y="364490"/>
                  </a:lnTo>
                  <a:lnTo>
                    <a:pt x="654151" y="363220"/>
                  </a:lnTo>
                  <a:lnTo>
                    <a:pt x="654418" y="361950"/>
                  </a:lnTo>
                  <a:lnTo>
                    <a:pt x="655574" y="353060"/>
                  </a:lnTo>
                  <a:lnTo>
                    <a:pt x="656196" y="344170"/>
                  </a:lnTo>
                  <a:lnTo>
                    <a:pt x="658926" y="336550"/>
                  </a:lnTo>
                  <a:lnTo>
                    <a:pt x="661301" y="328930"/>
                  </a:lnTo>
                  <a:lnTo>
                    <a:pt x="662647" y="323850"/>
                  </a:lnTo>
                  <a:lnTo>
                    <a:pt x="663321" y="321310"/>
                  </a:lnTo>
                  <a:lnTo>
                    <a:pt x="663790" y="318770"/>
                  </a:lnTo>
                  <a:lnTo>
                    <a:pt x="664972" y="312420"/>
                  </a:lnTo>
                  <a:lnTo>
                    <a:pt x="665213" y="311150"/>
                  </a:lnTo>
                  <a:lnTo>
                    <a:pt x="666762" y="304800"/>
                  </a:lnTo>
                  <a:lnTo>
                    <a:pt x="667893" y="297180"/>
                  </a:lnTo>
                  <a:lnTo>
                    <a:pt x="668616" y="290830"/>
                  </a:lnTo>
                  <a:lnTo>
                    <a:pt x="668718" y="287020"/>
                  </a:lnTo>
                  <a:lnTo>
                    <a:pt x="668820" y="280670"/>
                  </a:lnTo>
                  <a:lnTo>
                    <a:pt x="668807" y="278130"/>
                  </a:lnTo>
                  <a:lnTo>
                    <a:pt x="667207" y="275590"/>
                  </a:lnTo>
                  <a:lnTo>
                    <a:pt x="663359" y="273050"/>
                  </a:lnTo>
                  <a:lnTo>
                    <a:pt x="659422" y="270510"/>
                  </a:lnTo>
                  <a:lnTo>
                    <a:pt x="655701" y="272554"/>
                  </a:lnTo>
                  <a:lnTo>
                    <a:pt x="655701" y="295910"/>
                  </a:lnTo>
                  <a:lnTo>
                    <a:pt x="653948" y="300990"/>
                  </a:lnTo>
                  <a:lnTo>
                    <a:pt x="651967" y="306070"/>
                  </a:lnTo>
                  <a:lnTo>
                    <a:pt x="652259" y="300990"/>
                  </a:lnTo>
                  <a:lnTo>
                    <a:pt x="651281" y="295910"/>
                  </a:lnTo>
                  <a:lnTo>
                    <a:pt x="654050" y="290830"/>
                  </a:lnTo>
                  <a:lnTo>
                    <a:pt x="655701" y="295910"/>
                  </a:lnTo>
                  <a:lnTo>
                    <a:pt x="655701" y="272554"/>
                  </a:lnTo>
                  <a:lnTo>
                    <a:pt x="654773" y="273050"/>
                  </a:lnTo>
                  <a:lnTo>
                    <a:pt x="650240" y="270510"/>
                  </a:lnTo>
                  <a:lnTo>
                    <a:pt x="649630" y="271780"/>
                  </a:lnTo>
                  <a:lnTo>
                    <a:pt x="651014" y="271780"/>
                  </a:lnTo>
                  <a:lnTo>
                    <a:pt x="652678" y="273050"/>
                  </a:lnTo>
                  <a:lnTo>
                    <a:pt x="652919" y="276860"/>
                  </a:lnTo>
                  <a:lnTo>
                    <a:pt x="654532" y="279400"/>
                  </a:lnTo>
                  <a:lnTo>
                    <a:pt x="655434" y="280670"/>
                  </a:lnTo>
                  <a:lnTo>
                    <a:pt x="653580" y="280670"/>
                  </a:lnTo>
                  <a:lnTo>
                    <a:pt x="650938" y="279400"/>
                  </a:lnTo>
                  <a:lnTo>
                    <a:pt x="650862" y="281940"/>
                  </a:lnTo>
                  <a:lnTo>
                    <a:pt x="652335" y="283210"/>
                  </a:lnTo>
                  <a:lnTo>
                    <a:pt x="649770" y="284314"/>
                  </a:lnTo>
                  <a:lnTo>
                    <a:pt x="649770" y="320040"/>
                  </a:lnTo>
                  <a:lnTo>
                    <a:pt x="648906" y="321310"/>
                  </a:lnTo>
                  <a:lnTo>
                    <a:pt x="647369" y="323850"/>
                  </a:lnTo>
                  <a:lnTo>
                    <a:pt x="647369" y="318770"/>
                  </a:lnTo>
                  <a:lnTo>
                    <a:pt x="649770" y="320040"/>
                  </a:lnTo>
                  <a:lnTo>
                    <a:pt x="649770" y="284314"/>
                  </a:lnTo>
                  <a:lnTo>
                    <a:pt x="647077" y="285470"/>
                  </a:lnTo>
                  <a:lnTo>
                    <a:pt x="647077" y="331470"/>
                  </a:lnTo>
                  <a:lnTo>
                    <a:pt x="642823" y="332740"/>
                  </a:lnTo>
                  <a:lnTo>
                    <a:pt x="642785" y="334010"/>
                  </a:lnTo>
                  <a:lnTo>
                    <a:pt x="645782" y="336550"/>
                  </a:lnTo>
                  <a:lnTo>
                    <a:pt x="643115" y="339090"/>
                  </a:lnTo>
                  <a:lnTo>
                    <a:pt x="642531" y="344170"/>
                  </a:lnTo>
                  <a:lnTo>
                    <a:pt x="641413" y="347980"/>
                  </a:lnTo>
                  <a:lnTo>
                    <a:pt x="640842" y="354330"/>
                  </a:lnTo>
                  <a:lnTo>
                    <a:pt x="638505" y="358140"/>
                  </a:lnTo>
                  <a:lnTo>
                    <a:pt x="640524" y="363220"/>
                  </a:lnTo>
                  <a:lnTo>
                    <a:pt x="639610" y="363220"/>
                  </a:lnTo>
                  <a:lnTo>
                    <a:pt x="639610" y="365760"/>
                  </a:lnTo>
                  <a:lnTo>
                    <a:pt x="637578" y="367030"/>
                  </a:lnTo>
                  <a:lnTo>
                    <a:pt x="637768" y="369570"/>
                  </a:lnTo>
                  <a:lnTo>
                    <a:pt x="636778" y="370840"/>
                  </a:lnTo>
                  <a:lnTo>
                    <a:pt x="634288" y="370840"/>
                  </a:lnTo>
                  <a:lnTo>
                    <a:pt x="634631" y="369570"/>
                  </a:lnTo>
                  <a:lnTo>
                    <a:pt x="634898" y="368300"/>
                  </a:lnTo>
                  <a:lnTo>
                    <a:pt x="635469" y="367030"/>
                  </a:lnTo>
                  <a:lnTo>
                    <a:pt x="636028" y="364490"/>
                  </a:lnTo>
                  <a:lnTo>
                    <a:pt x="639038" y="364490"/>
                  </a:lnTo>
                  <a:lnTo>
                    <a:pt x="639610" y="365760"/>
                  </a:lnTo>
                  <a:lnTo>
                    <a:pt x="639610" y="363220"/>
                  </a:lnTo>
                  <a:lnTo>
                    <a:pt x="635520" y="363220"/>
                  </a:lnTo>
                  <a:lnTo>
                    <a:pt x="637654" y="361950"/>
                  </a:lnTo>
                  <a:lnTo>
                    <a:pt x="637336" y="359410"/>
                  </a:lnTo>
                  <a:lnTo>
                    <a:pt x="636879" y="355600"/>
                  </a:lnTo>
                  <a:lnTo>
                    <a:pt x="636473" y="350520"/>
                  </a:lnTo>
                  <a:lnTo>
                    <a:pt x="638759" y="346710"/>
                  </a:lnTo>
                  <a:lnTo>
                    <a:pt x="639521" y="345440"/>
                  </a:lnTo>
                  <a:lnTo>
                    <a:pt x="640626" y="342900"/>
                  </a:lnTo>
                  <a:lnTo>
                    <a:pt x="637667" y="342900"/>
                  </a:lnTo>
                  <a:lnTo>
                    <a:pt x="640143" y="339090"/>
                  </a:lnTo>
                  <a:lnTo>
                    <a:pt x="639876" y="337820"/>
                  </a:lnTo>
                  <a:lnTo>
                    <a:pt x="639102" y="334010"/>
                  </a:lnTo>
                  <a:lnTo>
                    <a:pt x="641108" y="330200"/>
                  </a:lnTo>
                  <a:lnTo>
                    <a:pt x="635584" y="326390"/>
                  </a:lnTo>
                  <a:lnTo>
                    <a:pt x="642010" y="324015"/>
                  </a:lnTo>
                  <a:lnTo>
                    <a:pt x="644156" y="325120"/>
                  </a:lnTo>
                  <a:lnTo>
                    <a:pt x="641896" y="327660"/>
                  </a:lnTo>
                  <a:lnTo>
                    <a:pt x="642048" y="328930"/>
                  </a:lnTo>
                  <a:lnTo>
                    <a:pt x="643166" y="330200"/>
                  </a:lnTo>
                  <a:lnTo>
                    <a:pt x="647077" y="331470"/>
                  </a:lnTo>
                  <a:lnTo>
                    <a:pt x="647077" y="285470"/>
                  </a:lnTo>
                  <a:lnTo>
                    <a:pt x="646404" y="285750"/>
                  </a:lnTo>
                  <a:lnTo>
                    <a:pt x="645299" y="289560"/>
                  </a:lnTo>
                  <a:lnTo>
                    <a:pt x="641324" y="295910"/>
                  </a:lnTo>
                  <a:lnTo>
                    <a:pt x="639013" y="299720"/>
                  </a:lnTo>
                  <a:lnTo>
                    <a:pt x="636562" y="306070"/>
                  </a:lnTo>
                  <a:lnTo>
                    <a:pt x="634555" y="304800"/>
                  </a:lnTo>
                  <a:lnTo>
                    <a:pt x="632612" y="304800"/>
                  </a:lnTo>
                  <a:lnTo>
                    <a:pt x="632612" y="378460"/>
                  </a:lnTo>
                  <a:lnTo>
                    <a:pt x="631621" y="379653"/>
                  </a:lnTo>
                  <a:lnTo>
                    <a:pt x="631621" y="384810"/>
                  </a:lnTo>
                  <a:lnTo>
                    <a:pt x="631329" y="386080"/>
                  </a:lnTo>
                  <a:lnTo>
                    <a:pt x="629818" y="386080"/>
                  </a:lnTo>
                  <a:lnTo>
                    <a:pt x="628789" y="383705"/>
                  </a:lnTo>
                  <a:lnTo>
                    <a:pt x="631621" y="384810"/>
                  </a:lnTo>
                  <a:lnTo>
                    <a:pt x="631621" y="379653"/>
                  </a:lnTo>
                  <a:lnTo>
                    <a:pt x="628599" y="383260"/>
                  </a:lnTo>
                  <a:lnTo>
                    <a:pt x="628167" y="382270"/>
                  </a:lnTo>
                  <a:lnTo>
                    <a:pt x="624344" y="378460"/>
                  </a:lnTo>
                  <a:lnTo>
                    <a:pt x="624789" y="377190"/>
                  </a:lnTo>
                  <a:lnTo>
                    <a:pt x="626148" y="373380"/>
                  </a:lnTo>
                  <a:lnTo>
                    <a:pt x="625741" y="372110"/>
                  </a:lnTo>
                  <a:lnTo>
                    <a:pt x="625944" y="370840"/>
                  </a:lnTo>
                  <a:lnTo>
                    <a:pt x="626173" y="370840"/>
                  </a:lnTo>
                  <a:lnTo>
                    <a:pt x="624967" y="368300"/>
                  </a:lnTo>
                  <a:lnTo>
                    <a:pt x="629373" y="368300"/>
                  </a:lnTo>
                  <a:lnTo>
                    <a:pt x="629666" y="369570"/>
                  </a:lnTo>
                  <a:lnTo>
                    <a:pt x="630580" y="372110"/>
                  </a:lnTo>
                  <a:lnTo>
                    <a:pt x="629373" y="373380"/>
                  </a:lnTo>
                  <a:lnTo>
                    <a:pt x="632079" y="375920"/>
                  </a:lnTo>
                  <a:lnTo>
                    <a:pt x="628459" y="375920"/>
                  </a:lnTo>
                  <a:lnTo>
                    <a:pt x="632612" y="378460"/>
                  </a:lnTo>
                  <a:lnTo>
                    <a:pt x="632612" y="304800"/>
                  </a:lnTo>
                  <a:lnTo>
                    <a:pt x="631202" y="304800"/>
                  </a:lnTo>
                  <a:lnTo>
                    <a:pt x="631901" y="302260"/>
                  </a:lnTo>
                  <a:lnTo>
                    <a:pt x="632841" y="299720"/>
                  </a:lnTo>
                  <a:lnTo>
                    <a:pt x="633323" y="298450"/>
                  </a:lnTo>
                  <a:lnTo>
                    <a:pt x="632968" y="297180"/>
                  </a:lnTo>
                  <a:lnTo>
                    <a:pt x="630897" y="292100"/>
                  </a:lnTo>
                  <a:lnTo>
                    <a:pt x="633501" y="284480"/>
                  </a:lnTo>
                  <a:lnTo>
                    <a:pt x="637743" y="280670"/>
                  </a:lnTo>
                  <a:lnTo>
                    <a:pt x="636676" y="278130"/>
                  </a:lnTo>
                  <a:lnTo>
                    <a:pt x="636358" y="278130"/>
                  </a:lnTo>
                  <a:lnTo>
                    <a:pt x="638784" y="275590"/>
                  </a:lnTo>
                  <a:lnTo>
                    <a:pt x="640562" y="274320"/>
                  </a:lnTo>
                  <a:lnTo>
                    <a:pt x="642454" y="273050"/>
                  </a:lnTo>
                  <a:lnTo>
                    <a:pt x="642048" y="271780"/>
                  </a:lnTo>
                  <a:lnTo>
                    <a:pt x="641134" y="269240"/>
                  </a:lnTo>
                  <a:lnTo>
                    <a:pt x="639102" y="261620"/>
                  </a:lnTo>
                  <a:lnTo>
                    <a:pt x="638937" y="256540"/>
                  </a:lnTo>
                  <a:lnTo>
                    <a:pt x="642315" y="245110"/>
                  </a:lnTo>
                  <a:lnTo>
                    <a:pt x="640689" y="241300"/>
                  </a:lnTo>
                  <a:lnTo>
                    <a:pt x="640384" y="238760"/>
                  </a:lnTo>
                  <a:lnTo>
                    <a:pt x="643775" y="237490"/>
                  </a:lnTo>
                  <a:lnTo>
                    <a:pt x="643915" y="240030"/>
                  </a:lnTo>
                  <a:lnTo>
                    <a:pt x="644829" y="245110"/>
                  </a:lnTo>
                  <a:lnTo>
                    <a:pt x="646430" y="248920"/>
                  </a:lnTo>
                  <a:lnTo>
                    <a:pt x="646442" y="254000"/>
                  </a:lnTo>
                  <a:lnTo>
                    <a:pt x="647268" y="255270"/>
                  </a:lnTo>
                  <a:lnTo>
                    <a:pt x="650125" y="255270"/>
                  </a:lnTo>
                  <a:lnTo>
                    <a:pt x="649338" y="254000"/>
                  </a:lnTo>
                  <a:lnTo>
                    <a:pt x="649732" y="250190"/>
                  </a:lnTo>
                  <a:lnTo>
                    <a:pt x="649833" y="247650"/>
                  </a:lnTo>
                  <a:lnTo>
                    <a:pt x="654723" y="252730"/>
                  </a:lnTo>
                  <a:lnTo>
                    <a:pt x="655358" y="251460"/>
                  </a:lnTo>
                  <a:lnTo>
                    <a:pt x="655243" y="247650"/>
                  </a:lnTo>
                  <a:lnTo>
                    <a:pt x="655294" y="245110"/>
                  </a:lnTo>
                  <a:lnTo>
                    <a:pt x="655497" y="242570"/>
                  </a:lnTo>
                  <a:lnTo>
                    <a:pt x="661060" y="236220"/>
                  </a:lnTo>
                  <a:lnTo>
                    <a:pt x="659803" y="233680"/>
                  </a:lnTo>
                  <a:lnTo>
                    <a:pt x="654253" y="228600"/>
                  </a:lnTo>
                  <a:lnTo>
                    <a:pt x="653884" y="227330"/>
                  </a:lnTo>
                  <a:lnTo>
                    <a:pt x="654392" y="226060"/>
                  </a:lnTo>
                  <a:lnTo>
                    <a:pt x="654913" y="224790"/>
                  </a:lnTo>
                  <a:lnTo>
                    <a:pt x="656628" y="226060"/>
                  </a:lnTo>
                  <a:lnTo>
                    <a:pt x="657352" y="228600"/>
                  </a:lnTo>
                  <a:lnTo>
                    <a:pt x="661250" y="226060"/>
                  </a:lnTo>
                  <a:lnTo>
                    <a:pt x="660768" y="224790"/>
                  </a:lnTo>
                  <a:lnTo>
                    <a:pt x="660298" y="223520"/>
                  </a:lnTo>
                  <a:lnTo>
                    <a:pt x="656717" y="214630"/>
                  </a:lnTo>
                  <a:lnTo>
                    <a:pt x="656437" y="205740"/>
                  </a:lnTo>
                  <a:lnTo>
                    <a:pt x="658482" y="198120"/>
                  </a:lnTo>
                  <a:lnTo>
                    <a:pt x="660082" y="189230"/>
                  </a:lnTo>
                  <a:lnTo>
                    <a:pt x="660196" y="182880"/>
                  </a:lnTo>
                  <a:lnTo>
                    <a:pt x="660234" y="180340"/>
                  </a:lnTo>
                  <a:lnTo>
                    <a:pt x="660260" y="179070"/>
                  </a:lnTo>
                  <a:lnTo>
                    <a:pt x="660057" y="175260"/>
                  </a:lnTo>
                  <a:lnTo>
                    <a:pt x="659739" y="168910"/>
                  </a:lnTo>
                  <a:lnTo>
                    <a:pt x="659638" y="166370"/>
                  </a:lnTo>
                  <a:lnTo>
                    <a:pt x="659472" y="162560"/>
                  </a:lnTo>
                  <a:lnTo>
                    <a:pt x="659371" y="154940"/>
                  </a:lnTo>
                  <a:lnTo>
                    <a:pt x="657974" y="151130"/>
                  </a:lnTo>
                  <a:lnTo>
                    <a:pt x="656844" y="149860"/>
                  </a:lnTo>
                  <a:lnTo>
                    <a:pt x="657148" y="146050"/>
                  </a:lnTo>
                  <a:lnTo>
                    <a:pt x="655548" y="139700"/>
                  </a:lnTo>
                  <a:lnTo>
                    <a:pt x="654596" y="135890"/>
                  </a:lnTo>
                  <a:lnTo>
                    <a:pt x="651700" y="128270"/>
                  </a:lnTo>
                  <a:lnTo>
                    <a:pt x="649414" y="120650"/>
                  </a:lnTo>
                  <a:lnTo>
                    <a:pt x="647293" y="114300"/>
                  </a:lnTo>
                  <a:lnTo>
                    <a:pt x="645223" y="110312"/>
                  </a:lnTo>
                  <a:lnTo>
                    <a:pt x="645223" y="180340"/>
                  </a:lnTo>
                  <a:lnTo>
                    <a:pt x="643153" y="180340"/>
                  </a:lnTo>
                  <a:lnTo>
                    <a:pt x="642708" y="179070"/>
                  </a:lnTo>
                  <a:lnTo>
                    <a:pt x="645172" y="179070"/>
                  </a:lnTo>
                  <a:lnTo>
                    <a:pt x="645223" y="180340"/>
                  </a:lnTo>
                  <a:lnTo>
                    <a:pt x="645223" y="110312"/>
                  </a:lnTo>
                  <a:lnTo>
                    <a:pt x="642137" y="104368"/>
                  </a:lnTo>
                  <a:lnTo>
                    <a:pt x="642137" y="172720"/>
                  </a:lnTo>
                  <a:lnTo>
                    <a:pt x="641858" y="175260"/>
                  </a:lnTo>
                  <a:lnTo>
                    <a:pt x="641413" y="175260"/>
                  </a:lnTo>
                  <a:lnTo>
                    <a:pt x="641413" y="177800"/>
                  </a:lnTo>
                  <a:lnTo>
                    <a:pt x="638937" y="181610"/>
                  </a:lnTo>
                  <a:lnTo>
                    <a:pt x="639851" y="182880"/>
                  </a:lnTo>
                  <a:lnTo>
                    <a:pt x="635622" y="182880"/>
                  </a:lnTo>
                  <a:lnTo>
                    <a:pt x="636511" y="179070"/>
                  </a:lnTo>
                  <a:lnTo>
                    <a:pt x="635304" y="177800"/>
                  </a:lnTo>
                  <a:lnTo>
                    <a:pt x="634847" y="175399"/>
                  </a:lnTo>
                  <a:lnTo>
                    <a:pt x="634847" y="179070"/>
                  </a:lnTo>
                  <a:lnTo>
                    <a:pt x="633120" y="179070"/>
                  </a:lnTo>
                  <a:lnTo>
                    <a:pt x="631952" y="177800"/>
                  </a:lnTo>
                  <a:lnTo>
                    <a:pt x="630478" y="177800"/>
                  </a:lnTo>
                  <a:lnTo>
                    <a:pt x="630478" y="180340"/>
                  </a:lnTo>
                  <a:lnTo>
                    <a:pt x="630212" y="181610"/>
                  </a:lnTo>
                  <a:lnTo>
                    <a:pt x="629539" y="182880"/>
                  </a:lnTo>
                  <a:lnTo>
                    <a:pt x="628853" y="182880"/>
                  </a:lnTo>
                  <a:lnTo>
                    <a:pt x="628345" y="182562"/>
                  </a:lnTo>
                  <a:lnTo>
                    <a:pt x="628345" y="314960"/>
                  </a:lnTo>
                  <a:lnTo>
                    <a:pt x="627443" y="317500"/>
                  </a:lnTo>
                  <a:lnTo>
                    <a:pt x="626135" y="317500"/>
                  </a:lnTo>
                  <a:lnTo>
                    <a:pt x="626135" y="321310"/>
                  </a:lnTo>
                  <a:lnTo>
                    <a:pt x="623252" y="320040"/>
                  </a:lnTo>
                  <a:lnTo>
                    <a:pt x="622744" y="320040"/>
                  </a:lnTo>
                  <a:lnTo>
                    <a:pt x="624840" y="318909"/>
                  </a:lnTo>
                  <a:lnTo>
                    <a:pt x="626135" y="321310"/>
                  </a:lnTo>
                  <a:lnTo>
                    <a:pt x="626135" y="317500"/>
                  </a:lnTo>
                  <a:lnTo>
                    <a:pt x="624090" y="317500"/>
                  </a:lnTo>
                  <a:lnTo>
                    <a:pt x="624332" y="317944"/>
                  </a:lnTo>
                  <a:lnTo>
                    <a:pt x="621563" y="314960"/>
                  </a:lnTo>
                  <a:lnTo>
                    <a:pt x="625398" y="314960"/>
                  </a:lnTo>
                  <a:lnTo>
                    <a:pt x="625919" y="313690"/>
                  </a:lnTo>
                  <a:lnTo>
                    <a:pt x="626440" y="312420"/>
                  </a:lnTo>
                  <a:lnTo>
                    <a:pt x="628345" y="314960"/>
                  </a:lnTo>
                  <a:lnTo>
                    <a:pt x="628345" y="182562"/>
                  </a:lnTo>
                  <a:lnTo>
                    <a:pt x="626859" y="181610"/>
                  </a:lnTo>
                  <a:lnTo>
                    <a:pt x="627126" y="179070"/>
                  </a:lnTo>
                  <a:lnTo>
                    <a:pt x="624433" y="179070"/>
                  </a:lnTo>
                  <a:lnTo>
                    <a:pt x="624814" y="177800"/>
                  </a:lnTo>
                  <a:lnTo>
                    <a:pt x="625144" y="177800"/>
                  </a:lnTo>
                  <a:lnTo>
                    <a:pt x="625500" y="176530"/>
                  </a:lnTo>
                  <a:lnTo>
                    <a:pt x="627303" y="177800"/>
                  </a:lnTo>
                  <a:lnTo>
                    <a:pt x="628370" y="180340"/>
                  </a:lnTo>
                  <a:lnTo>
                    <a:pt x="630478" y="180340"/>
                  </a:lnTo>
                  <a:lnTo>
                    <a:pt x="630478" y="177800"/>
                  </a:lnTo>
                  <a:lnTo>
                    <a:pt x="629323" y="177800"/>
                  </a:lnTo>
                  <a:lnTo>
                    <a:pt x="629424" y="176530"/>
                  </a:lnTo>
                  <a:lnTo>
                    <a:pt x="629653" y="173990"/>
                  </a:lnTo>
                  <a:lnTo>
                    <a:pt x="630859" y="173990"/>
                  </a:lnTo>
                  <a:lnTo>
                    <a:pt x="632358" y="176530"/>
                  </a:lnTo>
                  <a:lnTo>
                    <a:pt x="632726" y="176530"/>
                  </a:lnTo>
                  <a:lnTo>
                    <a:pt x="633158" y="177800"/>
                  </a:lnTo>
                  <a:lnTo>
                    <a:pt x="633945" y="177800"/>
                  </a:lnTo>
                  <a:lnTo>
                    <a:pt x="634847" y="179070"/>
                  </a:lnTo>
                  <a:lnTo>
                    <a:pt x="634847" y="175399"/>
                  </a:lnTo>
                  <a:lnTo>
                    <a:pt x="634580" y="173990"/>
                  </a:lnTo>
                  <a:lnTo>
                    <a:pt x="634339" y="172720"/>
                  </a:lnTo>
                  <a:lnTo>
                    <a:pt x="637438" y="172720"/>
                  </a:lnTo>
                  <a:lnTo>
                    <a:pt x="637921" y="176530"/>
                  </a:lnTo>
                  <a:lnTo>
                    <a:pt x="641413" y="177800"/>
                  </a:lnTo>
                  <a:lnTo>
                    <a:pt x="641413" y="175260"/>
                  </a:lnTo>
                  <a:lnTo>
                    <a:pt x="640346" y="175260"/>
                  </a:lnTo>
                  <a:lnTo>
                    <a:pt x="640029" y="173990"/>
                  </a:lnTo>
                  <a:lnTo>
                    <a:pt x="640207" y="172720"/>
                  </a:lnTo>
                  <a:lnTo>
                    <a:pt x="642137" y="172720"/>
                  </a:lnTo>
                  <a:lnTo>
                    <a:pt x="642137" y="104368"/>
                  </a:lnTo>
                  <a:lnTo>
                    <a:pt x="641362" y="102870"/>
                  </a:lnTo>
                  <a:lnTo>
                    <a:pt x="637120" y="97790"/>
                  </a:lnTo>
                  <a:lnTo>
                    <a:pt x="636854" y="97790"/>
                  </a:lnTo>
                  <a:lnTo>
                    <a:pt x="635762" y="96520"/>
                  </a:lnTo>
                  <a:lnTo>
                    <a:pt x="634593" y="95250"/>
                  </a:lnTo>
                  <a:lnTo>
                    <a:pt x="633310" y="95250"/>
                  </a:lnTo>
                  <a:lnTo>
                    <a:pt x="626694" y="87630"/>
                  </a:lnTo>
                  <a:lnTo>
                    <a:pt x="621626" y="82550"/>
                  </a:lnTo>
                  <a:lnTo>
                    <a:pt x="617004" y="77470"/>
                  </a:lnTo>
                  <a:lnTo>
                    <a:pt x="611670" y="72390"/>
                  </a:lnTo>
                  <a:lnTo>
                    <a:pt x="608241" y="68580"/>
                  </a:lnTo>
                  <a:lnTo>
                    <a:pt x="604596" y="64770"/>
                  </a:lnTo>
                  <a:lnTo>
                    <a:pt x="594042" y="57150"/>
                  </a:lnTo>
                  <a:lnTo>
                    <a:pt x="588695" y="52070"/>
                  </a:lnTo>
                  <a:lnTo>
                    <a:pt x="582803" y="46990"/>
                  </a:lnTo>
                  <a:lnTo>
                    <a:pt x="574827" y="41910"/>
                  </a:lnTo>
                  <a:lnTo>
                    <a:pt x="566648" y="35560"/>
                  </a:lnTo>
                  <a:lnTo>
                    <a:pt x="558330" y="29210"/>
                  </a:lnTo>
                  <a:lnTo>
                    <a:pt x="549897" y="24130"/>
                  </a:lnTo>
                  <a:lnTo>
                    <a:pt x="543001" y="20320"/>
                  </a:lnTo>
                  <a:lnTo>
                    <a:pt x="527634" y="15240"/>
                  </a:lnTo>
                  <a:lnTo>
                    <a:pt x="514388" y="10160"/>
                  </a:lnTo>
                  <a:lnTo>
                    <a:pt x="507707" y="8890"/>
                  </a:lnTo>
                  <a:lnTo>
                    <a:pt x="500989" y="6350"/>
                  </a:lnTo>
                  <a:lnTo>
                    <a:pt x="494347" y="5080"/>
                  </a:lnTo>
                  <a:lnTo>
                    <a:pt x="474205" y="1270"/>
                  </a:lnTo>
                  <a:lnTo>
                    <a:pt x="460590" y="0"/>
                  </a:lnTo>
                  <a:lnTo>
                    <a:pt x="433603" y="0"/>
                  </a:lnTo>
                  <a:lnTo>
                    <a:pt x="388035" y="8890"/>
                  </a:lnTo>
                  <a:lnTo>
                    <a:pt x="342823" y="29210"/>
                  </a:lnTo>
                  <a:lnTo>
                    <a:pt x="306209" y="55880"/>
                  </a:lnTo>
                  <a:lnTo>
                    <a:pt x="287388" y="80010"/>
                  </a:lnTo>
                  <a:lnTo>
                    <a:pt x="284251" y="86360"/>
                  </a:lnTo>
                  <a:lnTo>
                    <a:pt x="268795" y="129540"/>
                  </a:lnTo>
                  <a:lnTo>
                    <a:pt x="259740" y="177800"/>
                  </a:lnTo>
                  <a:lnTo>
                    <a:pt x="259041" y="187960"/>
                  </a:lnTo>
                  <a:lnTo>
                    <a:pt x="258914" y="189230"/>
                  </a:lnTo>
                  <a:lnTo>
                    <a:pt x="254787" y="205740"/>
                  </a:lnTo>
                  <a:lnTo>
                    <a:pt x="254850" y="213360"/>
                  </a:lnTo>
                  <a:lnTo>
                    <a:pt x="258597" y="222250"/>
                  </a:lnTo>
                  <a:lnTo>
                    <a:pt x="260299" y="224790"/>
                  </a:lnTo>
                  <a:lnTo>
                    <a:pt x="259867" y="228600"/>
                  </a:lnTo>
                  <a:lnTo>
                    <a:pt x="260337" y="232410"/>
                  </a:lnTo>
                  <a:lnTo>
                    <a:pt x="259397" y="233680"/>
                  </a:lnTo>
                  <a:lnTo>
                    <a:pt x="258914" y="233680"/>
                  </a:lnTo>
                  <a:lnTo>
                    <a:pt x="257251" y="232410"/>
                  </a:lnTo>
                  <a:lnTo>
                    <a:pt x="255663" y="231140"/>
                  </a:lnTo>
                  <a:lnTo>
                    <a:pt x="253923" y="229870"/>
                  </a:lnTo>
                  <a:lnTo>
                    <a:pt x="247942" y="227330"/>
                  </a:lnTo>
                  <a:lnTo>
                    <a:pt x="244259" y="229870"/>
                  </a:lnTo>
                  <a:lnTo>
                    <a:pt x="241769" y="236220"/>
                  </a:lnTo>
                  <a:lnTo>
                    <a:pt x="239369" y="245110"/>
                  </a:lnTo>
                  <a:lnTo>
                    <a:pt x="237769" y="250190"/>
                  </a:lnTo>
                  <a:lnTo>
                    <a:pt x="230720" y="284480"/>
                  </a:lnTo>
                  <a:lnTo>
                    <a:pt x="231635" y="293370"/>
                  </a:lnTo>
                  <a:lnTo>
                    <a:pt x="233311" y="302260"/>
                  </a:lnTo>
                  <a:lnTo>
                    <a:pt x="234848" y="311150"/>
                  </a:lnTo>
                  <a:lnTo>
                    <a:pt x="235915" y="321310"/>
                  </a:lnTo>
                  <a:lnTo>
                    <a:pt x="236118" y="328930"/>
                  </a:lnTo>
                  <a:lnTo>
                    <a:pt x="236245" y="339090"/>
                  </a:lnTo>
                  <a:lnTo>
                    <a:pt x="236969" y="346710"/>
                  </a:lnTo>
                  <a:lnTo>
                    <a:pt x="255600" y="383540"/>
                  </a:lnTo>
                  <a:lnTo>
                    <a:pt x="260718" y="387350"/>
                  </a:lnTo>
                  <a:lnTo>
                    <a:pt x="265734" y="386080"/>
                  </a:lnTo>
                  <a:lnTo>
                    <a:pt x="270598" y="384810"/>
                  </a:lnTo>
                  <a:lnTo>
                    <a:pt x="263969" y="386080"/>
                  </a:lnTo>
                  <a:lnTo>
                    <a:pt x="256565" y="382270"/>
                  </a:lnTo>
                  <a:lnTo>
                    <a:pt x="243420" y="340360"/>
                  </a:lnTo>
                  <a:lnTo>
                    <a:pt x="241020" y="311150"/>
                  </a:lnTo>
                  <a:lnTo>
                    <a:pt x="240271" y="303530"/>
                  </a:lnTo>
                  <a:lnTo>
                    <a:pt x="239331" y="297180"/>
                  </a:lnTo>
                  <a:lnTo>
                    <a:pt x="238315" y="289560"/>
                  </a:lnTo>
                  <a:lnTo>
                    <a:pt x="237337" y="281940"/>
                  </a:lnTo>
                  <a:lnTo>
                    <a:pt x="236943" y="276860"/>
                  </a:lnTo>
                  <a:lnTo>
                    <a:pt x="237007" y="273050"/>
                  </a:lnTo>
                  <a:lnTo>
                    <a:pt x="237299" y="267970"/>
                  </a:lnTo>
                  <a:lnTo>
                    <a:pt x="238734" y="261620"/>
                  </a:lnTo>
                  <a:lnTo>
                    <a:pt x="241223" y="254000"/>
                  </a:lnTo>
                  <a:lnTo>
                    <a:pt x="243725" y="248920"/>
                  </a:lnTo>
                  <a:lnTo>
                    <a:pt x="245757" y="243840"/>
                  </a:lnTo>
                  <a:lnTo>
                    <a:pt x="253758" y="236220"/>
                  </a:lnTo>
                  <a:lnTo>
                    <a:pt x="257060" y="233680"/>
                  </a:lnTo>
                  <a:lnTo>
                    <a:pt x="263753" y="238760"/>
                  </a:lnTo>
                  <a:lnTo>
                    <a:pt x="266890" y="238760"/>
                  </a:lnTo>
                  <a:lnTo>
                    <a:pt x="268325" y="242570"/>
                  </a:lnTo>
                  <a:lnTo>
                    <a:pt x="269468" y="242570"/>
                  </a:lnTo>
                  <a:lnTo>
                    <a:pt x="270929" y="241300"/>
                  </a:lnTo>
                  <a:lnTo>
                    <a:pt x="270687" y="241300"/>
                  </a:lnTo>
                  <a:lnTo>
                    <a:pt x="268401" y="237490"/>
                  </a:lnTo>
                  <a:lnTo>
                    <a:pt x="273481" y="236220"/>
                  </a:lnTo>
                  <a:lnTo>
                    <a:pt x="272389" y="234950"/>
                  </a:lnTo>
                  <a:lnTo>
                    <a:pt x="272618" y="232410"/>
                  </a:lnTo>
                  <a:lnTo>
                    <a:pt x="268274" y="232410"/>
                  </a:lnTo>
                  <a:lnTo>
                    <a:pt x="271487" y="229870"/>
                  </a:lnTo>
                  <a:lnTo>
                    <a:pt x="271830" y="227330"/>
                  </a:lnTo>
                  <a:lnTo>
                    <a:pt x="272173" y="224790"/>
                  </a:lnTo>
                  <a:lnTo>
                    <a:pt x="272415" y="224790"/>
                  </a:lnTo>
                  <a:lnTo>
                    <a:pt x="268986" y="223520"/>
                  </a:lnTo>
                  <a:lnTo>
                    <a:pt x="268185" y="224790"/>
                  </a:lnTo>
                  <a:lnTo>
                    <a:pt x="271259" y="226060"/>
                  </a:lnTo>
                  <a:lnTo>
                    <a:pt x="267741" y="227330"/>
                  </a:lnTo>
                  <a:lnTo>
                    <a:pt x="267081" y="227330"/>
                  </a:lnTo>
                  <a:lnTo>
                    <a:pt x="266280" y="224790"/>
                  </a:lnTo>
                  <a:lnTo>
                    <a:pt x="264287" y="223520"/>
                  </a:lnTo>
                  <a:lnTo>
                    <a:pt x="269240" y="220980"/>
                  </a:lnTo>
                  <a:lnTo>
                    <a:pt x="268338" y="218440"/>
                  </a:lnTo>
                  <a:lnTo>
                    <a:pt x="270637" y="213360"/>
                  </a:lnTo>
                  <a:lnTo>
                    <a:pt x="269240" y="212090"/>
                  </a:lnTo>
                  <a:lnTo>
                    <a:pt x="264845" y="212090"/>
                  </a:lnTo>
                  <a:lnTo>
                    <a:pt x="264922" y="210820"/>
                  </a:lnTo>
                  <a:lnTo>
                    <a:pt x="268097" y="208280"/>
                  </a:lnTo>
                  <a:lnTo>
                    <a:pt x="266407" y="204470"/>
                  </a:lnTo>
                  <a:lnTo>
                    <a:pt x="266687" y="203200"/>
                  </a:lnTo>
                  <a:lnTo>
                    <a:pt x="266966" y="201930"/>
                  </a:lnTo>
                  <a:lnTo>
                    <a:pt x="265582" y="200660"/>
                  </a:lnTo>
                  <a:lnTo>
                    <a:pt x="265023" y="201930"/>
                  </a:lnTo>
                  <a:lnTo>
                    <a:pt x="264121" y="203200"/>
                  </a:lnTo>
                  <a:lnTo>
                    <a:pt x="264172" y="199390"/>
                  </a:lnTo>
                  <a:lnTo>
                    <a:pt x="265036" y="195580"/>
                  </a:lnTo>
                  <a:lnTo>
                    <a:pt x="265874" y="193040"/>
                  </a:lnTo>
                  <a:lnTo>
                    <a:pt x="268020" y="190500"/>
                  </a:lnTo>
                  <a:lnTo>
                    <a:pt x="266369" y="190500"/>
                  </a:lnTo>
                  <a:lnTo>
                    <a:pt x="265023" y="189230"/>
                  </a:lnTo>
                  <a:lnTo>
                    <a:pt x="264401" y="189230"/>
                  </a:lnTo>
                  <a:lnTo>
                    <a:pt x="264477" y="186690"/>
                  </a:lnTo>
                  <a:lnTo>
                    <a:pt x="265493" y="186690"/>
                  </a:lnTo>
                  <a:lnTo>
                    <a:pt x="267665" y="184150"/>
                  </a:lnTo>
                  <a:lnTo>
                    <a:pt x="266738" y="182880"/>
                  </a:lnTo>
                  <a:lnTo>
                    <a:pt x="267068" y="181610"/>
                  </a:lnTo>
                  <a:lnTo>
                    <a:pt x="264731" y="181610"/>
                  </a:lnTo>
                  <a:lnTo>
                    <a:pt x="265264" y="175260"/>
                  </a:lnTo>
                  <a:lnTo>
                    <a:pt x="274916" y="128270"/>
                  </a:lnTo>
                  <a:lnTo>
                    <a:pt x="288531" y="90170"/>
                  </a:lnTo>
                  <a:lnTo>
                    <a:pt x="291414" y="85090"/>
                  </a:lnTo>
                  <a:lnTo>
                    <a:pt x="294449" y="78740"/>
                  </a:lnTo>
                  <a:lnTo>
                    <a:pt x="297307" y="73660"/>
                  </a:lnTo>
                  <a:lnTo>
                    <a:pt x="301561" y="68580"/>
                  </a:lnTo>
                  <a:lnTo>
                    <a:pt x="308444" y="62230"/>
                  </a:lnTo>
                  <a:lnTo>
                    <a:pt x="308711" y="60960"/>
                  </a:lnTo>
                  <a:lnTo>
                    <a:pt x="309968" y="60960"/>
                  </a:lnTo>
                  <a:lnTo>
                    <a:pt x="310451" y="59690"/>
                  </a:lnTo>
                  <a:lnTo>
                    <a:pt x="318960" y="52070"/>
                  </a:lnTo>
                  <a:lnTo>
                    <a:pt x="357251" y="26670"/>
                  </a:lnTo>
                  <a:lnTo>
                    <a:pt x="399008" y="11430"/>
                  </a:lnTo>
                  <a:lnTo>
                    <a:pt x="407149" y="11430"/>
                  </a:lnTo>
                  <a:lnTo>
                    <a:pt x="422389" y="8890"/>
                  </a:lnTo>
                  <a:lnTo>
                    <a:pt x="429056" y="6350"/>
                  </a:lnTo>
                  <a:lnTo>
                    <a:pt x="436168" y="5080"/>
                  </a:lnTo>
                  <a:lnTo>
                    <a:pt x="462445" y="5080"/>
                  </a:lnTo>
                  <a:lnTo>
                    <a:pt x="475538" y="7620"/>
                  </a:lnTo>
                  <a:lnTo>
                    <a:pt x="488480" y="8890"/>
                  </a:lnTo>
                  <a:lnTo>
                    <a:pt x="502615" y="12700"/>
                  </a:lnTo>
                  <a:lnTo>
                    <a:pt x="504863" y="12700"/>
                  </a:lnTo>
                  <a:lnTo>
                    <a:pt x="518896" y="17780"/>
                  </a:lnTo>
                  <a:lnTo>
                    <a:pt x="525805" y="19050"/>
                  </a:lnTo>
                  <a:lnTo>
                    <a:pt x="532599" y="21590"/>
                  </a:lnTo>
                  <a:lnTo>
                    <a:pt x="533654" y="22860"/>
                  </a:lnTo>
                  <a:lnTo>
                    <a:pt x="538226" y="24130"/>
                  </a:lnTo>
                  <a:lnTo>
                    <a:pt x="545846" y="27940"/>
                  </a:lnTo>
                  <a:lnTo>
                    <a:pt x="551599" y="31750"/>
                  </a:lnTo>
                  <a:lnTo>
                    <a:pt x="563816" y="40640"/>
                  </a:lnTo>
                  <a:lnTo>
                    <a:pt x="570217" y="44450"/>
                  </a:lnTo>
                  <a:lnTo>
                    <a:pt x="582231" y="54610"/>
                  </a:lnTo>
                  <a:lnTo>
                    <a:pt x="587324" y="59690"/>
                  </a:lnTo>
                  <a:lnTo>
                    <a:pt x="593305" y="63500"/>
                  </a:lnTo>
                  <a:lnTo>
                    <a:pt x="598919" y="68580"/>
                  </a:lnTo>
                  <a:lnTo>
                    <a:pt x="604012" y="72390"/>
                  </a:lnTo>
                  <a:lnTo>
                    <a:pt x="608749" y="77470"/>
                  </a:lnTo>
                  <a:lnTo>
                    <a:pt x="613283" y="82550"/>
                  </a:lnTo>
                  <a:lnTo>
                    <a:pt x="613613" y="82550"/>
                  </a:lnTo>
                  <a:lnTo>
                    <a:pt x="613778" y="83820"/>
                  </a:lnTo>
                  <a:lnTo>
                    <a:pt x="613956" y="83820"/>
                  </a:lnTo>
                  <a:lnTo>
                    <a:pt x="617905" y="88900"/>
                  </a:lnTo>
                  <a:lnTo>
                    <a:pt x="622020" y="92710"/>
                  </a:lnTo>
                  <a:lnTo>
                    <a:pt x="626376" y="96520"/>
                  </a:lnTo>
                  <a:lnTo>
                    <a:pt x="626884" y="96520"/>
                  </a:lnTo>
                  <a:lnTo>
                    <a:pt x="627532" y="97790"/>
                  </a:lnTo>
                  <a:lnTo>
                    <a:pt x="628738" y="97790"/>
                  </a:lnTo>
                  <a:lnTo>
                    <a:pt x="629221" y="99060"/>
                  </a:lnTo>
                  <a:lnTo>
                    <a:pt x="630212" y="99060"/>
                  </a:lnTo>
                  <a:lnTo>
                    <a:pt x="630364" y="100330"/>
                  </a:lnTo>
                  <a:lnTo>
                    <a:pt x="628726" y="102870"/>
                  </a:lnTo>
                  <a:lnTo>
                    <a:pt x="631240" y="104140"/>
                  </a:lnTo>
                  <a:lnTo>
                    <a:pt x="634047" y="107950"/>
                  </a:lnTo>
                  <a:lnTo>
                    <a:pt x="632675" y="110490"/>
                  </a:lnTo>
                  <a:lnTo>
                    <a:pt x="631850" y="115570"/>
                  </a:lnTo>
                  <a:lnTo>
                    <a:pt x="633056" y="118110"/>
                  </a:lnTo>
                  <a:lnTo>
                    <a:pt x="636663" y="120650"/>
                  </a:lnTo>
                  <a:lnTo>
                    <a:pt x="637743" y="121920"/>
                  </a:lnTo>
                  <a:lnTo>
                    <a:pt x="635000" y="124460"/>
                  </a:lnTo>
                  <a:lnTo>
                    <a:pt x="634542" y="125730"/>
                  </a:lnTo>
                  <a:lnTo>
                    <a:pt x="638340" y="127000"/>
                  </a:lnTo>
                  <a:lnTo>
                    <a:pt x="637717" y="130810"/>
                  </a:lnTo>
                  <a:lnTo>
                    <a:pt x="640600" y="134620"/>
                  </a:lnTo>
                  <a:lnTo>
                    <a:pt x="641426" y="135890"/>
                  </a:lnTo>
                  <a:lnTo>
                    <a:pt x="639978" y="139700"/>
                  </a:lnTo>
                  <a:lnTo>
                    <a:pt x="638390" y="135890"/>
                  </a:lnTo>
                  <a:lnTo>
                    <a:pt x="637654" y="138430"/>
                  </a:lnTo>
                  <a:lnTo>
                    <a:pt x="637933" y="138430"/>
                  </a:lnTo>
                  <a:lnTo>
                    <a:pt x="638886" y="140970"/>
                  </a:lnTo>
                  <a:lnTo>
                    <a:pt x="641616" y="142240"/>
                  </a:lnTo>
                  <a:lnTo>
                    <a:pt x="637730" y="146050"/>
                  </a:lnTo>
                  <a:lnTo>
                    <a:pt x="639521" y="149860"/>
                  </a:lnTo>
                  <a:lnTo>
                    <a:pt x="641438" y="157480"/>
                  </a:lnTo>
                  <a:lnTo>
                    <a:pt x="639660" y="161290"/>
                  </a:lnTo>
                  <a:lnTo>
                    <a:pt x="641032" y="166370"/>
                  </a:lnTo>
                  <a:lnTo>
                    <a:pt x="639699" y="166370"/>
                  </a:lnTo>
                  <a:lnTo>
                    <a:pt x="638708" y="162560"/>
                  </a:lnTo>
                  <a:lnTo>
                    <a:pt x="637667" y="166370"/>
                  </a:lnTo>
                  <a:lnTo>
                    <a:pt x="640422" y="170180"/>
                  </a:lnTo>
                  <a:lnTo>
                    <a:pt x="640092" y="172720"/>
                  </a:lnTo>
                  <a:lnTo>
                    <a:pt x="637514" y="172720"/>
                  </a:lnTo>
                  <a:lnTo>
                    <a:pt x="637133" y="168910"/>
                  </a:lnTo>
                  <a:lnTo>
                    <a:pt x="635889" y="166370"/>
                  </a:lnTo>
                  <a:lnTo>
                    <a:pt x="632866" y="160020"/>
                  </a:lnTo>
                  <a:lnTo>
                    <a:pt x="631355" y="156210"/>
                  </a:lnTo>
                  <a:lnTo>
                    <a:pt x="632320" y="154940"/>
                  </a:lnTo>
                  <a:lnTo>
                    <a:pt x="633285" y="153670"/>
                  </a:lnTo>
                  <a:lnTo>
                    <a:pt x="635215" y="151130"/>
                  </a:lnTo>
                  <a:lnTo>
                    <a:pt x="638632" y="149860"/>
                  </a:lnTo>
                  <a:lnTo>
                    <a:pt x="633552" y="148590"/>
                  </a:lnTo>
                  <a:lnTo>
                    <a:pt x="633920" y="147320"/>
                  </a:lnTo>
                  <a:lnTo>
                    <a:pt x="636016" y="146050"/>
                  </a:lnTo>
                  <a:lnTo>
                    <a:pt x="635723" y="144780"/>
                  </a:lnTo>
                  <a:lnTo>
                    <a:pt x="631736" y="144780"/>
                  </a:lnTo>
                  <a:lnTo>
                    <a:pt x="631190" y="140970"/>
                  </a:lnTo>
                  <a:lnTo>
                    <a:pt x="633196" y="142240"/>
                  </a:lnTo>
                  <a:lnTo>
                    <a:pt x="633564" y="140970"/>
                  </a:lnTo>
                  <a:lnTo>
                    <a:pt x="634619" y="140970"/>
                  </a:lnTo>
                  <a:lnTo>
                    <a:pt x="632002" y="138430"/>
                  </a:lnTo>
                  <a:lnTo>
                    <a:pt x="634161" y="134620"/>
                  </a:lnTo>
                  <a:lnTo>
                    <a:pt x="629970" y="130810"/>
                  </a:lnTo>
                  <a:lnTo>
                    <a:pt x="628980" y="129540"/>
                  </a:lnTo>
                  <a:lnTo>
                    <a:pt x="631317" y="127000"/>
                  </a:lnTo>
                  <a:lnTo>
                    <a:pt x="630275" y="125730"/>
                  </a:lnTo>
                  <a:lnTo>
                    <a:pt x="627227" y="128270"/>
                  </a:lnTo>
                  <a:lnTo>
                    <a:pt x="627354" y="124460"/>
                  </a:lnTo>
                  <a:lnTo>
                    <a:pt x="626313" y="124460"/>
                  </a:lnTo>
                  <a:lnTo>
                    <a:pt x="625386" y="125730"/>
                  </a:lnTo>
                  <a:lnTo>
                    <a:pt x="624725" y="127000"/>
                  </a:lnTo>
                  <a:lnTo>
                    <a:pt x="625640" y="128270"/>
                  </a:lnTo>
                  <a:lnTo>
                    <a:pt x="626237" y="128270"/>
                  </a:lnTo>
                  <a:lnTo>
                    <a:pt x="627176" y="133350"/>
                  </a:lnTo>
                  <a:lnTo>
                    <a:pt x="628243" y="135890"/>
                  </a:lnTo>
                  <a:lnTo>
                    <a:pt x="630301" y="138430"/>
                  </a:lnTo>
                  <a:lnTo>
                    <a:pt x="630555" y="139700"/>
                  </a:lnTo>
                  <a:lnTo>
                    <a:pt x="627126" y="140970"/>
                  </a:lnTo>
                  <a:lnTo>
                    <a:pt x="628510" y="143510"/>
                  </a:lnTo>
                  <a:lnTo>
                    <a:pt x="628980" y="148590"/>
                  </a:lnTo>
                  <a:lnTo>
                    <a:pt x="627303" y="149860"/>
                  </a:lnTo>
                  <a:lnTo>
                    <a:pt x="627634" y="153670"/>
                  </a:lnTo>
                  <a:lnTo>
                    <a:pt x="625868" y="153670"/>
                  </a:lnTo>
                  <a:lnTo>
                    <a:pt x="624078" y="152400"/>
                  </a:lnTo>
                  <a:lnTo>
                    <a:pt x="623316" y="152400"/>
                  </a:lnTo>
                  <a:lnTo>
                    <a:pt x="622376" y="154940"/>
                  </a:lnTo>
                  <a:lnTo>
                    <a:pt x="621995" y="156210"/>
                  </a:lnTo>
                  <a:lnTo>
                    <a:pt x="621919" y="157480"/>
                  </a:lnTo>
                  <a:lnTo>
                    <a:pt x="622896" y="158750"/>
                  </a:lnTo>
                  <a:lnTo>
                    <a:pt x="624420" y="157480"/>
                  </a:lnTo>
                  <a:lnTo>
                    <a:pt x="624255" y="154940"/>
                  </a:lnTo>
                  <a:lnTo>
                    <a:pt x="626452" y="157480"/>
                  </a:lnTo>
                  <a:lnTo>
                    <a:pt x="625297" y="158750"/>
                  </a:lnTo>
                  <a:lnTo>
                    <a:pt x="622871" y="162560"/>
                  </a:lnTo>
                  <a:lnTo>
                    <a:pt x="618756" y="165100"/>
                  </a:lnTo>
                  <a:lnTo>
                    <a:pt x="618655" y="171450"/>
                  </a:lnTo>
                  <a:lnTo>
                    <a:pt x="617943" y="172720"/>
                  </a:lnTo>
                  <a:lnTo>
                    <a:pt x="614108" y="175260"/>
                  </a:lnTo>
                  <a:lnTo>
                    <a:pt x="617664" y="176530"/>
                  </a:lnTo>
                  <a:lnTo>
                    <a:pt x="617232" y="179070"/>
                  </a:lnTo>
                  <a:lnTo>
                    <a:pt x="620395" y="177800"/>
                  </a:lnTo>
                  <a:lnTo>
                    <a:pt x="618337" y="180340"/>
                  </a:lnTo>
                  <a:lnTo>
                    <a:pt x="617956" y="181610"/>
                  </a:lnTo>
                  <a:lnTo>
                    <a:pt x="615061" y="181610"/>
                  </a:lnTo>
                  <a:lnTo>
                    <a:pt x="615505" y="180340"/>
                  </a:lnTo>
                  <a:lnTo>
                    <a:pt x="614768" y="179070"/>
                  </a:lnTo>
                  <a:lnTo>
                    <a:pt x="614451" y="179070"/>
                  </a:lnTo>
                  <a:lnTo>
                    <a:pt x="614426" y="180340"/>
                  </a:lnTo>
                  <a:lnTo>
                    <a:pt x="609219" y="184150"/>
                  </a:lnTo>
                  <a:lnTo>
                    <a:pt x="610006" y="187960"/>
                  </a:lnTo>
                  <a:lnTo>
                    <a:pt x="613117" y="193040"/>
                  </a:lnTo>
                  <a:lnTo>
                    <a:pt x="610730" y="193040"/>
                  </a:lnTo>
                  <a:lnTo>
                    <a:pt x="611543" y="198120"/>
                  </a:lnTo>
                  <a:lnTo>
                    <a:pt x="608012" y="194310"/>
                  </a:lnTo>
                  <a:lnTo>
                    <a:pt x="609536" y="196850"/>
                  </a:lnTo>
                  <a:lnTo>
                    <a:pt x="611454" y="198120"/>
                  </a:lnTo>
                  <a:lnTo>
                    <a:pt x="605459" y="201930"/>
                  </a:lnTo>
                  <a:lnTo>
                    <a:pt x="605866" y="207010"/>
                  </a:lnTo>
                  <a:lnTo>
                    <a:pt x="609473" y="213360"/>
                  </a:lnTo>
                  <a:lnTo>
                    <a:pt x="610755" y="218440"/>
                  </a:lnTo>
                  <a:lnTo>
                    <a:pt x="613638" y="224790"/>
                  </a:lnTo>
                  <a:lnTo>
                    <a:pt x="610489" y="226060"/>
                  </a:lnTo>
                  <a:lnTo>
                    <a:pt x="610260" y="227330"/>
                  </a:lnTo>
                  <a:lnTo>
                    <a:pt x="609727" y="228600"/>
                  </a:lnTo>
                  <a:lnTo>
                    <a:pt x="610158" y="229870"/>
                  </a:lnTo>
                  <a:lnTo>
                    <a:pt x="611733" y="229870"/>
                  </a:lnTo>
                  <a:lnTo>
                    <a:pt x="612787" y="231140"/>
                  </a:lnTo>
                  <a:lnTo>
                    <a:pt x="613676" y="232410"/>
                  </a:lnTo>
                  <a:lnTo>
                    <a:pt x="615251" y="232410"/>
                  </a:lnTo>
                  <a:lnTo>
                    <a:pt x="613968" y="231140"/>
                  </a:lnTo>
                  <a:lnTo>
                    <a:pt x="613295" y="229870"/>
                  </a:lnTo>
                  <a:lnTo>
                    <a:pt x="613067" y="228600"/>
                  </a:lnTo>
                  <a:lnTo>
                    <a:pt x="615581" y="226060"/>
                  </a:lnTo>
                  <a:lnTo>
                    <a:pt x="615302" y="228600"/>
                  </a:lnTo>
                  <a:lnTo>
                    <a:pt x="618782" y="228600"/>
                  </a:lnTo>
                  <a:lnTo>
                    <a:pt x="616508" y="229870"/>
                  </a:lnTo>
                  <a:lnTo>
                    <a:pt x="616229" y="232410"/>
                  </a:lnTo>
                  <a:lnTo>
                    <a:pt x="617156" y="234950"/>
                  </a:lnTo>
                  <a:lnTo>
                    <a:pt x="619086" y="236220"/>
                  </a:lnTo>
                  <a:lnTo>
                    <a:pt x="617474" y="237490"/>
                  </a:lnTo>
                  <a:lnTo>
                    <a:pt x="617715" y="237490"/>
                  </a:lnTo>
                  <a:lnTo>
                    <a:pt x="618197" y="240030"/>
                  </a:lnTo>
                  <a:lnTo>
                    <a:pt x="618959" y="238760"/>
                  </a:lnTo>
                  <a:lnTo>
                    <a:pt x="620814" y="237490"/>
                  </a:lnTo>
                  <a:lnTo>
                    <a:pt x="620026" y="240030"/>
                  </a:lnTo>
                  <a:lnTo>
                    <a:pt x="619518" y="241300"/>
                  </a:lnTo>
                  <a:lnTo>
                    <a:pt x="619099" y="242570"/>
                  </a:lnTo>
                  <a:lnTo>
                    <a:pt x="619975" y="243840"/>
                  </a:lnTo>
                  <a:lnTo>
                    <a:pt x="620395" y="246380"/>
                  </a:lnTo>
                  <a:lnTo>
                    <a:pt x="621385" y="251460"/>
                  </a:lnTo>
                  <a:lnTo>
                    <a:pt x="621576" y="252730"/>
                  </a:lnTo>
                  <a:lnTo>
                    <a:pt x="622922" y="252730"/>
                  </a:lnTo>
                  <a:lnTo>
                    <a:pt x="622947" y="254000"/>
                  </a:lnTo>
                  <a:lnTo>
                    <a:pt x="623557" y="255270"/>
                  </a:lnTo>
                  <a:lnTo>
                    <a:pt x="623087" y="255270"/>
                  </a:lnTo>
                  <a:lnTo>
                    <a:pt x="623531" y="257810"/>
                  </a:lnTo>
                  <a:lnTo>
                    <a:pt x="624078" y="261620"/>
                  </a:lnTo>
                  <a:lnTo>
                    <a:pt x="624205" y="261620"/>
                  </a:lnTo>
                  <a:lnTo>
                    <a:pt x="625055" y="262890"/>
                  </a:lnTo>
                  <a:lnTo>
                    <a:pt x="625411" y="264160"/>
                  </a:lnTo>
                  <a:lnTo>
                    <a:pt x="625627" y="273050"/>
                  </a:lnTo>
                  <a:lnTo>
                    <a:pt x="625906" y="273050"/>
                  </a:lnTo>
                  <a:lnTo>
                    <a:pt x="625983" y="274320"/>
                  </a:lnTo>
                  <a:lnTo>
                    <a:pt x="625665" y="274320"/>
                  </a:lnTo>
                  <a:lnTo>
                    <a:pt x="625703" y="280670"/>
                  </a:lnTo>
                  <a:lnTo>
                    <a:pt x="627697" y="284480"/>
                  </a:lnTo>
                  <a:lnTo>
                    <a:pt x="626262" y="287020"/>
                  </a:lnTo>
                  <a:lnTo>
                    <a:pt x="625551" y="289560"/>
                  </a:lnTo>
                  <a:lnTo>
                    <a:pt x="625157" y="289560"/>
                  </a:lnTo>
                  <a:lnTo>
                    <a:pt x="625005" y="292100"/>
                  </a:lnTo>
                  <a:lnTo>
                    <a:pt x="624738" y="292100"/>
                  </a:lnTo>
                  <a:lnTo>
                    <a:pt x="624166" y="293370"/>
                  </a:lnTo>
                  <a:lnTo>
                    <a:pt x="625043" y="293370"/>
                  </a:lnTo>
                  <a:lnTo>
                    <a:pt x="624979" y="294640"/>
                  </a:lnTo>
                  <a:lnTo>
                    <a:pt x="626808" y="295910"/>
                  </a:lnTo>
                  <a:lnTo>
                    <a:pt x="627329" y="297180"/>
                  </a:lnTo>
                  <a:lnTo>
                    <a:pt x="626097" y="298450"/>
                  </a:lnTo>
                  <a:lnTo>
                    <a:pt x="625627" y="299720"/>
                  </a:lnTo>
                  <a:lnTo>
                    <a:pt x="625271" y="299720"/>
                  </a:lnTo>
                  <a:lnTo>
                    <a:pt x="625297" y="298450"/>
                  </a:lnTo>
                  <a:lnTo>
                    <a:pt x="625322" y="297180"/>
                  </a:lnTo>
                  <a:lnTo>
                    <a:pt x="622757" y="298450"/>
                  </a:lnTo>
                  <a:lnTo>
                    <a:pt x="623201" y="295910"/>
                  </a:lnTo>
                  <a:lnTo>
                    <a:pt x="622820" y="297180"/>
                  </a:lnTo>
                  <a:lnTo>
                    <a:pt x="621893" y="299720"/>
                  </a:lnTo>
                  <a:lnTo>
                    <a:pt x="622122" y="300990"/>
                  </a:lnTo>
                  <a:lnTo>
                    <a:pt x="627126" y="300990"/>
                  </a:lnTo>
                  <a:lnTo>
                    <a:pt x="627684" y="302260"/>
                  </a:lnTo>
                  <a:lnTo>
                    <a:pt x="625894" y="306070"/>
                  </a:lnTo>
                  <a:lnTo>
                    <a:pt x="623912" y="308610"/>
                  </a:lnTo>
                  <a:lnTo>
                    <a:pt x="626922" y="309880"/>
                  </a:lnTo>
                  <a:lnTo>
                    <a:pt x="624903" y="309880"/>
                  </a:lnTo>
                  <a:lnTo>
                    <a:pt x="624840" y="311150"/>
                  </a:lnTo>
                  <a:lnTo>
                    <a:pt x="622858" y="312420"/>
                  </a:lnTo>
                  <a:lnTo>
                    <a:pt x="622744" y="313690"/>
                  </a:lnTo>
                  <a:lnTo>
                    <a:pt x="620229" y="312420"/>
                  </a:lnTo>
                  <a:lnTo>
                    <a:pt x="620306" y="311150"/>
                  </a:lnTo>
                  <a:lnTo>
                    <a:pt x="621944" y="307340"/>
                  </a:lnTo>
                  <a:lnTo>
                    <a:pt x="620204" y="306070"/>
                  </a:lnTo>
                  <a:lnTo>
                    <a:pt x="618959" y="309880"/>
                  </a:lnTo>
                  <a:lnTo>
                    <a:pt x="617626" y="306070"/>
                  </a:lnTo>
                  <a:lnTo>
                    <a:pt x="617359" y="306070"/>
                  </a:lnTo>
                  <a:lnTo>
                    <a:pt x="617029" y="308610"/>
                  </a:lnTo>
                  <a:lnTo>
                    <a:pt x="616661" y="309880"/>
                  </a:lnTo>
                  <a:lnTo>
                    <a:pt x="618388" y="311150"/>
                  </a:lnTo>
                  <a:lnTo>
                    <a:pt x="617194" y="313690"/>
                  </a:lnTo>
                  <a:lnTo>
                    <a:pt x="618744" y="314960"/>
                  </a:lnTo>
                  <a:lnTo>
                    <a:pt x="618718" y="316230"/>
                  </a:lnTo>
                  <a:lnTo>
                    <a:pt x="616204" y="316230"/>
                  </a:lnTo>
                  <a:lnTo>
                    <a:pt x="611022" y="317500"/>
                  </a:lnTo>
                  <a:lnTo>
                    <a:pt x="615657" y="318770"/>
                  </a:lnTo>
                  <a:lnTo>
                    <a:pt x="613905" y="320040"/>
                  </a:lnTo>
                  <a:lnTo>
                    <a:pt x="612521" y="321310"/>
                  </a:lnTo>
                  <a:lnTo>
                    <a:pt x="610552" y="321310"/>
                  </a:lnTo>
                  <a:lnTo>
                    <a:pt x="610285" y="322580"/>
                  </a:lnTo>
                  <a:lnTo>
                    <a:pt x="611073" y="323850"/>
                  </a:lnTo>
                  <a:lnTo>
                    <a:pt x="610616" y="325120"/>
                  </a:lnTo>
                  <a:lnTo>
                    <a:pt x="609739" y="326390"/>
                  </a:lnTo>
                  <a:lnTo>
                    <a:pt x="608965" y="326390"/>
                  </a:lnTo>
                  <a:lnTo>
                    <a:pt x="608241" y="327660"/>
                  </a:lnTo>
                  <a:lnTo>
                    <a:pt x="606971" y="328930"/>
                  </a:lnTo>
                  <a:lnTo>
                    <a:pt x="604418" y="328930"/>
                  </a:lnTo>
                  <a:lnTo>
                    <a:pt x="610196" y="332740"/>
                  </a:lnTo>
                  <a:lnTo>
                    <a:pt x="604659" y="332740"/>
                  </a:lnTo>
                  <a:lnTo>
                    <a:pt x="604558" y="335280"/>
                  </a:lnTo>
                  <a:lnTo>
                    <a:pt x="603250" y="335280"/>
                  </a:lnTo>
                  <a:lnTo>
                    <a:pt x="602830" y="336550"/>
                  </a:lnTo>
                  <a:lnTo>
                    <a:pt x="602322" y="337820"/>
                  </a:lnTo>
                  <a:lnTo>
                    <a:pt x="600494" y="337820"/>
                  </a:lnTo>
                  <a:lnTo>
                    <a:pt x="600176" y="336550"/>
                  </a:lnTo>
                  <a:lnTo>
                    <a:pt x="599909" y="336550"/>
                  </a:lnTo>
                  <a:lnTo>
                    <a:pt x="598665" y="337820"/>
                  </a:lnTo>
                  <a:lnTo>
                    <a:pt x="598004" y="340360"/>
                  </a:lnTo>
                  <a:lnTo>
                    <a:pt x="596061" y="344170"/>
                  </a:lnTo>
                  <a:lnTo>
                    <a:pt x="588721" y="344170"/>
                  </a:lnTo>
                  <a:lnTo>
                    <a:pt x="587971" y="345440"/>
                  </a:lnTo>
                  <a:lnTo>
                    <a:pt x="585444" y="347980"/>
                  </a:lnTo>
                  <a:lnTo>
                    <a:pt x="589343" y="346710"/>
                  </a:lnTo>
                  <a:lnTo>
                    <a:pt x="588048" y="349250"/>
                  </a:lnTo>
                  <a:lnTo>
                    <a:pt x="584403" y="350520"/>
                  </a:lnTo>
                  <a:lnTo>
                    <a:pt x="579882" y="349250"/>
                  </a:lnTo>
                  <a:lnTo>
                    <a:pt x="577964" y="355600"/>
                  </a:lnTo>
                  <a:lnTo>
                    <a:pt x="575551" y="355600"/>
                  </a:lnTo>
                  <a:lnTo>
                    <a:pt x="574344" y="359410"/>
                  </a:lnTo>
                  <a:lnTo>
                    <a:pt x="572033" y="358140"/>
                  </a:lnTo>
                  <a:lnTo>
                    <a:pt x="571360" y="355600"/>
                  </a:lnTo>
                  <a:lnTo>
                    <a:pt x="571919" y="353060"/>
                  </a:lnTo>
                  <a:lnTo>
                    <a:pt x="569925" y="353060"/>
                  </a:lnTo>
                  <a:lnTo>
                    <a:pt x="569696" y="355600"/>
                  </a:lnTo>
                  <a:lnTo>
                    <a:pt x="569595" y="358140"/>
                  </a:lnTo>
                  <a:lnTo>
                    <a:pt x="567766" y="364490"/>
                  </a:lnTo>
                  <a:lnTo>
                    <a:pt x="570318" y="368300"/>
                  </a:lnTo>
                  <a:lnTo>
                    <a:pt x="574916" y="372110"/>
                  </a:lnTo>
                  <a:lnTo>
                    <a:pt x="574802" y="374650"/>
                  </a:lnTo>
                  <a:lnTo>
                    <a:pt x="577596" y="375920"/>
                  </a:lnTo>
                  <a:lnTo>
                    <a:pt x="577926" y="378460"/>
                  </a:lnTo>
                  <a:lnTo>
                    <a:pt x="581621" y="377190"/>
                  </a:lnTo>
                  <a:lnTo>
                    <a:pt x="581990" y="379730"/>
                  </a:lnTo>
                  <a:lnTo>
                    <a:pt x="581571" y="381000"/>
                  </a:lnTo>
                  <a:lnTo>
                    <a:pt x="580669" y="382270"/>
                  </a:lnTo>
                  <a:lnTo>
                    <a:pt x="572262" y="382270"/>
                  </a:lnTo>
                  <a:lnTo>
                    <a:pt x="572249" y="388620"/>
                  </a:lnTo>
                  <a:lnTo>
                    <a:pt x="569353" y="387350"/>
                  </a:lnTo>
                  <a:lnTo>
                    <a:pt x="568566" y="382270"/>
                  </a:lnTo>
                  <a:lnTo>
                    <a:pt x="565556" y="382270"/>
                  </a:lnTo>
                  <a:lnTo>
                    <a:pt x="565175" y="384810"/>
                  </a:lnTo>
                  <a:lnTo>
                    <a:pt x="563905" y="388620"/>
                  </a:lnTo>
                  <a:lnTo>
                    <a:pt x="562470" y="392430"/>
                  </a:lnTo>
                  <a:lnTo>
                    <a:pt x="562991" y="392430"/>
                  </a:lnTo>
                  <a:lnTo>
                    <a:pt x="561047" y="393700"/>
                  </a:lnTo>
                  <a:lnTo>
                    <a:pt x="560400" y="392430"/>
                  </a:lnTo>
                  <a:lnTo>
                    <a:pt x="559371" y="388620"/>
                  </a:lnTo>
                  <a:lnTo>
                    <a:pt x="557682" y="387350"/>
                  </a:lnTo>
                  <a:lnTo>
                    <a:pt x="552577" y="386080"/>
                  </a:lnTo>
                  <a:lnTo>
                    <a:pt x="556272" y="384810"/>
                  </a:lnTo>
                  <a:lnTo>
                    <a:pt x="552475" y="383540"/>
                  </a:lnTo>
                  <a:lnTo>
                    <a:pt x="551929" y="381000"/>
                  </a:lnTo>
                  <a:lnTo>
                    <a:pt x="551662" y="379730"/>
                  </a:lnTo>
                  <a:lnTo>
                    <a:pt x="550176" y="380161"/>
                  </a:lnTo>
                  <a:lnTo>
                    <a:pt x="550176" y="419100"/>
                  </a:lnTo>
                  <a:lnTo>
                    <a:pt x="541731" y="415290"/>
                  </a:lnTo>
                  <a:lnTo>
                    <a:pt x="541324" y="414020"/>
                  </a:lnTo>
                  <a:lnTo>
                    <a:pt x="539330" y="407670"/>
                  </a:lnTo>
                  <a:lnTo>
                    <a:pt x="537591" y="405130"/>
                  </a:lnTo>
                  <a:lnTo>
                    <a:pt x="536727" y="403860"/>
                  </a:lnTo>
                  <a:lnTo>
                    <a:pt x="534136" y="400050"/>
                  </a:lnTo>
                  <a:lnTo>
                    <a:pt x="533806" y="400050"/>
                  </a:lnTo>
                  <a:lnTo>
                    <a:pt x="535419" y="398780"/>
                  </a:lnTo>
                  <a:lnTo>
                    <a:pt x="536168" y="400050"/>
                  </a:lnTo>
                  <a:lnTo>
                    <a:pt x="538734" y="403860"/>
                  </a:lnTo>
                  <a:lnTo>
                    <a:pt x="541947" y="407670"/>
                  </a:lnTo>
                  <a:lnTo>
                    <a:pt x="543826" y="411480"/>
                  </a:lnTo>
                  <a:lnTo>
                    <a:pt x="545350" y="415290"/>
                  </a:lnTo>
                  <a:lnTo>
                    <a:pt x="549732" y="415290"/>
                  </a:lnTo>
                  <a:lnTo>
                    <a:pt x="550176" y="419100"/>
                  </a:lnTo>
                  <a:lnTo>
                    <a:pt x="550176" y="380161"/>
                  </a:lnTo>
                  <a:lnTo>
                    <a:pt x="547217" y="381000"/>
                  </a:lnTo>
                  <a:lnTo>
                    <a:pt x="546354" y="379730"/>
                  </a:lnTo>
                  <a:lnTo>
                    <a:pt x="545452" y="378460"/>
                  </a:lnTo>
                  <a:lnTo>
                    <a:pt x="543648" y="375920"/>
                  </a:lnTo>
                  <a:lnTo>
                    <a:pt x="542315" y="374650"/>
                  </a:lnTo>
                  <a:lnTo>
                    <a:pt x="540981" y="373380"/>
                  </a:lnTo>
                  <a:lnTo>
                    <a:pt x="538797" y="367030"/>
                  </a:lnTo>
                  <a:lnTo>
                    <a:pt x="538924" y="364490"/>
                  </a:lnTo>
                  <a:lnTo>
                    <a:pt x="531088" y="359410"/>
                  </a:lnTo>
                  <a:lnTo>
                    <a:pt x="527443" y="354330"/>
                  </a:lnTo>
                  <a:lnTo>
                    <a:pt x="526745" y="353352"/>
                  </a:lnTo>
                  <a:lnTo>
                    <a:pt x="526745" y="525780"/>
                  </a:lnTo>
                  <a:lnTo>
                    <a:pt x="523062" y="520700"/>
                  </a:lnTo>
                  <a:lnTo>
                    <a:pt x="522541" y="520331"/>
                  </a:lnTo>
                  <a:lnTo>
                    <a:pt x="522541" y="542290"/>
                  </a:lnTo>
                  <a:lnTo>
                    <a:pt x="519087" y="541159"/>
                  </a:lnTo>
                  <a:lnTo>
                    <a:pt x="519087" y="604520"/>
                  </a:lnTo>
                  <a:lnTo>
                    <a:pt x="516940" y="608330"/>
                  </a:lnTo>
                  <a:lnTo>
                    <a:pt x="515759" y="608330"/>
                  </a:lnTo>
                  <a:lnTo>
                    <a:pt x="514134" y="607060"/>
                  </a:lnTo>
                  <a:lnTo>
                    <a:pt x="513740" y="606336"/>
                  </a:lnTo>
                  <a:lnTo>
                    <a:pt x="513740" y="609600"/>
                  </a:lnTo>
                  <a:lnTo>
                    <a:pt x="513029" y="610870"/>
                  </a:lnTo>
                  <a:lnTo>
                    <a:pt x="511111" y="610870"/>
                  </a:lnTo>
                  <a:lnTo>
                    <a:pt x="511416" y="609600"/>
                  </a:lnTo>
                  <a:lnTo>
                    <a:pt x="511860" y="609600"/>
                  </a:lnTo>
                  <a:lnTo>
                    <a:pt x="512254" y="608330"/>
                  </a:lnTo>
                  <a:lnTo>
                    <a:pt x="513740" y="609600"/>
                  </a:lnTo>
                  <a:lnTo>
                    <a:pt x="513740" y="606336"/>
                  </a:lnTo>
                  <a:lnTo>
                    <a:pt x="513448" y="605790"/>
                  </a:lnTo>
                  <a:lnTo>
                    <a:pt x="515518" y="604520"/>
                  </a:lnTo>
                  <a:lnTo>
                    <a:pt x="515378" y="603250"/>
                  </a:lnTo>
                  <a:lnTo>
                    <a:pt x="515747" y="601980"/>
                  </a:lnTo>
                  <a:lnTo>
                    <a:pt x="517271" y="603250"/>
                  </a:lnTo>
                  <a:lnTo>
                    <a:pt x="519087" y="604520"/>
                  </a:lnTo>
                  <a:lnTo>
                    <a:pt x="519087" y="541159"/>
                  </a:lnTo>
                  <a:lnTo>
                    <a:pt x="518693" y="541020"/>
                  </a:lnTo>
                  <a:lnTo>
                    <a:pt x="519176" y="538480"/>
                  </a:lnTo>
                  <a:lnTo>
                    <a:pt x="519417" y="537210"/>
                  </a:lnTo>
                  <a:lnTo>
                    <a:pt x="519658" y="535940"/>
                  </a:lnTo>
                  <a:lnTo>
                    <a:pt x="515442" y="532193"/>
                  </a:lnTo>
                  <a:lnTo>
                    <a:pt x="515442" y="598170"/>
                  </a:lnTo>
                  <a:lnTo>
                    <a:pt x="515416" y="599440"/>
                  </a:lnTo>
                  <a:lnTo>
                    <a:pt x="514870" y="599440"/>
                  </a:lnTo>
                  <a:lnTo>
                    <a:pt x="514184" y="600710"/>
                  </a:lnTo>
                  <a:lnTo>
                    <a:pt x="513753" y="599440"/>
                  </a:lnTo>
                  <a:lnTo>
                    <a:pt x="513689" y="598170"/>
                  </a:lnTo>
                  <a:lnTo>
                    <a:pt x="515442" y="598170"/>
                  </a:lnTo>
                  <a:lnTo>
                    <a:pt x="515442" y="532193"/>
                  </a:lnTo>
                  <a:lnTo>
                    <a:pt x="513943" y="530860"/>
                  </a:lnTo>
                  <a:lnTo>
                    <a:pt x="513410" y="529590"/>
                  </a:lnTo>
                  <a:lnTo>
                    <a:pt x="512089" y="526427"/>
                  </a:lnTo>
                  <a:lnTo>
                    <a:pt x="512089" y="534670"/>
                  </a:lnTo>
                  <a:lnTo>
                    <a:pt x="511898" y="535940"/>
                  </a:lnTo>
                  <a:lnTo>
                    <a:pt x="511898" y="537210"/>
                  </a:lnTo>
                  <a:lnTo>
                    <a:pt x="511251" y="537210"/>
                  </a:lnTo>
                  <a:lnTo>
                    <a:pt x="511086" y="535940"/>
                  </a:lnTo>
                  <a:lnTo>
                    <a:pt x="511086" y="534670"/>
                  </a:lnTo>
                  <a:lnTo>
                    <a:pt x="510463" y="532130"/>
                  </a:lnTo>
                  <a:lnTo>
                    <a:pt x="509003" y="532130"/>
                  </a:lnTo>
                  <a:lnTo>
                    <a:pt x="509447" y="530860"/>
                  </a:lnTo>
                  <a:lnTo>
                    <a:pt x="510997" y="530860"/>
                  </a:lnTo>
                  <a:lnTo>
                    <a:pt x="511632" y="532130"/>
                  </a:lnTo>
                  <a:lnTo>
                    <a:pt x="512089" y="534670"/>
                  </a:lnTo>
                  <a:lnTo>
                    <a:pt x="512089" y="526427"/>
                  </a:lnTo>
                  <a:lnTo>
                    <a:pt x="511822" y="525780"/>
                  </a:lnTo>
                  <a:lnTo>
                    <a:pt x="508914" y="522249"/>
                  </a:lnTo>
                  <a:lnTo>
                    <a:pt x="508914" y="601980"/>
                  </a:lnTo>
                  <a:lnTo>
                    <a:pt x="508266" y="603250"/>
                  </a:lnTo>
                  <a:lnTo>
                    <a:pt x="508393" y="604520"/>
                  </a:lnTo>
                  <a:lnTo>
                    <a:pt x="505561" y="604520"/>
                  </a:lnTo>
                  <a:lnTo>
                    <a:pt x="506006" y="601980"/>
                  </a:lnTo>
                  <a:lnTo>
                    <a:pt x="508914" y="601980"/>
                  </a:lnTo>
                  <a:lnTo>
                    <a:pt x="508914" y="522249"/>
                  </a:lnTo>
                  <a:lnTo>
                    <a:pt x="508685" y="521970"/>
                  </a:lnTo>
                  <a:lnTo>
                    <a:pt x="508419" y="521970"/>
                  </a:lnTo>
                  <a:lnTo>
                    <a:pt x="509168" y="520700"/>
                  </a:lnTo>
                  <a:lnTo>
                    <a:pt x="510260" y="520700"/>
                  </a:lnTo>
                  <a:lnTo>
                    <a:pt x="514743" y="528320"/>
                  </a:lnTo>
                  <a:lnTo>
                    <a:pt x="521792" y="533400"/>
                  </a:lnTo>
                  <a:lnTo>
                    <a:pt x="522541" y="542290"/>
                  </a:lnTo>
                  <a:lnTo>
                    <a:pt x="522541" y="520331"/>
                  </a:lnTo>
                  <a:lnTo>
                    <a:pt x="521322" y="519430"/>
                  </a:lnTo>
                  <a:lnTo>
                    <a:pt x="519595" y="518160"/>
                  </a:lnTo>
                  <a:lnTo>
                    <a:pt x="517867" y="516890"/>
                  </a:lnTo>
                  <a:lnTo>
                    <a:pt x="515200" y="510540"/>
                  </a:lnTo>
                  <a:lnTo>
                    <a:pt x="519531" y="515620"/>
                  </a:lnTo>
                  <a:lnTo>
                    <a:pt x="526529" y="518160"/>
                  </a:lnTo>
                  <a:lnTo>
                    <a:pt x="526745" y="525780"/>
                  </a:lnTo>
                  <a:lnTo>
                    <a:pt x="526745" y="353352"/>
                  </a:lnTo>
                  <a:lnTo>
                    <a:pt x="524738" y="350520"/>
                  </a:lnTo>
                  <a:lnTo>
                    <a:pt x="510768" y="350520"/>
                  </a:lnTo>
                  <a:lnTo>
                    <a:pt x="509270" y="350520"/>
                  </a:lnTo>
                  <a:lnTo>
                    <a:pt x="506704" y="350520"/>
                  </a:lnTo>
                  <a:lnTo>
                    <a:pt x="506285" y="358140"/>
                  </a:lnTo>
                  <a:lnTo>
                    <a:pt x="508088" y="361950"/>
                  </a:lnTo>
                  <a:lnTo>
                    <a:pt x="513422" y="364490"/>
                  </a:lnTo>
                  <a:lnTo>
                    <a:pt x="514108" y="363220"/>
                  </a:lnTo>
                  <a:lnTo>
                    <a:pt x="513676" y="360680"/>
                  </a:lnTo>
                  <a:lnTo>
                    <a:pt x="513435" y="359410"/>
                  </a:lnTo>
                  <a:lnTo>
                    <a:pt x="517105" y="361950"/>
                  </a:lnTo>
                  <a:lnTo>
                    <a:pt x="521741" y="364490"/>
                  </a:lnTo>
                  <a:lnTo>
                    <a:pt x="520001" y="372110"/>
                  </a:lnTo>
                  <a:lnTo>
                    <a:pt x="521525" y="372110"/>
                  </a:lnTo>
                  <a:lnTo>
                    <a:pt x="522300" y="373380"/>
                  </a:lnTo>
                  <a:lnTo>
                    <a:pt x="520903" y="374650"/>
                  </a:lnTo>
                  <a:lnTo>
                    <a:pt x="518655" y="374650"/>
                  </a:lnTo>
                  <a:lnTo>
                    <a:pt x="517842" y="373710"/>
                  </a:lnTo>
                  <a:lnTo>
                    <a:pt x="517842" y="375920"/>
                  </a:lnTo>
                  <a:lnTo>
                    <a:pt x="517004" y="378460"/>
                  </a:lnTo>
                  <a:lnTo>
                    <a:pt x="515861" y="378460"/>
                  </a:lnTo>
                  <a:lnTo>
                    <a:pt x="515493" y="377190"/>
                  </a:lnTo>
                  <a:lnTo>
                    <a:pt x="516001" y="375920"/>
                  </a:lnTo>
                  <a:lnTo>
                    <a:pt x="517842" y="375920"/>
                  </a:lnTo>
                  <a:lnTo>
                    <a:pt x="517842" y="373710"/>
                  </a:lnTo>
                  <a:lnTo>
                    <a:pt x="516470" y="372110"/>
                  </a:lnTo>
                  <a:lnTo>
                    <a:pt x="515086" y="373380"/>
                  </a:lnTo>
                  <a:lnTo>
                    <a:pt x="513372" y="374650"/>
                  </a:lnTo>
                  <a:lnTo>
                    <a:pt x="512660" y="372110"/>
                  </a:lnTo>
                  <a:lnTo>
                    <a:pt x="512318" y="370840"/>
                  </a:lnTo>
                  <a:lnTo>
                    <a:pt x="514400" y="367030"/>
                  </a:lnTo>
                  <a:lnTo>
                    <a:pt x="510514" y="364490"/>
                  </a:lnTo>
                  <a:lnTo>
                    <a:pt x="508977" y="367030"/>
                  </a:lnTo>
                  <a:lnTo>
                    <a:pt x="511543" y="368300"/>
                  </a:lnTo>
                  <a:lnTo>
                    <a:pt x="512241" y="372110"/>
                  </a:lnTo>
                  <a:lnTo>
                    <a:pt x="506222" y="364490"/>
                  </a:lnTo>
                  <a:lnTo>
                    <a:pt x="504888" y="369722"/>
                  </a:lnTo>
                  <a:lnTo>
                    <a:pt x="504888" y="603250"/>
                  </a:lnTo>
                  <a:lnTo>
                    <a:pt x="503974" y="603542"/>
                  </a:lnTo>
                  <a:lnTo>
                    <a:pt x="503974" y="615950"/>
                  </a:lnTo>
                  <a:lnTo>
                    <a:pt x="502970" y="617220"/>
                  </a:lnTo>
                  <a:lnTo>
                    <a:pt x="500405" y="617220"/>
                  </a:lnTo>
                  <a:lnTo>
                    <a:pt x="500456" y="614680"/>
                  </a:lnTo>
                  <a:lnTo>
                    <a:pt x="502716" y="614680"/>
                  </a:lnTo>
                  <a:lnTo>
                    <a:pt x="503504" y="613410"/>
                  </a:lnTo>
                  <a:lnTo>
                    <a:pt x="503847" y="614680"/>
                  </a:lnTo>
                  <a:lnTo>
                    <a:pt x="503974" y="615950"/>
                  </a:lnTo>
                  <a:lnTo>
                    <a:pt x="503974" y="603542"/>
                  </a:lnTo>
                  <a:lnTo>
                    <a:pt x="500799" y="604520"/>
                  </a:lnTo>
                  <a:lnTo>
                    <a:pt x="501167" y="607060"/>
                  </a:lnTo>
                  <a:lnTo>
                    <a:pt x="501294" y="609600"/>
                  </a:lnTo>
                  <a:lnTo>
                    <a:pt x="500888" y="610870"/>
                  </a:lnTo>
                  <a:lnTo>
                    <a:pt x="497890" y="610870"/>
                  </a:lnTo>
                  <a:lnTo>
                    <a:pt x="499059" y="609600"/>
                  </a:lnTo>
                  <a:lnTo>
                    <a:pt x="498208" y="608330"/>
                  </a:lnTo>
                  <a:lnTo>
                    <a:pt x="495947" y="610870"/>
                  </a:lnTo>
                  <a:lnTo>
                    <a:pt x="498589" y="613410"/>
                  </a:lnTo>
                  <a:lnTo>
                    <a:pt x="493928" y="619760"/>
                  </a:lnTo>
                  <a:lnTo>
                    <a:pt x="490410" y="622300"/>
                  </a:lnTo>
                  <a:lnTo>
                    <a:pt x="488315" y="626110"/>
                  </a:lnTo>
                  <a:lnTo>
                    <a:pt x="485876" y="627380"/>
                  </a:lnTo>
                  <a:lnTo>
                    <a:pt x="484505" y="627380"/>
                  </a:lnTo>
                  <a:lnTo>
                    <a:pt x="482625" y="626110"/>
                  </a:lnTo>
                  <a:lnTo>
                    <a:pt x="483362" y="623570"/>
                  </a:lnTo>
                  <a:lnTo>
                    <a:pt x="483755" y="622300"/>
                  </a:lnTo>
                  <a:lnTo>
                    <a:pt x="485622" y="614680"/>
                  </a:lnTo>
                  <a:lnTo>
                    <a:pt x="487781" y="608330"/>
                  </a:lnTo>
                  <a:lnTo>
                    <a:pt x="489826" y="601980"/>
                  </a:lnTo>
                  <a:lnTo>
                    <a:pt x="491388" y="594360"/>
                  </a:lnTo>
                  <a:lnTo>
                    <a:pt x="491591" y="594360"/>
                  </a:lnTo>
                  <a:lnTo>
                    <a:pt x="492010" y="593090"/>
                  </a:lnTo>
                  <a:lnTo>
                    <a:pt x="494258" y="591820"/>
                  </a:lnTo>
                  <a:lnTo>
                    <a:pt x="494563" y="593090"/>
                  </a:lnTo>
                  <a:lnTo>
                    <a:pt x="497522" y="595630"/>
                  </a:lnTo>
                  <a:lnTo>
                    <a:pt x="498640" y="599440"/>
                  </a:lnTo>
                  <a:lnTo>
                    <a:pt x="502907" y="600710"/>
                  </a:lnTo>
                  <a:lnTo>
                    <a:pt x="504888" y="603250"/>
                  </a:lnTo>
                  <a:lnTo>
                    <a:pt x="504888" y="369722"/>
                  </a:lnTo>
                  <a:lnTo>
                    <a:pt x="504278" y="372110"/>
                  </a:lnTo>
                  <a:lnTo>
                    <a:pt x="496785" y="377190"/>
                  </a:lnTo>
                  <a:lnTo>
                    <a:pt x="493141" y="381000"/>
                  </a:lnTo>
                  <a:lnTo>
                    <a:pt x="492848" y="381355"/>
                  </a:lnTo>
                  <a:lnTo>
                    <a:pt x="492848" y="466090"/>
                  </a:lnTo>
                  <a:lnTo>
                    <a:pt x="492391" y="468630"/>
                  </a:lnTo>
                  <a:lnTo>
                    <a:pt x="487565" y="467372"/>
                  </a:lnTo>
                  <a:lnTo>
                    <a:pt x="487565" y="547370"/>
                  </a:lnTo>
                  <a:lnTo>
                    <a:pt x="486435" y="551180"/>
                  </a:lnTo>
                  <a:lnTo>
                    <a:pt x="486219" y="548640"/>
                  </a:lnTo>
                  <a:lnTo>
                    <a:pt x="485381" y="547370"/>
                  </a:lnTo>
                  <a:lnTo>
                    <a:pt x="487565" y="547370"/>
                  </a:lnTo>
                  <a:lnTo>
                    <a:pt x="487565" y="467372"/>
                  </a:lnTo>
                  <a:lnTo>
                    <a:pt x="486371" y="467360"/>
                  </a:lnTo>
                  <a:lnTo>
                    <a:pt x="486371" y="523240"/>
                  </a:lnTo>
                  <a:lnTo>
                    <a:pt x="484657" y="527050"/>
                  </a:lnTo>
                  <a:lnTo>
                    <a:pt x="484695" y="529590"/>
                  </a:lnTo>
                  <a:lnTo>
                    <a:pt x="482663" y="527050"/>
                  </a:lnTo>
                  <a:lnTo>
                    <a:pt x="482993" y="525780"/>
                  </a:lnTo>
                  <a:lnTo>
                    <a:pt x="483666" y="523240"/>
                  </a:lnTo>
                  <a:lnTo>
                    <a:pt x="483450" y="519430"/>
                  </a:lnTo>
                  <a:lnTo>
                    <a:pt x="486371" y="523240"/>
                  </a:lnTo>
                  <a:lnTo>
                    <a:pt x="486371" y="467360"/>
                  </a:lnTo>
                  <a:lnTo>
                    <a:pt x="485914" y="467360"/>
                  </a:lnTo>
                  <a:lnTo>
                    <a:pt x="486130" y="472440"/>
                  </a:lnTo>
                  <a:lnTo>
                    <a:pt x="485355" y="472935"/>
                  </a:lnTo>
                  <a:lnTo>
                    <a:pt x="485355" y="477520"/>
                  </a:lnTo>
                  <a:lnTo>
                    <a:pt x="483489" y="477520"/>
                  </a:lnTo>
                  <a:lnTo>
                    <a:pt x="482015" y="478790"/>
                  </a:lnTo>
                  <a:lnTo>
                    <a:pt x="480898" y="477520"/>
                  </a:lnTo>
                  <a:lnTo>
                    <a:pt x="480364" y="476250"/>
                  </a:lnTo>
                  <a:lnTo>
                    <a:pt x="481088" y="476250"/>
                  </a:lnTo>
                  <a:lnTo>
                    <a:pt x="483755" y="474980"/>
                  </a:lnTo>
                  <a:lnTo>
                    <a:pt x="483946" y="476250"/>
                  </a:lnTo>
                  <a:lnTo>
                    <a:pt x="485355" y="477520"/>
                  </a:lnTo>
                  <a:lnTo>
                    <a:pt x="485355" y="472935"/>
                  </a:lnTo>
                  <a:lnTo>
                    <a:pt x="484136" y="473710"/>
                  </a:lnTo>
                  <a:lnTo>
                    <a:pt x="480148" y="473710"/>
                  </a:lnTo>
                  <a:lnTo>
                    <a:pt x="480923" y="471170"/>
                  </a:lnTo>
                  <a:lnTo>
                    <a:pt x="480542" y="468630"/>
                  </a:lnTo>
                  <a:lnTo>
                    <a:pt x="479145" y="467360"/>
                  </a:lnTo>
                  <a:lnTo>
                    <a:pt x="479933" y="466090"/>
                  </a:lnTo>
                  <a:lnTo>
                    <a:pt x="479234" y="462280"/>
                  </a:lnTo>
                  <a:lnTo>
                    <a:pt x="482866" y="462280"/>
                  </a:lnTo>
                  <a:lnTo>
                    <a:pt x="485736" y="461010"/>
                  </a:lnTo>
                  <a:lnTo>
                    <a:pt x="488607" y="459740"/>
                  </a:lnTo>
                  <a:lnTo>
                    <a:pt x="491032" y="462280"/>
                  </a:lnTo>
                  <a:lnTo>
                    <a:pt x="492848" y="466090"/>
                  </a:lnTo>
                  <a:lnTo>
                    <a:pt x="492848" y="381355"/>
                  </a:lnTo>
                  <a:lnTo>
                    <a:pt x="490537" y="384111"/>
                  </a:lnTo>
                  <a:lnTo>
                    <a:pt x="490537" y="439420"/>
                  </a:lnTo>
                  <a:lnTo>
                    <a:pt x="490105" y="440690"/>
                  </a:lnTo>
                  <a:lnTo>
                    <a:pt x="489940" y="440690"/>
                  </a:lnTo>
                  <a:lnTo>
                    <a:pt x="485571" y="439420"/>
                  </a:lnTo>
                  <a:lnTo>
                    <a:pt x="482714" y="444500"/>
                  </a:lnTo>
                  <a:lnTo>
                    <a:pt x="478307" y="443230"/>
                  </a:lnTo>
                  <a:lnTo>
                    <a:pt x="478129" y="443293"/>
                  </a:lnTo>
                  <a:lnTo>
                    <a:pt x="478129" y="467360"/>
                  </a:lnTo>
                  <a:lnTo>
                    <a:pt x="475424" y="468541"/>
                  </a:lnTo>
                  <a:lnTo>
                    <a:pt x="475335" y="471170"/>
                  </a:lnTo>
                  <a:lnTo>
                    <a:pt x="474281" y="471170"/>
                  </a:lnTo>
                  <a:lnTo>
                    <a:pt x="473100" y="469900"/>
                  </a:lnTo>
                  <a:lnTo>
                    <a:pt x="473405" y="469430"/>
                  </a:lnTo>
                  <a:lnTo>
                    <a:pt x="469430" y="471170"/>
                  </a:lnTo>
                  <a:lnTo>
                    <a:pt x="469887" y="474980"/>
                  </a:lnTo>
                  <a:lnTo>
                    <a:pt x="468884" y="476250"/>
                  </a:lnTo>
                  <a:lnTo>
                    <a:pt x="467296" y="476250"/>
                  </a:lnTo>
                  <a:lnTo>
                    <a:pt x="467182" y="474980"/>
                  </a:lnTo>
                  <a:lnTo>
                    <a:pt x="467766" y="473710"/>
                  </a:lnTo>
                  <a:lnTo>
                    <a:pt x="468350" y="472440"/>
                  </a:lnTo>
                  <a:lnTo>
                    <a:pt x="461124" y="473710"/>
                  </a:lnTo>
                  <a:lnTo>
                    <a:pt x="459346" y="472440"/>
                  </a:lnTo>
                  <a:lnTo>
                    <a:pt x="457581" y="471170"/>
                  </a:lnTo>
                  <a:lnTo>
                    <a:pt x="454939" y="470319"/>
                  </a:lnTo>
                  <a:lnTo>
                    <a:pt x="454939" y="585470"/>
                  </a:lnTo>
                  <a:lnTo>
                    <a:pt x="454672" y="585470"/>
                  </a:lnTo>
                  <a:lnTo>
                    <a:pt x="453517" y="586740"/>
                  </a:lnTo>
                  <a:lnTo>
                    <a:pt x="452348" y="586740"/>
                  </a:lnTo>
                  <a:lnTo>
                    <a:pt x="450913" y="585470"/>
                  </a:lnTo>
                  <a:lnTo>
                    <a:pt x="452577" y="584200"/>
                  </a:lnTo>
                  <a:lnTo>
                    <a:pt x="453758" y="584200"/>
                  </a:lnTo>
                  <a:lnTo>
                    <a:pt x="454939" y="585470"/>
                  </a:lnTo>
                  <a:lnTo>
                    <a:pt x="454939" y="470319"/>
                  </a:lnTo>
                  <a:lnTo>
                    <a:pt x="453656" y="469900"/>
                  </a:lnTo>
                  <a:lnTo>
                    <a:pt x="453478" y="469900"/>
                  </a:lnTo>
                  <a:lnTo>
                    <a:pt x="455955" y="463550"/>
                  </a:lnTo>
                  <a:lnTo>
                    <a:pt x="450202" y="466521"/>
                  </a:lnTo>
                  <a:lnTo>
                    <a:pt x="450888" y="467360"/>
                  </a:lnTo>
                  <a:lnTo>
                    <a:pt x="451040" y="469900"/>
                  </a:lnTo>
                  <a:lnTo>
                    <a:pt x="446849" y="469900"/>
                  </a:lnTo>
                  <a:lnTo>
                    <a:pt x="446887" y="468630"/>
                  </a:lnTo>
                  <a:lnTo>
                    <a:pt x="446925" y="467360"/>
                  </a:lnTo>
                  <a:lnTo>
                    <a:pt x="447471" y="466090"/>
                  </a:lnTo>
                  <a:lnTo>
                    <a:pt x="448564" y="466090"/>
                  </a:lnTo>
                  <a:lnTo>
                    <a:pt x="448551" y="463550"/>
                  </a:lnTo>
                  <a:lnTo>
                    <a:pt x="450824" y="462280"/>
                  </a:lnTo>
                  <a:lnTo>
                    <a:pt x="453326" y="459740"/>
                  </a:lnTo>
                  <a:lnTo>
                    <a:pt x="458330" y="459740"/>
                  </a:lnTo>
                  <a:lnTo>
                    <a:pt x="462241" y="458470"/>
                  </a:lnTo>
                  <a:lnTo>
                    <a:pt x="466153" y="459740"/>
                  </a:lnTo>
                  <a:lnTo>
                    <a:pt x="470916" y="459740"/>
                  </a:lnTo>
                  <a:lnTo>
                    <a:pt x="470293" y="463550"/>
                  </a:lnTo>
                  <a:lnTo>
                    <a:pt x="478129" y="467360"/>
                  </a:lnTo>
                  <a:lnTo>
                    <a:pt x="478129" y="443293"/>
                  </a:lnTo>
                  <a:lnTo>
                    <a:pt x="474472" y="444360"/>
                  </a:lnTo>
                  <a:lnTo>
                    <a:pt x="474472" y="462280"/>
                  </a:lnTo>
                  <a:lnTo>
                    <a:pt x="472046" y="462280"/>
                  </a:lnTo>
                  <a:lnTo>
                    <a:pt x="471678" y="461010"/>
                  </a:lnTo>
                  <a:lnTo>
                    <a:pt x="474459" y="461010"/>
                  </a:lnTo>
                  <a:lnTo>
                    <a:pt x="474472" y="462280"/>
                  </a:lnTo>
                  <a:lnTo>
                    <a:pt x="474472" y="444360"/>
                  </a:lnTo>
                  <a:lnTo>
                    <a:pt x="473989" y="444500"/>
                  </a:lnTo>
                  <a:lnTo>
                    <a:pt x="472033" y="439420"/>
                  </a:lnTo>
                  <a:lnTo>
                    <a:pt x="467220" y="439420"/>
                  </a:lnTo>
                  <a:lnTo>
                    <a:pt x="468477" y="438150"/>
                  </a:lnTo>
                  <a:lnTo>
                    <a:pt x="469417" y="436880"/>
                  </a:lnTo>
                  <a:lnTo>
                    <a:pt x="475488" y="438150"/>
                  </a:lnTo>
                  <a:lnTo>
                    <a:pt x="481368" y="434340"/>
                  </a:lnTo>
                  <a:lnTo>
                    <a:pt x="487045" y="438150"/>
                  </a:lnTo>
                  <a:lnTo>
                    <a:pt x="489508" y="438150"/>
                  </a:lnTo>
                  <a:lnTo>
                    <a:pt x="490537" y="439420"/>
                  </a:lnTo>
                  <a:lnTo>
                    <a:pt x="490537" y="384111"/>
                  </a:lnTo>
                  <a:lnTo>
                    <a:pt x="486752" y="388620"/>
                  </a:lnTo>
                  <a:lnTo>
                    <a:pt x="482625" y="389890"/>
                  </a:lnTo>
                  <a:lnTo>
                    <a:pt x="479501" y="392430"/>
                  </a:lnTo>
                  <a:lnTo>
                    <a:pt x="478701" y="391160"/>
                  </a:lnTo>
                  <a:lnTo>
                    <a:pt x="476186" y="392430"/>
                  </a:lnTo>
                  <a:lnTo>
                    <a:pt x="474332" y="389890"/>
                  </a:lnTo>
                  <a:lnTo>
                    <a:pt x="473252" y="389890"/>
                  </a:lnTo>
                  <a:lnTo>
                    <a:pt x="472008" y="388620"/>
                  </a:lnTo>
                  <a:lnTo>
                    <a:pt x="471665" y="393700"/>
                  </a:lnTo>
                  <a:lnTo>
                    <a:pt x="469938" y="392430"/>
                  </a:lnTo>
                  <a:lnTo>
                    <a:pt x="468528" y="391160"/>
                  </a:lnTo>
                  <a:lnTo>
                    <a:pt x="466712" y="392430"/>
                  </a:lnTo>
                  <a:lnTo>
                    <a:pt x="469430" y="396240"/>
                  </a:lnTo>
                  <a:lnTo>
                    <a:pt x="473951" y="400050"/>
                  </a:lnTo>
                  <a:lnTo>
                    <a:pt x="476110" y="403860"/>
                  </a:lnTo>
                  <a:lnTo>
                    <a:pt x="473557" y="403860"/>
                  </a:lnTo>
                  <a:lnTo>
                    <a:pt x="471360" y="402590"/>
                  </a:lnTo>
                  <a:lnTo>
                    <a:pt x="467893" y="400050"/>
                  </a:lnTo>
                  <a:lnTo>
                    <a:pt x="465734" y="397510"/>
                  </a:lnTo>
                  <a:lnTo>
                    <a:pt x="461124" y="402590"/>
                  </a:lnTo>
                  <a:lnTo>
                    <a:pt x="457619" y="401320"/>
                  </a:lnTo>
                  <a:lnTo>
                    <a:pt x="454253" y="403860"/>
                  </a:lnTo>
                  <a:lnTo>
                    <a:pt x="452615" y="405130"/>
                  </a:lnTo>
                  <a:lnTo>
                    <a:pt x="450888" y="402590"/>
                  </a:lnTo>
                  <a:lnTo>
                    <a:pt x="450189" y="402590"/>
                  </a:lnTo>
                  <a:lnTo>
                    <a:pt x="445668" y="405130"/>
                  </a:lnTo>
                  <a:lnTo>
                    <a:pt x="444398" y="405777"/>
                  </a:lnTo>
                  <a:lnTo>
                    <a:pt x="444398" y="528320"/>
                  </a:lnTo>
                  <a:lnTo>
                    <a:pt x="443166" y="528320"/>
                  </a:lnTo>
                  <a:lnTo>
                    <a:pt x="438048" y="530860"/>
                  </a:lnTo>
                  <a:lnTo>
                    <a:pt x="433222" y="533400"/>
                  </a:lnTo>
                  <a:lnTo>
                    <a:pt x="429437" y="538480"/>
                  </a:lnTo>
                  <a:lnTo>
                    <a:pt x="430174" y="537210"/>
                  </a:lnTo>
                  <a:lnTo>
                    <a:pt x="432396" y="533400"/>
                  </a:lnTo>
                  <a:lnTo>
                    <a:pt x="435063" y="530860"/>
                  </a:lnTo>
                  <a:lnTo>
                    <a:pt x="436397" y="529590"/>
                  </a:lnTo>
                  <a:lnTo>
                    <a:pt x="439839" y="527050"/>
                  </a:lnTo>
                  <a:lnTo>
                    <a:pt x="441566" y="525780"/>
                  </a:lnTo>
                  <a:lnTo>
                    <a:pt x="443293" y="525780"/>
                  </a:lnTo>
                  <a:lnTo>
                    <a:pt x="444398" y="528320"/>
                  </a:lnTo>
                  <a:lnTo>
                    <a:pt x="444398" y="405777"/>
                  </a:lnTo>
                  <a:lnTo>
                    <a:pt x="444017" y="405968"/>
                  </a:lnTo>
                  <a:lnTo>
                    <a:pt x="444017" y="472440"/>
                  </a:lnTo>
                  <a:lnTo>
                    <a:pt x="442544" y="472440"/>
                  </a:lnTo>
                  <a:lnTo>
                    <a:pt x="442544" y="523240"/>
                  </a:lnTo>
                  <a:lnTo>
                    <a:pt x="439508" y="523240"/>
                  </a:lnTo>
                  <a:lnTo>
                    <a:pt x="438391" y="524510"/>
                  </a:lnTo>
                  <a:lnTo>
                    <a:pt x="438175" y="527050"/>
                  </a:lnTo>
                  <a:lnTo>
                    <a:pt x="436295" y="525780"/>
                  </a:lnTo>
                  <a:lnTo>
                    <a:pt x="437095" y="524510"/>
                  </a:lnTo>
                  <a:lnTo>
                    <a:pt x="437692" y="521970"/>
                  </a:lnTo>
                  <a:lnTo>
                    <a:pt x="439877" y="521970"/>
                  </a:lnTo>
                  <a:lnTo>
                    <a:pt x="440588" y="519430"/>
                  </a:lnTo>
                  <a:lnTo>
                    <a:pt x="442264" y="520700"/>
                  </a:lnTo>
                  <a:lnTo>
                    <a:pt x="442379" y="521970"/>
                  </a:lnTo>
                  <a:lnTo>
                    <a:pt x="442544" y="523240"/>
                  </a:lnTo>
                  <a:lnTo>
                    <a:pt x="442544" y="472440"/>
                  </a:lnTo>
                  <a:lnTo>
                    <a:pt x="441236" y="472440"/>
                  </a:lnTo>
                  <a:lnTo>
                    <a:pt x="440486" y="471170"/>
                  </a:lnTo>
                  <a:lnTo>
                    <a:pt x="439102" y="468630"/>
                  </a:lnTo>
                  <a:lnTo>
                    <a:pt x="442658" y="468630"/>
                  </a:lnTo>
                  <a:lnTo>
                    <a:pt x="444017" y="472440"/>
                  </a:lnTo>
                  <a:lnTo>
                    <a:pt x="444017" y="405968"/>
                  </a:lnTo>
                  <a:lnTo>
                    <a:pt x="440664" y="407670"/>
                  </a:lnTo>
                  <a:lnTo>
                    <a:pt x="437134" y="414020"/>
                  </a:lnTo>
                  <a:lnTo>
                    <a:pt x="431012" y="412750"/>
                  </a:lnTo>
                  <a:lnTo>
                    <a:pt x="430491" y="417830"/>
                  </a:lnTo>
                  <a:lnTo>
                    <a:pt x="429069" y="419100"/>
                  </a:lnTo>
                  <a:lnTo>
                    <a:pt x="427558" y="419100"/>
                  </a:lnTo>
                  <a:lnTo>
                    <a:pt x="427545" y="518160"/>
                  </a:lnTo>
                  <a:lnTo>
                    <a:pt x="426123" y="523240"/>
                  </a:lnTo>
                  <a:lnTo>
                    <a:pt x="423151" y="525780"/>
                  </a:lnTo>
                  <a:lnTo>
                    <a:pt x="422605" y="529590"/>
                  </a:lnTo>
                  <a:lnTo>
                    <a:pt x="422148" y="530860"/>
                  </a:lnTo>
                  <a:lnTo>
                    <a:pt x="420522" y="529590"/>
                  </a:lnTo>
                  <a:lnTo>
                    <a:pt x="419836" y="528320"/>
                  </a:lnTo>
                  <a:lnTo>
                    <a:pt x="420687" y="527050"/>
                  </a:lnTo>
                  <a:lnTo>
                    <a:pt x="422402" y="524510"/>
                  </a:lnTo>
                  <a:lnTo>
                    <a:pt x="422427" y="520700"/>
                  </a:lnTo>
                  <a:lnTo>
                    <a:pt x="427545" y="518160"/>
                  </a:lnTo>
                  <a:lnTo>
                    <a:pt x="427545" y="419074"/>
                  </a:lnTo>
                  <a:lnTo>
                    <a:pt x="427075" y="417830"/>
                  </a:lnTo>
                  <a:lnTo>
                    <a:pt x="427964" y="416560"/>
                  </a:lnTo>
                  <a:lnTo>
                    <a:pt x="426669" y="415290"/>
                  </a:lnTo>
                  <a:lnTo>
                    <a:pt x="426097" y="414020"/>
                  </a:lnTo>
                  <a:lnTo>
                    <a:pt x="425132" y="414020"/>
                  </a:lnTo>
                  <a:lnTo>
                    <a:pt x="424002" y="415290"/>
                  </a:lnTo>
                  <a:lnTo>
                    <a:pt x="421043" y="417830"/>
                  </a:lnTo>
                  <a:lnTo>
                    <a:pt x="419176" y="420370"/>
                  </a:lnTo>
                  <a:lnTo>
                    <a:pt x="415302" y="417830"/>
                  </a:lnTo>
                  <a:lnTo>
                    <a:pt x="414705" y="417830"/>
                  </a:lnTo>
                  <a:lnTo>
                    <a:pt x="413600" y="421640"/>
                  </a:lnTo>
                  <a:lnTo>
                    <a:pt x="410273" y="420370"/>
                  </a:lnTo>
                  <a:lnTo>
                    <a:pt x="404850" y="425450"/>
                  </a:lnTo>
                  <a:lnTo>
                    <a:pt x="399973" y="426720"/>
                  </a:lnTo>
                  <a:lnTo>
                    <a:pt x="394512" y="433070"/>
                  </a:lnTo>
                  <a:lnTo>
                    <a:pt x="390067" y="433070"/>
                  </a:lnTo>
                  <a:lnTo>
                    <a:pt x="389089" y="434441"/>
                  </a:lnTo>
                  <a:lnTo>
                    <a:pt x="389089" y="553720"/>
                  </a:lnTo>
                  <a:lnTo>
                    <a:pt x="387972" y="557530"/>
                  </a:lnTo>
                  <a:lnTo>
                    <a:pt x="384594" y="561340"/>
                  </a:lnTo>
                  <a:lnTo>
                    <a:pt x="386232" y="556260"/>
                  </a:lnTo>
                  <a:lnTo>
                    <a:pt x="387045" y="553720"/>
                  </a:lnTo>
                  <a:lnTo>
                    <a:pt x="387870" y="551180"/>
                  </a:lnTo>
                  <a:lnTo>
                    <a:pt x="388277" y="549910"/>
                  </a:lnTo>
                  <a:lnTo>
                    <a:pt x="389089" y="553720"/>
                  </a:lnTo>
                  <a:lnTo>
                    <a:pt x="389089" y="434441"/>
                  </a:lnTo>
                  <a:lnTo>
                    <a:pt x="387350" y="436880"/>
                  </a:lnTo>
                  <a:lnTo>
                    <a:pt x="385991" y="436880"/>
                  </a:lnTo>
                  <a:lnTo>
                    <a:pt x="381038" y="434340"/>
                  </a:lnTo>
                  <a:lnTo>
                    <a:pt x="379298" y="436880"/>
                  </a:lnTo>
                  <a:lnTo>
                    <a:pt x="374599" y="441960"/>
                  </a:lnTo>
                  <a:lnTo>
                    <a:pt x="371894" y="444284"/>
                  </a:lnTo>
                  <a:lnTo>
                    <a:pt x="371894" y="504190"/>
                  </a:lnTo>
                  <a:lnTo>
                    <a:pt x="369620" y="504190"/>
                  </a:lnTo>
                  <a:lnTo>
                    <a:pt x="369620" y="537210"/>
                  </a:lnTo>
                  <a:lnTo>
                    <a:pt x="368312" y="542290"/>
                  </a:lnTo>
                  <a:lnTo>
                    <a:pt x="366039" y="544830"/>
                  </a:lnTo>
                  <a:lnTo>
                    <a:pt x="365391" y="549910"/>
                  </a:lnTo>
                  <a:lnTo>
                    <a:pt x="364337" y="544830"/>
                  </a:lnTo>
                  <a:lnTo>
                    <a:pt x="364959" y="542290"/>
                  </a:lnTo>
                  <a:lnTo>
                    <a:pt x="365277" y="541020"/>
                  </a:lnTo>
                  <a:lnTo>
                    <a:pt x="366725" y="539750"/>
                  </a:lnTo>
                  <a:lnTo>
                    <a:pt x="369620" y="537210"/>
                  </a:lnTo>
                  <a:lnTo>
                    <a:pt x="369620" y="504190"/>
                  </a:lnTo>
                  <a:lnTo>
                    <a:pt x="368642" y="504190"/>
                  </a:lnTo>
                  <a:lnTo>
                    <a:pt x="368731" y="508000"/>
                  </a:lnTo>
                  <a:lnTo>
                    <a:pt x="365633" y="508000"/>
                  </a:lnTo>
                  <a:lnTo>
                    <a:pt x="366356" y="506730"/>
                  </a:lnTo>
                  <a:lnTo>
                    <a:pt x="367093" y="505460"/>
                  </a:lnTo>
                  <a:lnTo>
                    <a:pt x="367830" y="502920"/>
                  </a:lnTo>
                  <a:lnTo>
                    <a:pt x="368236" y="503047"/>
                  </a:lnTo>
                  <a:lnTo>
                    <a:pt x="371894" y="504190"/>
                  </a:lnTo>
                  <a:lnTo>
                    <a:pt x="371894" y="444284"/>
                  </a:lnTo>
                  <a:lnTo>
                    <a:pt x="371627" y="444500"/>
                  </a:lnTo>
                  <a:lnTo>
                    <a:pt x="368198" y="444500"/>
                  </a:lnTo>
                  <a:lnTo>
                    <a:pt x="367614" y="443230"/>
                  </a:lnTo>
                  <a:lnTo>
                    <a:pt x="370827" y="441960"/>
                  </a:lnTo>
                  <a:lnTo>
                    <a:pt x="367220" y="440690"/>
                  </a:lnTo>
                  <a:lnTo>
                    <a:pt x="366509" y="441960"/>
                  </a:lnTo>
                  <a:lnTo>
                    <a:pt x="363156" y="445770"/>
                  </a:lnTo>
                  <a:lnTo>
                    <a:pt x="362254" y="445439"/>
                  </a:lnTo>
                  <a:lnTo>
                    <a:pt x="362254" y="570230"/>
                  </a:lnTo>
                  <a:lnTo>
                    <a:pt x="362127" y="571500"/>
                  </a:lnTo>
                  <a:lnTo>
                    <a:pt x="359473" y="571500"/>
                  </a:lnTo>
                  <a:lnTo>
                    <a:pt x="359740" y="570230"/>
                  </a:lnTo>
                  <a:lnTo>
                    <a:pt x="360629" y="568960"/>
                  </a:lnTo>
                  <a:lnTo>
                    <a:pt x="361721" y="568960"/>
                  </a:lnTo>
                  <a:lnTo>
                    <a:pt x="362254" y="570230"/>
                  </a:lnTo>
                  <a:lnTo>
                    <a:pt x="362254" y="445439"/>
                  </a:lnTo>
                  <a:lnTo>
                    <a:pt x="359740" y="444500"/>
                  </a:lnTo>
                  <a:lnTo>
                    <a:pt x="357085" y="443230"/>
                  </a:lnTo>
                  <a:lnTo>
                    <a:pt x="354444" y="441960"/>
                  </a:lnTo>
                  <a:lnTo>
                    <a:pt x="357555" y="440690"/>
                  </a:lnTo>
                  <a:lnTo>
                    <a:pt x="357479" y="439420"/>
                  </a:lnTo>
                  <a:lnTo>
                    <a:pt x="353453" y="441960"/>
                  </a:lnTo>
                  <a:lnTo>
                    <a:pt x="349669" y="443230"/>
                  </a:lnTo>
                  <a:lnTo>
                    <a:pt x="347738" y="441185"/>
                  </a:lnTo>
                  <a:lnTo>
                    <a:pt x="347738" y="477520"/>
                  </a:lnTo>
                  <a:lnTo>
                    <a:pt x="343103" y="480060"/>
                  </a:lnTo>
                  <a:lnTo>
                    <a:pt x="342671" y="480987"/>
                  </a:lnTo>
                  <a:lnTo>
                    <a:pt x="342671" y="551180"/>
                  </a:lnTo>
                  <a:lnTo>
                    <a:pt x="342582" y="552450"/>
                  </a:lnTo>
                  <a:lnTo>
                    <a:pt x="342011" y="552450"/>
                  </a:lnTo>
                  <a:lnTo>
                    <a:pt x="341388" y="553720"/>
                  </a:lnTo>
                  <a:lnTo>
                    <a:pt x="341236" y="552450"/>
                  </a:lnTo>
                  <a:lnTo>
                    <a:pt x="340982" y="552450"/>
                  </a:lnTo>
                  <a:lnTo>
                    <a:pt x="340868" y="551180"/>
                  </a:lnTo>
                  <a:lnTo>
                    <a:pt x="342671" y="551180"/>
                  </a:lnTo>
                  <a:lnTo>
                    <a:pt x="342671" y="480987"/>
                  </a:lnTo>
                  <a:lnTo>
                    <a:pt x="340131" y="486410"/>
                  </a:lnTo>
                  <a:lnTo>
                    <a:pt x="338378" y="486410"/>
                  </a:lnTo>
                  <a:lnTo>
                    <a:pt x="338378" y="558800"/>
                  </a:lnTo>
                  <a:lnTo>
                    <a:pt x="336219" y="560070"/>
                  </a:lnTo>
                  <a:lnTo>
                    <a:pt x="335876" y="562610"/>
                  </a:lnTo>
                  <a:lnTo>
                    <a:pt x="334975" y="563880"/>
                  </a:lnTo>
                  <a:lnTo>
                    <a:pt x="332879" y="560070"/>
                  </a:lnTo>
                  <a:lnTo>
                    <a:pt x="333438" y="558800"/>
                  </a:lnTo>
                  <a:lnTo>
                    <a:pt x="338378" y="558800"/>
                  </a:lnTo>
                  <a:lnTo>
                    <a:pt x="338378" y="486410"/>
                  </a:lnTo>
                  <a:lnTo>
                    <a:pt x="335673" y="486410"/>
                  </a:lnTo>
                  <a:lnTo>
                    <a:pt x="335673" y="490220"/>
                  </a:lnTo>
                  <a:lnTo>
                    <a:pt x="332270" y="488950"/>
                  </a:lnTo>
                  <a:lnTo>
                    <a:pt x="330530" y="488950"/>
                  </a:lnTo>
                  <a:lnTo>
                    <a:pt x="330619" y="487680"/>
                  </a:lnTo>
                  <a:lnTo>
                    <a:pt x="332930" y="487680"/>
                  </a:lnTo>
                  <a:lnTo>
                    <a:pt x="333425" y="486410"/>
                  </a:lnTo>
                  <a:lnTo>
                    <a:pt x="335673" y="490220"/>
                  </a:lnTo>
                  <a:lnTo>
                    <a:pt x="335673" y="486410"/>
                  </a:lnTo>
                  <a:lnTo>
                    <a:pt x="333514" y="486410"/>
                  </a:lnTo>
                  <a:lnTo>
                    <a:pt x="336994" y="481330"/>
                  </a:lnTo>
                  <a:lnTo>
                    <a:pt x="339432" y="480060"/>
                  </a:lnTo>
                  <a:lnTo>
                    <a:pt x="330212" y="480060"/>
                  </a:lnTo>
                  <a:lnTo>
                    <a:pt x="329806" y="480060"/>
                  </a:lnTo>
                  <a:lnTo>
                    <a:pt x="328942" y="481330"/>
                  </a:lnTo>
                  <a:lnTo>
                    <a:pt x="327901" y="481330"/>
                  </a:lnTo>
                  <a:lnTo>
                    <a:pt x="327596" y="480060"/>
                  </a:lnTo>
                  <a:lnTo>
                    <a:pt x="327787" y="480060"/>
                  </a:lnTo>
                  <a:lnTo>
                    <a:pt x="327774" y="478790"/>
                  </a:lnTo>
                  <a:lnTo>
                    <a:pt x="329907" y="479907"/>
                  </a:lnTo>
                  <a:lnTo>
                    <a:pt x="330200" y="479907"/>
                  </a:lnTo>
                  <a:lnTo>
                    <a:pt x="339725" y="479907"/>
                  </a:lnTo>
                  <a:lnTo>
                    <a:pt x="341871" y="478790"/>
                  </a:lnTo>
                  <a:lnTo>
                    <a:pt x="347738" y="477520"/>
                  </a:lnTo>
                  <a:lnTo>
                    <a:pt x="347738" y="441185"/>
                  </a:lnTo>
                  <a:lnTo>
                    <a:pt x="346075" y="439420"/>
                  </a:lnTo>
                  <a:lnTo>
                    <a:pt x="344881" y="438150"/>
                  </a:lnTo>
                  <a:lnTo>
                    <a:pt x="342557" y="439420"/>
                  </a:lnTo>
                  <a:lnTo>
                    <a:pt x="341541" y="438759"/>
                  </a:lnTo>
                  <a:lnTo>
                    <a:pt x="341541" y="458470"/>
                  </a:lnTo>
                  <a:lnTo>
                    <a:pt x="339877" y="461010"/>
                  </a:lnTo>
                  <a:lnTo>
                    <a:pt x="339128" y="462280"/>
                  </a:lnTo>
                  <a:lnTo>
                    <a:pt x="333248" y="462280"/>
                  </a:lnTo>
                  <a:lnTo>
                    <a:pt x="335026" y="461010"/>
                  </a:lnTo>
                  <a:lnTo>
                    <a:pt x="336003" y="459740"/>
                  </a:lnTo>
                  <a:lnTo>
                    <a:pt x="337477" y="459740"/>
                  </a:lnTo>
                  <a:lnTo>
                    <a:pt x="337210" y="457200"/>
                  </a:lnTo>
                  <a:lnTo>
                    <a:pt x="337794" y="455930"/>
                  </a:lnTo>
                  <a:lnTo>
                    <a:pt x="340220" y="457200"/>
                  </a:lnTo>
                  <a:lnTo>
                    <a:pt x="341541" y="458470"/>
                  </a:lnTo>
                  <a:lnTo>
                    <a:pt x="341541" y="438759"/>
                  </a:lnTo>
                  <a:lnTo>
                    <a:pt x="340614" y="438150"/>
                  </a:lnTo>
                  <a:lnTo>
                    <a:pt x="342988" y="435610"/>
                  </a:lnTo>
                  <a:lnTo>
                    <a:pt x="343763" y="433070"/>
                  </a:lnTo>
                  <a:lnTo>
                    <a:pt x="346938" y="431800"/>
                  </a:lnTo>
                  <a:lnTo>
                    <a:pt x="344741" y="430530"/>
                  </a:lnTo>
                  <a:lnTo>
                    <a:pt x="341998" y="429260"/>
                  </a:lnTo>
                  <a:lnTo>
                    <a:pt x="340004" y="427990"/>
                  </a:lnTo>
                  <a:lnTo>
                    <a:pt x="336969" y="433070"/>
                  </a:lnTo>
                  <a:lnTo>
                    <a:pt x="335089" y="433070"/>
                  </a:lnTo>
                  <a:lnTo>
                    <a:pt x="335368" y="431800"/>
                  </a:lnTo>
                  <a:lnTo>
                    <a:pt x="332727" y="428637"/>
                  </a:lnTo>
                  <a:lnTo>
                    <a:pt x="332727" y="462648"/>
                  </a:lnTo>
                  <a:lnTo>
                    <a:pt x="332473" y="464032"/>
                  </a:lnTo>
                  <a:lnTo>
                    <a:pt x="332473" y="478790"/>
                  </a:lnTo>
                  <a:lnTo>
                    <a:pt x="330669" y="478790"/>
                  </a:lnTo>
                  <a:lnTo>
                    <a:pt x="330200" y="479475"/>
                  </a:lnTo>
                  <a:lnTo>
                    <a:pt x="330187" y="478790"/>
                  </a:lnTo>
                  <a:lnTo>
                    <a:pt x="330136" y="476250"/>
                  </a:lnTo>
                  <a:lnTo>
                    <a:pt x="332359" y="476250"/>
                  </a:lnTo>
                  <a:lnTo>
                    <a:pt x="332473" y="478790"/>
                  </a:lnTo>
                  <a:lnTo>
                    <a:pt x="332473" y="464032"/>
                  </a:lnTo>
                  <a:lnTo>
                    <a:pt x="331393" y="469900"/>
                  </a:lnTo>
                  <a:lnTo>
                    <a:pt x="324840" y="471170"/>
                  </a:lnTo>
                  <a:lnTo>
                    <a:pt x="326339" y="466090"/>
                  </a:lnTo>
                  <a:lnTo>
                    <a:pt x="331470" y="463550"/>
                  </a:lnTo>
                  <a:lnTo>
                    <a:pt x="332727" y="462648"/>
                  </a:lnTo>
                  <a:lnTo>
                    <a:pt x="332727" y="428637"/>
                  </a:lnTo>
                  <a:lnTo>
                    <a:pt x="332193" y="427990"/>
                  </a:lnTo>
                  <a:lnTo>
                    <a:pt x="330174" y="430834"/>
                  </a:lnTo>
                  <a:lnTo>
                    <a:pt x="330174" y="457200"/>
                  </a:lnTo>
                  <a:lnTo>
                    <a:pt x="328460" y="459740"/>
                  </a:lnTo>
                  <a:lnTo>
                    <a:pt x="328282" y="462280"/>
                  </a:lnTo>
                  <a:lnTo>
                    <a:pt x="327291" y="461010"/>
                  </a:lnTo>
                  <a:lnTo>
                    <a:pt x="325501" y="459740"/>
                  </a:lnTo>
                  <a:lnTo>
                    <a:pt x="325437" y="458470"/>
                  </a:lnTo>
                  <a:lnTo>
                    <a:pt x="325958" y="457200"/>
                  </a:lnTo>
                  <a:lnTo>
                    <a:pt x="326377" y="455930"/>
                  </a:lnTo>
                  <a:lnTo>
                    <a:pt x="327444" y="454660"/>
                  </a:lnTo>
                  <a:lnTo>
                    <a:pt x="329158" y="454660"/>
                  </a:lnTo>
                  <a:lnTo>
                    <a:pt x="330174" y="457200"/>
                  </a:lnTo>
                  <a:lnTo>
                    <a:pt x="330174" y="430834"/>
                  </a:lnTo>
                  <a:lnTo>
                    <a:pt x="329488" y="431800"/>
                  </a:lnTo>
                  <a:lnTo>
                    <a:pt x="327952" y="433070"/>
                  </a:lnTo>
                  <a:lnTo>
                    <a:pt x="326009" y="431800"/>
                  </a:lnTo>
                  <a:lnTo>
                    <a:pt x="326237" y="430530"/>
                  </a:lnTo>
                  <a:lnTo>
                    <a:pt x="329755" y="430530"/>
                  </a:lnTo>
                  <a:lnTo>
                    <a:pt x="328295" y="427990"/>
                  </a:lnTo>
                  <a:lnTo>
                    <a:pt x="327571" y="426720"/>
                  </a:lnTo>
                  <a:lnTo>
                    <a:pt x="327507" y="425450"/>
                  </a:lnTo>
                  <a:lnTo>
                    <a:pt x="323710" y="425450"/>
                  </a:lnTo>
                  <a:lnTo>
                    <a:pt x="324294" y="427990"/>
                  </a:lnTo>
                  <a:lnTo>
                    <a:pt x="323507" y="427990"/>
                  </a:lnTo>
                  <a:lnTo>
                    <a:pt x="322097" y="426720"/>
                  </a:lnTo>
                  <a:lnTo>
                    <a:pt x="324383" y="424180"/>
                  </a:lnTo>
                  <a:lnTo>
                    <a:pt x="323875" y="421640"/>
                  </a:lnTo>
                  <a:lnTo>
                    <a:pt x="323570" y="421640"/>
                  </a:lnTo>
                  <a:lnTo>
                    <a:pt x="322084" y="420370"/>
                  </a:lnTo>
                  <a:lnTo>
                    <a:pt x="321589" y="421640"/>
                  </a:lnTo>
                  <a:lnTo>
                    <a:pt x="320319" y="427990"/>
                  </a:lnTo>
                  <a:lnTo>
                    <a:pt x="318541" y="433070"/>
                  </a:lnTo>
                  <a:lnTo>
                    <a:pt x="321424" y="441960"/>
                  </a:lnTo>
                  <a:lnTo>
                    <a:pt x="323088" y="443230"/>
                  </a:lnTo>
                  <a:lnTo>
                    <a:pt x="323621" y="449580"/>
                  </a:lnTo>
                  <a:lnTo>
                    <a:pt x="321068" y="450850"/>
                  </a:lnTo>
                  <a:lnTo>
                    <a:pt x="320598" y="452120"/>
                  </a:lnTo>
                  <a:lnTo>
                    <a:pt x="317665" y="450850"/>
                  </a:lnTo>
                  <a:lnTo>
                    <a:pt x="313702" y="453390"/>
                  </a:lnTo>
                  <a:lnTo>
                    <a:pt x="312750" y="452120"/>
                  </a:lnTo>
                  <a:lnTo>
                    <a:pt x="310870" y="449580"/>
                  </a:lnTo>
                  <a:lnTo>
                    <a:pt x="310540" y="449580"/>
                  </a:lnTo>
                  <a:lnTo>
                    <a:pt x="312381" y="443230"/>
                  </a:lnTo>
                  <a:lnTo>
                    <a:pt x="308165" y="439420"/>
                  </a:lnTo>
                  <a:lnTo>
                    <a:pt x="308889" y="436029"/>
                  </a:lnTo>
                  <a:lnTo>
                    <a:pt x="307530" y="436880"/>
                  </a:lnTo>
                  <a:lnTo>
                    <a:pt x="306590" y="439420"/>
                  </a:lnTo>
                  <a:lnTo>
                    <a:pt x="304190" y="436880"/>
                  </a:lnTo>
                  <a:lnTo>
                    <a:pt x="304330" y="435610"/>
                  </a:lnTo>
                  <a:lnTo>
                    <a:pt x="304241" y="430530"/>
                  </a:lnTo>
                  <a:lnTo>
                    <a:pt x="301167" y="434340"/>
                  </a:lnTo>
                  <a:lnTo>
                    <a:pt x="301929" y="439420"/>
                  </a:lnTo>
                  <a:lnTo>
                    <a:pt x="300418" y="447040"/>
                  </a:lnTo>
                  <a:lnTo>
                    <a:pt x="306793" y="447040"/>
                  </a:lnTo>
                  <a:lnTo>
                    <a:pt x="307898" y="452120"/>
                  </a:lnTo>
                  <a:lnTo>
                    <a:pt x="305498" y="452120"/>
                  </a:lnTo>
                  <a:lnTo>
                    <a:pt x="305142" y="449580"/>
                  </a:lnTo>
                  <a:lnTo>
                    <a:pt x="303110" y="449580"/>
                  </a:lnTo>
                  <a:lnTo>
                    <a:pt x="302285" y="450850"/>
                  </a:lnTo>
                  <a:lnTo>
                    <a:pt x="303022" y="450850"/>
                  </a:lnTo>
                  <a:lnTo>
                    <a:pt x="304876" y="452120"/>
                  </a:lnTo>
                  <a:lnTo>
                    <a:pt x="305155" y="454660"/>
                  </a:lnTo>
                  <a:lnTo>
                    <a:pt x="301129" y="455930"/>
                  </a:lnTo>
                  <a:lnTo>
                    <a:pt x="300583" y="455930"/>
                  </a:lnTo>
                  <a:lnTo>
                    <a:pt x="302374" y="459740"/>
                  </a:lnTo>
                  <a:lnTo>
                    <a:pt x="301434" y="458470"/>
                  </a:lnTo>
                  <a:lnTo>
                    <a:pt x="300507" y="457200"/>
                  </a:lnTo>
                  <a:lnTo>
                    <a:pt x="299986" y="458470"/>
                  </a:lnTo>
                  <a:lnTo>
                    <a:pt x="299440" y="454660"/>
                  </a:lnTo>
                  <a:lnTo>
                    <a:pt x="298958" y="450850"/>
                  </a:lnTo>
                  <a:lnTo>
                    <a:pt x="296545" y="448310"/>
                  </a:lnTo>
                  <a:lnTo>
                    <a:pt x="296138" y="452120"/>
                  </a:lnTo>
                  <a:lnTo>
                    <a:pt x="296710" y="455930"/>
                  </a:lnTo>
                  <a:lnTo>
                    <a:pt x="298056" y="458470"/>
                  </a:lnTo>
                  <a:lnTo>
                    <a:pt x="298411" y="459740"/>
                  </a:lnTo>
                  <a:lnTo>
                    <a:pt x="296646" y="462280"/>
                  </a:lnTo>
                  <a:lnTo>
                    <a:pt x="299580" y="462280"/>
                  </a:lnTo>
                  <a:lnTo>
                    <a:pt x="299961" y="463550"/>
                  </a:lnTo>
                  <a:lnTo>
                    <a:pt x="298932" y="468630"/>
                  </a:lnTo>
                  <a:lnTo>
                    <a:pt x="301726" y="472440"/>
                  </a:lnTo>
                  <a:lnTo>
                    <a:pt x="300532" y="481330"/>
                  </a:lnTo>
                  <a:lnTo>
                    <a:pt x="301396" y="483870"/>
                  </a:lnTo>
                  <a:lnTo>
                    <a:pt x="306705" y="490220"/>
                  </a:lnTo>
                  <a:lnTo>
                    <a:pt x="307327" y="494030"/>
                  </a:lnTo>
                  <a:lnTo>
                    <a:pt x="307162" y="496570"/>
                  </a:lnTo>
                  <a:lnTo>
                    <a:pt x="310515" y="496570"/>
                  </a:lnTo>
                  <a:lnTo>
                    <a:pt x="309587" y="497840"/>
                  </a:lnTo>
                  <a:lnTo>
                    <a:pt x="309308" y="499110"/>
                  </a:lnTo>
                  <a:lnTo>
                    <a:pt x="311365" y="500380"/>
                  </a:lnTo>
                  <a:lnTo>
                    <a:pt x="311861" y="501650"/>
                  </a:lnTo>
                  <a:lnTo>
                    <a:pt x="307555" y="504190"/>
                  </a:lnTo>
                  <a:lnTo>
                    <a:pt x="310057" y="505460"/>
                  </a:lnTo>
                  <a:lnTo>
                    <a:pt x="311937" y="510540"/>
                  </a:lnTo>
                  <a:lnTo>
                    <a:pt x="311429" y="513080"/>
                  </a:lnTo>
                  <a:lnTo>
                    <a:pt x="313931" y="515620"/>
                  </a:lnTo>
                  <a:lnTo>
                    <a:pt x="314248" y="515620"/>
                  </a:lnTo>
                  <a:lnTo>
                    <a:pt x="314820" y="516890"/>
                  </a:lnTo>
                  <a:lnTo>
                    <a:pt x="315277" y="513080"/>
                  </a:lnTo>
                  <a:lnTo>
                    <a:pt x="316572" y="509270"/>
                  </a:lnTo>
                  <a:lnTo>
                    <a:pt x="314223" y="506730"/>
                  </a:lnTo>
                  <a:lnTo>
                    <a:pt x="318300" y="508000"/>
                  </a:lnTo>
                  <a:lnTo>
                    <a:pt x="319455" y="511810"/>
                  </a:lnTo>
                  <a:lnTo>
                    <a:pt x="316903" y="518160"/>
                  </a:lnTo>
                  <a:lnTo>
                    <a:pt x="314032" y="520700"/>
                  </a:lnTo>
                  <a:lnTo>
                    <a:pt x="321094" y="523240"/>
                  </a:lnTo>
                  <a:lnTo>
                    <a:pt x="319278" y="527050"/>
                  </a:lnTo>
                  <a:lnTo>
                    <a:pt x="317423" y="529590"/>
                  </a:lnTo>
                  <a:lnTo>
                    <a:pt x="320281" y="529590"/>
                  </a:lnTo>
                  <a:lnTo>
                    <a:pt x="323862" y="527050"/>
                  </a:lnTo>
                  <a:lnTo>
                    <a:pt x="324586" y="527050"/>
                  </a:lnTo>
                  <a:lnTo>
                    <a:pt x="325920" y="533400"/>
                  </a:lnTo>
                  <a:lnTo>
                    <a:pt x="326517" y="534670"/>
                  </a:lnTo>
                  <a:lnTo>
                    <a:pt x="322084" y="539750"/>
                  </a:lnTo>
                  <a:lnTo>
                    <a:pt x="323062" y="542290"/>
                  </a:lnTo>
                  <a:lnTo>
                    <a:pt x="323634" y="546100"/>
                  </a:lnTo>
                  <a:lnTo>
                    <a:pt x="324561" y="547370"/>
                  </a:lnTo>
                  <a:lnTo>
                    <a:pt x="327329" y="544830"/>
                  </a:lnTo>
                  <a:lnTo>
                    <a:pt x="325043" y="544830"/>
                  </a:lnTo>
                  <a:lnTo>
                    <a:pt x="324878" y="543560"/>
                  </a:lnTo>
                  <a:lnTo>
                    <a:pt x="324827" y="539750"/>
                  </a:lnTo>
                  <a:lnTo>
                    <a:pt x="327367" y="539750"/>
                  </a:lnTo>
                  <a:lnTo>
                    <a:pt x="327710" y="541020"/>
                  </a:lnTo>
                  <a:lnTo>
                    <a:pt x="327596" y="544830"/>
                  </a:lnTo>
                  <a:lnTo>
                    <a:pt x="327329" y="544830"/>
                  </a:lnTo>
                  <a:lnTo>
                    <a:pt x="329895" y="547370"/>
                  </a:lnTo>
                  <a:lnTo>
                    <a:pt x="330390" y="543560"/>
                  </a:lnTo>
                  <a:lnTo>
                    <a:pt x="331025" y="542290"/>
                  </a:lnTo>
                  <a:lnTo>
                    <a:pt x="331419" y="542290"/>
                  </a:lnTo>
                  <a:lnTo>
                    <a:pt x="334772" y="544830"/>
                  </a:lnTo>
                  <a:lnTo>
                    <a:pt x="333171" y="547370"/>
                  </a:lnTo>
                  <a:lnTo>
                    <a:pt x="333095" y="556260"/>
                  </a:lnTo>
                  <a:lnTo>
                    <a:pt x="328307" y="561340"/>
                  </a:lnTo>
                  <a:lnTo>
                    <a:pt x="334657" y="568960"/>
                  </a:lnTo>
                  <a:lnTo>
                    <a:pt x="334975" y="572770"/>
                  </a:lnTo>
                  <a:lnTo>
                    <a:pt x="336346" y="575310"/>
                  </a:lnTo>
                  <a:lnTo>
                    <a:pt x="338429" y="572770"/>
                  </a:lnTo>
                  <a:lnTo>
                    <a:pt x="336194" y="570230"/>
                  </a:lnTo>
                  <a:lnTo>
                    <a:pt x="336194" y="563880"/>
                  </a:lnTo>
                  <a:lnTo>
                    <a:pt x="338963" y="561340"/>
                  </a:lnTo>
                  <a:lnTo>
                    <a:pt x="340042" y="558800"/>
                  </a:lnTo>
                  <a:lnTo>
                    <a:pt x="340588" y="557530"/>
                  </a:lnTo>
                  <a:lnTo>
                    <a:pt x="341680" y="556260"/>
                  </a:lnTo>
                  <a:lnTo>
                    <a:pt x="342925" y="557530"/>
                  </a:lnTo>
                  <a:lnTo>
                    <a:pt x="342925" y="558800"/>
                  </a:lnTo>
                  <a:lnTo>
                    <a:pt x="340601" y="562610"/>
                  </a:lnTo>
                  <a:lnTo>
                    <a:pt x="342925" y="566420"/>
                  </a:lnTo>
                  <a:lnTo>
                    <a:pt x="345719" y="574040"/>
                  </a:lnTo>
                  <a:lnTo>
                    <a:pt x="344551" y="577850"/>
                  </a:lnTo>
                  <a:lnTo>
                    <a:pt x="348145" y="581660"/>
                  </a:lnTo>
                  <a:lnTo>
                    <a:pt x="346557" y="585470"/>
                  </a:lnTo>
                  <a:lnTo>
                    <a:pt x="351421" y="582930"/>
                  </a:lnTo>
                  <a:lnTo>
                    <a:pt x="350647" y="579120"/>
                  </a:lnTo>
                  <a:lnTo>
                    <a:pt x="350164" y="577850"/>
                  </a:lnTo>
                  <a:lnTo>
                    <a:pt x="349402" y="575310"/>
                  </a:lnTo>
                  <a:lnTo>
                    <a:pt x="348818" y="572770"/>
                  </a:lnTo>
                  <a:lnTo>
                    <a:pt x="352120" y="571500"/>
                  </a:lnTo>
                  <a:lnTo>
                    <a:pt x="351155" y="575310"/>
                  </a:lnTo>
                  <a:lnTo>
                    <a:pt x="353148" y="574040"/>
                  </a:lnTo>
                  <a:lnTo>
                    <a:pt x="353593" y="572770"/>
                  </a:lnTo>
                  <a:lnTo>
                    <a:pt x="353377" y="571500"/>
                  </a:lnTo>
                  <a:lnTo>
                    <a:pt x="357568" y="571500"/>
                  </a:lnTo>
                  <a:lnTo>
                    <a:pt x="356552" y="572770"/>
                  </a:lnTo>
                  <a:lnTo>
                    <a:pt x="359117" y="575310"/>
                  </a:lnTo>
                  <a:lnTo>
                    <a:pt x="353758" y="579120"/>
                  </a:lnTo>
                  <a:lnTo>
                    <a:pt x="360311" y="581660"/>
                  </a:lnTo>
                  <a:lnTo>
                    <a:pt x="359257" y="585470"/>
                  </a:lnTo>
                  <a:lnTo>
                    <a:pt x="358114" y="589280"/>
                  </a:lnTo>
                  <a:lnTo>
                    <a:pt x="357492" y="590550"/>
                  </a:lnTo>
                  <a:lnTo>
                    <a:pt x="358838" y="591820"/>
                  </a:lnTo>
                  <a:lnTo>
                    <a:pt x="359206" y="593090"/>
                  </a:lnTo>
                  <a:lnTo>
                    <a:pt x="360553" y="590550"/>
                  </a:lnTo>
                  <a:lnTo>
                    <a:pt x="362089" y="590550"/>
                  </a:lnTo>
                  <a:lnTo>
                    <a:pt x="359067" y="586740"/>
                  </a:lnTo>
                  <a:lnTo>
                    <a:pt x="362470" y="582930"/>
                  </a:lnTo>
                  <a:lnTo>
                    <a:pt x="360045" y="579120"/>
                  </a:lnTo>
                  <a:lnTo>
                    <a:pt x="360260" y="577850"/>
                  </a:lnTo>
                  <a:lnTo>
                    <a:pt x="363105" y="576580"/>
                  </a:lnTo>
                  <a:lnTo>
                    <a:pt x="363232" y="580390"/>
                  </a:lnTo>
                  <a:lnTo>
                    <a:pt x="362864" y="581660"/>
                  </a:lnTo>
                  <a:lnTo>
                    <a:pt x="363969" y="581660"/>
                  </a:lnTo>
                  <a:lnTo>
                    <a:pt x="365137" y="580390"/>
                  </a:lnTo>
                  <a:lnTo>
                    <a:pt x="365620" y="579120"/>
                  </a:lnTo>
                  <a:lnTo>
                    <a:pt x="366166" y="576580"/>
                  </a:lnTo>
                  <a:lnTo>
                    <a:pt x="366674" y="575310"/>
                  </a:lnTo>
                  <a:lnTo>
                    <a:pt x="370725" y="577850"/>
                  </a:lnTo>
                  <a:lnTo>
                    <a:pt x="368249" y="577850"/>
                  </a:lnTo>
                  <a:lnTo>
                    <a:pt x="366788" y="581660"/>
                  </a:lnTo>
                  <a:lnTo>
                    <a:pt x="364426" y="584200"/>
                  </a:lnTo>
                  <a:lnTo>
                    <a:pt x="363880" y="589280"/>
                  </a:lnTo>
                  <a:lnTo>
                    <a:pt x="365747" y="588010"/>
                  </a:lnTo>
                  <a:lnTo>
                    <a:pt x="367233" y="586740"/>
                  </a:lnTo>
                  <a:lnTo>
                    <a:pt x="368350" y="581660"/>
                  </a:lnTo>
                  <a:lnTo>
                    <a:pt x="371576" y="581660"/>
                  </a:lnTo>
                  <a:lnTo>
                    <a:pt x="378079" y="584200"/>
                  </a:lnTo>
                  <a:lnTo>
                    <a:pt x="382257" y="581660"/>
                  </a:lnTo>
                  <a:lnTo>
                    <a:pt x="385521" y="584200"/>
                  </a:lnTo>
                  <a:lnTo>
                    <a:pt x="386130" y="584200"/>
                  </a:lnTo>
                  <a:lnTo>
                    <a:pt x="391401" y="581660"/>
                  </a:lnTo>
                  <a:lnTo>
                    <a:pt x="393293" y="581660"/>
                  </a:lnTo>
                  <a:lnTo>
                    <a:pt x="397370" y="588010"/>
                  </a:lnTo>
                  <a:lnTo>
                    <a:pt x="397700" y="585470"/>
                  </a:lnTo>
                  <a:lnTo>
                    <a:pt x="398475" y="585470"/>
                  </a:lnTo>
                  <a:lnTo>
                    <a:pt x="399326" y="586740"/>
                  </a:lnTo>
                  <a:lnTo>
                    <a:pt x="398208" y="589280"/>
                  </a:lnTo>
                  <a:lnTo>
                    <a:pt x="399719" y="590550"/>
                  </a:lnTo>
                  <a:lnTo>
                    <a:pt x="401447" y="585470"/>
                  </a:lnTo>
                  <a:lnTo>
                    <a:pt x="402323" y="582930"/>
                  </a:lnTo>
                  <a:lnTo>
                    <a:pt x="408190" y="586740"/>
                  </a:lnTo>
                  <a:lnTo>
                    <a:pt x="414248" y="585470"/>
                  </a:lnTo>
                  <a:lnTo>
                    <a:pt x="415531" y="586740"/>
                  </a:lnTo>
                  <a:lnTo>
                    <a:pt x="418528" y="585470"/>
                  </a:lnTo>
                  <a:lnTo>
                    <a:pt x="421081" y="584200"/>
                  </a:lnTo>
                  <a:lnTo>
                    <a:pt x="422313" y="588010"/>
                  </a:lnTo>
                  <a:lnTo>
                    <a:pt x="421487" y="590550"/>
                  </a:lnTo>
                  <a:lnTo>
                    <a:pt x="419011" y="591820"/>
                  </a:lnTo>
                  <a:lnTo>
                    <a:pt x="418160" y="591820"/>
                  </a:lnTo>
                  <a:lnTo>
                    <a:pt x="417690" y="593090"/>
                  </a:lnTo>
                  <a:lnTo>
                    <a:pt x="419163" y="594360"/>
                  </a:lnTo>
                  <a:lnTo>
                    <a:pt x="419950" y="593090"/>
                  </a:lnTo>
                  <a:lnTo>
                    <a:pt x="423100" y="590550"/>
                  </a:lnTo>
                  <a:lnTo>
                    <a:pt x="425056" y="588010"/>
                  </a:lnTo>
                  <a:lnTo>
                    <a:pt x="428396" y="591820"/>
                  </a:lnTo>
                  <a:lnTo>
                    <a:pt x="429958" y="591820"/>
                  </a:lnTo>
                  <a:lnTo>
                    <a:pt x="431431" y="588010"/>
                  </a:lnTo>
                  <a:lnTo>
                    <a:pt x="432409" y="585470"/>
                  </a:lnTo>
                  <a:lnTo>
                    <a:pt x="436880" y="588010"/>
                  </a:lnTo>
                  <a:lnTo>
                    <a:pt x="443496" y="588010"/>
                  </a:lnTo>
                  <a:lnTo>
                    <a:pt x="450773" y="585470"/>
                  </a:lnTo>
                  <a:lnTo>
                    <a:pt x="455726" y="591820"/>
                  </a:lnTo>
                  <a:lnTo>
                    <a:pt x="463118" y="589280"/>
                  </a:lnTo>
                  <a:lnTo>
                    <a:pt x="462813" y="590550"/>
                  </a:lnTo>
                  <a:lnTo>
                    <a:pt x="463905" y="599440"/>
                  </a:lnTo>
                  <a:lnTo>
                    <a:pt x="464642" y="605790"/>
                  </a:lnTo>
                  <a:lnTo>
                    <a:pt x="464820" y="618490"/>
                  </a:lnTo>
                  <a:lnTo>
                    <a:pt x="465277" y="622300"/>
                  </a:lnTo>
                  <a:lnTo>
                    <a:pt x="465696" y="628650"/>
                  </a:lnTo>
                  <a:lnTo>
                    <a:pt x="465391" y="628650"/>
                  </a:lnTo>
                  <a:lnTo>
                    <a:pt x="455726" y="631190"/>
                  </a:lnTo>
                  <a:lnTo>
                    <a:pt x="448843" y="627380"/>
                  </a:lnTo>
                  <a:lnTo>
                    <a:pt x="434251" y="622300"/>
                  </a:lnTo>
                  <a:lnTo>
                    <a:pt x="426618" y="621030"/>
                  </a:lnTo>
                  <a:lnTo>
                    <a:pt x="411962" y="615950"/>
                  </a:lnTo>
                  <a:lnTo>
                    <a:pt x="404660" y="614680"/>
                  </a:lnTo>
                  <a:lnTo>
                    <a:pt x="391591" y="608330"/>
                  </a:lnTo>
                  <a:lnTo>
                    <a:pt x="385178" y="607060"/>
                  </a:lnTo>
                  <a:lnTo>
                    <a:pt x="373316" y="601980"/>
                  </a:lnTo>
                  <a:lnTo>
                    <a:pt x="367741" y="598170"/>
                  </a:lnTo>
                  <a:lnTo>
                    <a:pt x="357314" y="594360"/>
                  </a:lnTo>
                  <a:lnTo>
                    <a:pt x="352310" y="593090"/>
                  </a:lnTo>
                  <a:lnTo>
                    <a:pt x="341033" y="588010"/>
                  </a:lnTo>
                  <a:lnTo>
                    <a:pt x="334848" y="585470"/>
                  </a:lnTo>
                  <a:lnTo>
                    <a:pt x="324764" y="577850"/>
                  </a:lnTo>
                  <a:lnTo>
                    <a:pt x="320065" y="575310"/>
                  </a:lnTo>
                  <a:lnTo>
                    <a:pt x="311061" y="570230"/>
                  </a:lnTo>
                  <a:lnTo>
                    <a:pt x="307555" y="566420"/>
                  </a:lnTo>
                  <a:lnTo>
                    <a:pt x="303733" y="562610"/>
                  </a:lnTo>
                  <a:lnTo>
                    <a:pt x="298513" y="557530"/>
                  </a:lnTo>
                  <a:lnTo>
                    <a:pt x="293611" y="552450"/>
                  </a:lnTo>
                  <a:lnTo>
                    <a:pt x="289001" y="547370"/>
                  </a:lnTo>
                  <a:lnTo>
                    <a:pt x="284721" y="542290"/>
                  </a:lnTo>
                  <a:lnTo>
                    <a:pt x="279615" y="534670"/>
                  </a:lnTo>
                  <a:lnTo>
                    <a:pt x="279565" y="527050"/>
                  </a:lnTo>
                  <a:lnTo>
                    <a:pt x="283984" y="511810"/>
                  </a:lnTo>
                  <a:lnTo>
                    <a:pt x="284543" y="504190"/>
                  </a:lnTo>
                  <a:lnTo>
                    <a:pt x="287324" y="487680"/>
                  </a:lnTo>
                  <a:lnTo>
                    <a:pt x="288010" y="480060"/>
                  </a:lnTo>
                  <a:lnTo>
                    <a:pt x="289648" y="467360"/>
                  </a:lnTo>
                  <a:lnTo>
                    <a:pt x="291287" y="452120"/>
                  </a:lnTo>
                  <a:lnTo>
                    <a:pt x="290385" y="447040"/>
                  </a:lnTo>
                  <a:lnTo>
                    <a:pt x="290741" y="435610"/>
                  </a:lnTo>
                  <a:lnTo>
                    <a:pt x="290690" y="433070"/>
                  </a:lnTo>
                  <a:lnTo>
                    <a:pt x="290347" y="427990"/>
                  </a:lnTo>
                  <a:lnTo>
                    <a:pt x="290233" y="424180"/>
                  </a:lnTo>
                  <a:lnTo>
                    <a:pt x="290106" y="412750"/>
                  </a:lnTo>
                  <a:lnTo>
                    <a:pt x="289648" y="407670"/>
                  </a:lnTo>
                  <a:lnTo>
                    <a:pt x="287147" y="400050"/>
                  </a:lnTo>
                  <a:lnTo>
                    <a:pt x="287210" y="397510"/>
                  </a:lnTo>
                  <a:lnTo>
                    <a:pt x="288442" y="388620"/>
                  </a:lnTo>
                  <a:lnTo>
                    <a:pt x="285508" y="382270"/>
                  </a:lnTo>
                  <a:lnTo>
                    <a:pt x="285546" y="381000"/>
                  </a:lnTo>
                  <a:lnTo>
                    <a:pt x="285737" y="375920"/>
                  </a:lnTo>
                  <a:lnTo>
                    <a:pt x="285419" y="374650"/>
                  </a:lnTo>
                  <a:lnTo>
                    <a:pt x="283121" y="374650"/>
                  </a:lnTo>
                  <a:lnTo>
                    <a:pt x="280530" y="379730"/>
                  </a:lnTo>
                  <a:lnTo>
                    <a:pt x="278549" y="381000"/>
                  </a:lnTo>
                  <a:lnTo>
                    <a:pt x="276250" y="382270"/>
                  </a:lnTo>
                  <a:lnTo>
                    <a:pt x="280162" y="381000"/>
                  </a:lnTo>
                  <a:lnTo>
                    <a:pt x="280949" y="382270"/>
                  </a:lnTo>
                  <a:lnTo>
                    <a:pt x="281901" y="391160"/>
                  </a:lnTo>
                  <a:lnTo>
                    <a:pt x="282384" y="396240"/>
                  </a:lnTo>
                  <a:lnTo>
                    <a:pt x="283667" y="407670"/>
                  </a:lnTo>
                  <a:lnTo>
                    <a:pt x="285089" y="412750"/>
                  </a:lnTo>
                  <a:lnTo>
                    <a:pt x="281292" y="419100"/>
                  </a:lnTo>
                  <a:lnTo>
                    <a:pt x="282752" y="425450"/>
                  </a:lnTo>
                  <a:lnTo>
                    <a:pt x="283387" y="430530"/>
                  </a:lnTo>
                  <a:lnTo>
                    <a:pt x="285457" y="434340"/>
                  </a:lnTo>
                  <a:lnTo>
                    <a:pt x="285597" y="434340"/>
                  </a:lnTo>
                  <a:lnTo>
                    <a:pt x="285686" y="435610"/>
                  </a:lnTo>
                  <a:lnTo>
                    <a:pt x="286359" y="440690"/>
                  </a:lnTo>
                  <a:lnTo>
                    <a:pt x="285267" y="443230"/>
                  </a:lnTo>
                  <a:lnTo>
                    <a:pt x="286461" y="443230"/>
                  </a:lnTo>
                  <a:lnTo>
                    <a:pt x="286512" y="445770"/>
                  </a:lnTo>
                  <a:lnTo>
                    <a:pt x="286296" y="448310"/>
                  </a:lnTo>
                  <a:lnTo>
                    <a:pt x="286562" y="450850"/>
                  </a:lnTo>
                  <a:lnTo>
                    <a:pt x="282841" y="457200"/>
                  </a:lnTo>
                  <a:lnTo>
                    <a:pt x="283489" y="461010"/>
                  </a:lnTo>
                  <a:lnTo>
                    <a:pt x="287413" y="463550"/>
                  </a:lnTo>
                  <a:lnTo>
                    <a:pt x="286918" y="469900"/>
                  </a:lnTo>
                  <a:lnTo>
                    <a:pt x="282994" y="476250"/>
                  </a:lnTo>
                  <a:lnTo>
                    <a:pt x="282867" y="483870"/>
                  </a:lnTo>
                  <a:lnTo>
                    <a:pt x="282130" y="486410"/>
                  </a:lnTo>
                  <a:lnTo>
                    <a:pt x="281863" y="488950"/>
                  </a:lnTo>
                  <a:lnTo>
                    <a:pt x="280568" y="490220"/>
                  </a:lnTo>
                  <a:lnTo>
                    <a:pt x="275831" y="494030"/>
                  </a:lnTo>
                  <a:lnTo>
                    <a:pt x="260146" y="510540"/>
                  </a:lnTo>
                  <a:lnTo>
                    <a:pt x="231559" y="546100"/>
                  </a:lnTo>
                  <a:lnTo>
                    <a:pt x="194056" y="580390"/>
                  </a:lnTo>
                  <a:lnTo>
                    <a:pt x="146900" y="613410"/>
                  </a:lnTo>
                  <a:lnTo>
                    <a:pt x="109080" y="635000"/>
                  </a:lnTo>
                  <a:lnTo>
                    <a:pt x="42240" y="662940"/>
                  </a:lnTo>
                  <a:lnTo>
                    <a:pt x="36258" y="665480"/>
                  </a:lnTo>
                  <a:lnTo>
                    <a:pt x="30353" y="669290"/>
                  </a:lnTo>
                  <a:lnTo>
                    <a:pt x="24511" y="671830"/>
                  </a:lnTo>
                  <a:lnTo>
                    <a:pt x="18681" y="675640"/>
                  </a:lnTo>
                  <a:lnTo>
                    <a:pt x="11430" y="679450"/>
                  </a:lnTo>
                  <a:lnTo>
                    <a:pt x="6146" y="680720"/>
                  </a:lnTo>
                  <a:lnTo>
                    <a:pt x="0" y="683260"/>
                  </a:lnTo>
                  <a:lnTo>
                    <a:pt x="2197" y="688340"/>
                  </a:lnTo>
                  <a:lnTo>
                    <a:pt x="49136" y="688340"/>
                  </a:lnTo>
                  <a:lnTo>
                    <a:pt x="52451" y="687070"/>
                  </a:lnTo>
                  <a:lnTo>
                    <a:pt x="58953" y="688340"/>
                  </a:lnTo>
                  <a:lnTo>
                    <a:pt x="124091" y="688340"/>
                  </a:lnTo>
                  <a:lnTo>
                    <a:pt x="130771" y="687070"/>
                  </a:lnTo>
                  <a:lnTo>
                    <a:pt x="137439" y="688340"/>
                  </a:lnTo>
                  <a:lnTo>
                    <a:pt x="870013" y="688340"/>
                  </a:lnTo>
                  <a:lnTo>
                    <a:pt x="878725" y="687070"/>
                  </a:lnTo>
                  <a:lnTo>
                    <a:pt x="883183" y="688340"/>
                  </a:lnTo>
                  <a:lnTo>
                    <a:pt x="946137" y="688340"/>
                  </a:lnTo>
                  <a:lnTo>
                    <a:pt x="946873" y="687070"/>
                  </a:lnTo>
                  <a:lnTo>
                    <a:pt x="947610" y="685800"/>
                  </a:lnTo>
                  <a:close/>
                </a:path>
              </a:pathLst>
            </a:custGeom>
            <a:solidFill>
              <a:srgbClr val="3C5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27967" y="441565"/>
              <a:ext cx="419100" cy="626110"/>
            </a:xfrm>
            <a:custGeom>
              <a:avLst/>
              <a:gdLst/>
              <a:ahLst/>
              <a:cxnLst/>
              <a:rect l="l" t="t" r="r" b="b"/>
              <a:pathLst>
                <a:path w="419100" h="626110">
                  <a:moveTo>
                    <a:pt x="90779" y="535520"/>
                  </a:moveTo>
                  <a:lnTo>
                    <a:pt x="90436" y="534060"/>
                  </a:lnTo>
                  <a:lnTo>
                    <a:pt x="89166" y="534187"/>
                  </a:lnTo>
                  <a:lnTo>
                    <a:pt x="87909" y="534314"/>
                  </a:lnTo>
                  <a:lnTo>
                    <a:pt x="87947" y="538365"/>
                  </a:lnTo>
                  <a:lnTo>
                    <a:pt x="88112" y="539877"/>
                  </a:lnTo>
                  <a:lnTo>
                    <a:pt x="90665" y="539610"/>
                  </a:lnTo>
                  <a:lnTo>
                    <a:pt x="90754" y="538010"/>
                  </a:lnTo>
                  <a:lnTo>
                    <a:pt x="90589" y="536676"/>
                  </a:lnTo>
                  <a:lnTo>
                    <a:pt x="90779" y="535520"/>
                  </a:lnTo>
                  <a:close/>
                </a:path>
                <a:path w="419100" h="626110">
                  <a:moveTo>
                    <a:pt x="93243" y="452120"/>
                  </a:moveTo>
                  <a:lnTo>
                    <a:pt x="92354" y="450024"/>
                  </a:lnTo>
                  <a:lnTo>
                    <a:pt x="92227" y="449694"/>
                  </a:lnTo>
                  <a:lnTo>
                    <a:pt x="91859" y="449453"/>
                  </a:lnTo>
                  <a:lnTo>
                    <a:pt x="91401" y="448970"/>
                  </a:lnTo>
                  <a:lnTo>
                    <a:pt x="90500" y="449922"/>
                  </a:lnTo>
                  <a:lnTo>
                    <a:pt x="89433" y="450621"/>
                  </a:lnTo>
                  <a:lnTo>
                    <a:pt x="88506" y="452793"/>
                  </a:lnTo>
                  <a:lnTo>
                    <a:pt x="88569" y="454253"/>
                  </a:lnTo>
                  <a:lnTo>
                    <a:pt x="90360" y="455498"/>
                  </a:lnTo>
                  <a:lnTo>
                    <a:pt x="91338" y="456628"/>
                  </a:lnTo>
                  <a:lnTo>
                    <a:pt x="91389" y="455853"/>
                  </a:lnTo>
                  <a:lnTo>
                    <a:pt x="91528" y="453847"/>
                  </a:lnTo>
                  <a:lnTo>
                    <a:pt x="93243" y="452120"/>
                  </a:lnTo>
                  <a:close/>
                </a:path>
                <a:path w="419100" h="626110">
                  <a:moveTo>
                    <a:pt x="95542" y="473024"/>
                  </a:moveTo>
                  <a:lnTo>
                    <a:pt x="95427" y="470649"/>
                  </a:lnTo>
                  <a:lnTo>
                    <a:pt x="93205" y="470636"/>
                  </a:lnTo>
                  <a:lnTo>
                    <a:pt x="93281" y="474141"/>
                  </a:lnTo>
                  <a:lnTo>
                    <a:pt x="90843" y="473671"/>
                  </a:lnTo>
                  <a:lnTo>
                    <a:pt x="90855" y="474357"/>
                  </a:lnTo>
                  <a:lnTo>
                    <a:pt x="90665" y="475170"/>
                  </a:lnTo>
                  <a:lnTo>
                    <a:pt x="91236" y="476161"/>
                  </a:lnTo>
                  <a:lnTo>
                    <a:pt x="92011" y="475945"/>
                  </a:lnTo>
                  <a:lnTo>
                    <a:pt x="92456" y="475462"/>
                  </a:lnTo>
                  <a:lnTo>
                    <a:pt x="93738" y="474078"/>
                  </a:lnTo>
                  <a:lnTo>
                    <a:pt x="95542" y="473024"/>
                  </a:lnTo>
                  <a:close/>
                </a:path>
                <a:path w="419100" h="626110">
                  <a:moveTo>
                    <a:pt x="95783" y="457758"/>
                  </a:moveTo>
                  <a:lnTo>
                    <a:pt x="94538" y="458825"/>
                  </a:lnTo>
                  <a:lnTo>
                    <a:pt x="89408" y="460387"/>
                  </a:lnTo>
                  <a:lnTo>
                    <a:pt x="87909" y="465721"/>
                  </a:lnTo>
                  <a:lnTo>
                    <a:pt x="94449" y="465061"/>
                  </a:lnTo>
                  <a:lnTo>
                    <a:pt x="95783" y="457758"/>
                  </a:lnTo>
                  <a:close/>
                </a:path>
                <a:path w="419100" h="626110">
                  <a:moveTo>
                    <a:pt x="96316" y="457301"/>
                  </a:moveTo>
                  <a:lnTo>
                    <a:pt x="95859" y="457339"/>
                  </a:lnTo>
                  <a:lnTo>
                    <a:pt x="95783" y="457758"/>
                  </a:lnTo>
                  <a:lnTo>
                    <a:pt x="96316" y="457301"/>
                  </a:lnTo>
                  <a:close/>
                </a:path>
                <a:path w="419100" h="626110">
                  <a:moveTo>
                    <a:pt x="96570" y="480898"/>
                  </a:moveTo>
                  <a:lnTo>
                    <a:pt x="96431" y="480910"/>
                  </a:lnTo>
                  <a:lnTo>
                    <a:pt x="96570" y="480898"/>
                  </a:lnTo>
                  <a:close/>
                </a:path>
                <a:path w="419100" h="626110">
                  <a:moveTo>
                    <a:pt x="98742" y="485114"/>
                  </a:moveTo>
                  <a:lnTo>
                    <a:pt x="96494" y="481063"/>
                  </a:lnTo>
                  <a:lnTo>
                    <a:pt x="96431" y="480923"/>
                  </a:lnTo>
                  <a:lnTo>
                    <a:pt x="96481" y="481063"/>
                  </a:lnTo>
                  <a:lnTo>
                    <a:pt x="95999" y="482447"/>
                  </a:lnTo>
                  <a:lnTo>
                    <a:pt x="93675" y="481926"/>
                  </a:lnTo>
                  <a:lnTo>
                    <a:pt x="93599" y="484009"/>
                  </a:lnTo>
                  <a:lnTo>
                    <a:pt x="95326" y="483603"/>
                  </a:lnTo>
                  <a:lnTo>
                    <a:pt x="98742" y="485114"/>
                  </a:lnTo>
                  <a:close/>
                </a:path>
                <a:path w="419100" h="626110">
                  <a:moveTo>
                    <a:pt x="101447" y="552881"/>
                  </a:moveTo>
                  <a:lnTo>
                    <a:pt x="96494" y="553770"/>
                  </a:lnTo>
                  <a:lnTo>
                    <a:pt x="95948" y="554748"/>
                  </a:lnTo>
                  <a:lnTo>
                    <a:pt x="98031" y="559117"/>
                  </a:lnTo>
                  <a:lnTo>
                    <a:pt x="98933" y="556793"/>
                  </a:lnTo>
                  <a:lnTo>
                    <a:pt x="99288" y="554431"/>
                  </a:lnTo>
                  <a:lnTo>
                    <a:pt x="101447" y="552881"/>
                  </a:lnTo>
                  <a:close/>
                </a:path>
                <a:path w="419100" h="626110">
                  <a:moveTo>
                    <a:pt x="104609" y="453021"/>
                  </a:moveTo>
                  <a:lnTo>
                    <a:pt x="103276" y="451688"/>
                  </a:lnTo>
                  <a:lnTo>
                    <a:pt x="100863" y="450405"/>
                  </a:lnTo>
                  <a:lnTo>
                    <a:pt x="100279" y="451573"/>
                  </a:lnTo>
                  <a:lnTo>
                    <a:pt x="100545" y="454698"/>
                  </a:lnTo>
                  <a:lnTo>
                    <a:pt x="99060" y="454926"/>
                  </a:lnTo>
                  <a:lnTo>
                    <a:pt x="96316" y="457301"/>
                  </a:lnTo>
                  <a:lnTo>
                    <a:pt x="102196" y="456704"/>
                  </a:lnTo>
                  <a:lnTo>
                    <a:pt x="102946" y="455345"/>
                  </a:lnTo>
                  <a:lnTo>
                    <a:pt x="104609" y="453021"/>
                  </a:lnTo>
                  <a:close/>
                </a:path>
                <a:path w="419100" h="626110">
                  <a:moveTo>
                    <a:pt x="110807" y="471754"/>
                  </a:moveTo>
                  <a:lnTo>
                    <a:pt x="104940" y="473036"/>
                  </a:lnTo>
                  <a:lnTo>
                    <a:pt x="100063" y="475894"/>
                  </a:lnTo>
                  <a:lnTo>
                    <a:pt x="96583" y="480910"/>
                  </a:lnTo>
                  <a:lnTo>
                    <a:pt x="103200" y="480834"/>
                  </a:lnTo>
                  <a:lnTo>
                    <a:pt x="106172" y="474980"/>
                  </a:lnTo>
                  <a:lnTo>
                    <a:pt x="110807" y="471754"/>
                  </a:lnTo>
                  <a:close/>
                </a:path>
                <a:path w="419100" h="626110">
                  <a:moveTo>
                    <a:pt x="132689" y="531622"/>
                  </a:moveTo>
                  <a:lnTo>
                    <a:pt x="128346" y="535381"/>
                  </a:lnTo>
                  <a:lnTo>
                    <a:pt x="127419" y="539419"/>
                  </a:lnTo>
                  <a:lnTo>
                    <a:pt x="128460" y="544080"/>
                  </a:lnTo>
                  <a:lnTo>
                    <a:pt x="129108" y="540042"/>
                  </a:lnTo>
                  <a:lnTo>
                    <a:pt x="131381" y="536549"/>
                  </a:lnTo>
                  <a:lnTo>
                    <a:pt x="132689" y="531622"/>
                  </a:lnTo>
                  <a:close/>
                </a:path>
                <a:path w="419100" h="626110">
                  <a:moveTo>
                    <a:pt x="134962" y="498665"/>
                  </a:moveTo>
                  <a:lnTo>
                    <a:pt x="130886" y="497763"/>
                  </a:lnTo>
                  <a:lnTo>
                    <a:pt x="130162" y="500202"/>
                  </a:lnTo>
                  <a:lnTo>
                    <a:pt x="128689" y="502208"/>
                  </a:lnTo>
                  <a:lnTo>
                    <a:pt x="131787" y="502462"/>
                  </a:lnTo>
                  <a:lnTo>
                    <a:pt x="131711" y="498894"/>
                  </a:lnTo>
                  <a:lnTo>
                    <a:pt x="134962" y="498665"/>
                  </a:lnTo>
                  <a:close/>
                </a:path>
                <a:path w="419100" h="626110">
                  <a:moveTo>
                    <a:pt x="152158" y="548436"/>
                  </a:moveTo>
                  <a:lnTo>
                    <a:pt x="151345" y="544004"/>
                  </a:lnTo>
                  <a:lnTo>
                    <a:pt x="147662" y="556641"/>
                  </a:lnTo>
                  <a:lnTo>
                    <a:pt x="151028" y="552208"/>
                  </a:lnTo>
                  <a:lnTo>
                    <a:pt x="152158" y="548436"/>
                  </a:lnTo>
                  <a:close/>
                </a:path>
                <a:path w="419100" h="626110">
                  <a:moveTo>
                    <a:pt x="190601" y="513448"/>
                  </a:moveTo>
                  <a:lnTo>
                    <a:pt x="185496" y="514959"/>
                  </a:lnTo>
                  <a:lnTo>
                    <a:pt x="185470" y="519658"/>
                  </a:lnTo>
                  <a:lnTo>
                    <a:pt x="183337" y="522757"/>
                  </a:lnTo>
                  <a:lnTo>
                    <a:pt x="182905" y="523392"/>
                  </a:lnTo>
                  <a:lnTo>
                    <a:pt x="183591" y="524179"/>
                  </a:lnTo>
                  <a:lnTo>
                    <a:pt x="184264" y="524535"/>
                  </a:lnTo>
                  <a:lnTo>
                    <a:pt x="185216" y="525005"/>
                  </a:lnTo>
                  <a:lnTo>
                    <a:pt x="185674" y="524040"/>
                  </a:lnTo>
                  <a:lnTo>
                    <a:pt x="186207" y="519861"/>
                  </a:lnTo>
                  <a:lnTo>
                    <a:pt x="189191" y="517398"/>
                  </a:lnTo>
                  <a:lnTo>
                    <a:pt x="190601" y="513448"/>
                  </a:lnTo>
                  <a:close/>
                </a:path>
                <a:path w="419100" h="626110">
                  <a:moveTo>
                    <a:pt x="205600" y="517334"/>
                  </a:moveTo>
                  <a:lnTo>
                    <a:pt x="205435" y="516128"/>
                  </a:lnTo>
                  <a:lnTo>
                    <a:pt x="205486" y="515810"/>
                  </a:lnTo>
                  <a:lnTo>
                    <a:pt x="203657" y="513676"/>
                  </a:lnTo>
                  <a:lnTo>
                    <a:pt x="202946" y="516280"/>
                  </a:lnTo>
                  <a:lnTo>
                    <a:pt x="200761" y="516915"/>
                  </a:lnTo>
                  <a:lnTo>
                    <a:pt x="200152" y="518782"/>
                  </a:lnTo>
                  <a:lnTo>
                    <a:pt x="199351" y="519963"/>
                  </a:lnTo>
                  <a:lnTo>
                    <a:pt x="201231" y="521220"/>
                  </a:lnTo>
                  <a:lnTo>
                    <a:pt x="201447" y="519506"/>
                  </a:lnTo>
                  <a:lnTo>
                    <a:pt x="202006" y="518452"/>
                  </a:lnTo>
                  <a:lnTo>
                    <a:pt x="202565" y="517436"/>
                  </a:lnTo>
                  <a:lnTo>
                    <a:pt x="203517" y="517893"/>
                  </a:lnTo>
                  <a:lnTo>
                    <a:pt x="205219" y="517740"/>
                  </a:lnTo>
                  <a:lnTo>
                    <a:pt x="205600" y="517334"/>
                  </a:lnTo>
                  <a:close/>
                </a:path>
                <a:path w="419100" h="626110">
                  <a:moveTo>
                    <a:pt x="207086" y="466737"/>
                  </a:moveTo>
                  <a:lnTo>
                    <a:pt x="205752" y="462889"/>
                  </a:lnTo>
                  <a:lnTo>
                    <a:pt x="204622" y="463105"/>
                  </a:lnTo>
                  <a:lnTo>
                    <a:pt x="203263" y="463499"/>
                  </a:lnTo>
                  <a:lnTo>
                    <a:pt x="202171" y="463943"/>
                  </a:lnTo>
                  <a:lnTo>
                    <a:pt x="203555" y="465772"/>
                  </a:lnTo>
                  <a:lnTo>
                    <a:pt x="204304" y="466775"/>
                  </a:lnTo>
                  <a:lnTo>
                    <a:pt x="203923" y="467055"/>
                  </a:lnTo>
                  <a:lnTo>
                    <a:pt x="207086" y="466737"/>
                  </a:lnTo>
                  <a:close/>
                </a:path>
                <a:path w="419100" h="626110">
                  <a:moveTo>
                    <a:pt x="207454" y="522579"/>
                  </a:moveTo>
                  <a:lnTo>
                    <a:pt x="206349" y="520649"/>
                  </a:lnTo>
                  <a:lnTo>
                    <a:pt x="205727" y="520280"/>
                  </a:lnTo>
                  <a:lnTo>
                    <a:pt x="199466" y="523697"/>
                  </a:lnTo>
                  <a:lnTo>
                    <a:pt x="195465" y="527685"/>
                  </a:lnTo>
                  <a:lnTo>
                    <a:pt x="192493" y="532726"/>
                  </a:lnTo>
                  <a:lnTo>
                    <a:pt x="196291" y="528650"/>
                  </a:lnTo>
                  <a:lnTo>
                    <a:pt x="201117" y="526097"/>
                  </a:lnTo>
                  <a:lnTo>
                    <a:pt x="205625" y="523138"/>
                  </a:lnTo>
                  <a:lnTo>
                    <a:pt x="206235" y="522744"/>
                  </a:lnTo>
                  <a:lnTo>
                    <a:pt x="207454" y="522579"/>
                  </a:lnTo>
                  <a:close/>
                </a:path>
                <a:path w="419100" h="626110">
                  <a:moveTo>
                    <a:pt x="211607" y="458292"/>
                  </a:moveTo>
                  <a:lnTo>
                    <a:pt x="211480" y="458419"/>
                  </a:lnTo>
                  <a:lnTo>
                    <a:pt x="211607" y="458343"/>
                  </a:lnTo>
                  <a:close/>
                </a:path>
                <a:path w="419100" h="626110">
                  <a:moveTo>
                    <a:pt x="217995" y="580021"/>
                  </a:moveTo>
                  <a:lnTo>
                    <a:pt x="216814" y="578777"/>
                  </a:lnTo>
                  <a:lnTo>
                    <a:pt x="215646" y="579170"/>
                  </a:lnTo>
                  <a:lnTo>
                    <a:pt x="213982" y="579945"/>
                  </a:lnTo>
                  <a:lnTo>
                    <a:pt x="215417" y="581469"/>
                  </a:lnTo>
                  <a:lnTo>
                    <a:pt x="216585" y="581177"/>
                  </a:lnTo>
                  <a:lnTo>
                    <a:pt x="217881" y="580580"/>
                  </a:lnTo>
                  <a:lnTo>
                    <a:pt x="217995" y="580021"/>
                  </a:lnTo>
                  <a:close/>
                </a:path>
                <a:path w="419100" h="626110">
                  <a:moveTo>
                    <a:pt x="241185" y="462229"/>
                  </a:moveTo>
                  <a:lnTo>
                    <a:pt x="233362" y="457936"/>
                  </a:lnTo>
                  <a:lnTo>
                    <a:pt x="233984" y="454545"/>
                  </a:lnTo>
                  <a:lnTo>
                    <a:pt x="231140" y="454634"/>
                  </a:lnTo>
                  <a:lnTo>
                    <a:pt x="225310" y="452589"/>
                  </a:lnTo>
                  <a:lnTo>
                    <a:pt x="221399" y="454621"/>
                  </a:lnTo>
                  <a:lnTo>
                    <a:pt x="216395" y="454228"/>
                  </a:lnTo>
                  <a:lnTo>
                    <a:pt x="213893" y="457225"/>
                  </a:lnTo>
                  <a:lnTo>
                    <a:pt x="211620" y="458343"/>
                  </a:lnTo>
                  <a:lnTo>
                    <a:pt x="211632" y="460933"/>
                  </a:lnTo>
                  <a:lnTo>
                    <a:pt x="210540" y="460971"/>
                  </a:lnTo>
                  <a:lnTo>
                    <a:pt x="209994" y="461937"/>
                  </a:lnTo>
                  <a:lnTo>
                    <a:pt x="209905" y="464477"/>
                  </a:lnTo>
                  <a:lnTo>
                    <a:pt x="210820" y="464388"/>
                  </a:lnTo>
                  <a:lnTo>
                    <a:pt x="211709" y="464375"/>
                  </a:lnTo>
                  <a:lnTo>
                    <a:pt x="212839" y="464527"/>
                  </a:lnTo>
                  <a:lnTo>
                    <a:pt x="214096" y="464083"/>
                  </a:lnTo>
                  <a:lnTo>
                    <a:pt x="214033" y="463092"/>
                  </a:lnTo>
                  <a:lnTo>
                    <a:pt x="213956" y="462076"/>
                  </a:lnTo>
                  <a:lnTo>
                    <a:pt x="213093" y="461111"/>
                  </a:lnTo>
                  <a:lnTo>
                    <a:pt x="219024" y="458863"/>
                  </a:lnTo>
                  <a:lnTo>
                    <a:pt x="216535" y="464312"/>
                  </a:lnTo>
                  <a:lnTo>
                    <a:pt x="216725" y="464515"/>
                  </a:lnTo>
                  <a:lnTo>
                    <a:pt x="220637" y="466178"/>
                  </a:lnTo>
                  <a:lnTo>
                    <a:pt x="224193" y="468909"/>
                  </a:lnTo>
                  <a:lnTo>
                    <a:pt x="231419" y="466585"/>
                  </a:lnTo>
                  <a:lnTo>
                    <a:pt x="230251" y="469658"/>
                  </a:lnTo>
                  <a:lnTo>
                    <a:pt x="230365" y="470560"/>
                  </a:lnTo>
                  <a:lnTo>
                    <a:pt x="231952" y="470573"/>
                  </a:lnTo>
                  <a:lnTo>
                    <a:pt x="232956" y="470230"/>
                  </a:lnTo>
                  <a:lnTo>
                    <a:pt x="232498" y="466039"/>
                  </a:lnTo>
                  <a:lnTo>
                    <a:pt x="241185" y="462229"/>
                  </a:lnTo>
                  <a:close/>
                </a:path>
                <a:path w="419100" h="626110">
                  <a:moveTo>
                    <a:pt x="248412" y="472046"/>
                  </a:moveTo>
                  <a:lnTo>
                    <a:pt x="247015" y="471170"/>
                  </a:lnTo>
                  <a:lnTo>
                    <a:pt x="246811" y="469112"/>
                  </a:lnTo>
                  <a:lnTo>
                    <a:pt x="244805" y="470128"/>
                  </a:lnTo>
                  <a:lnTo>
                    <a:pt x="244157" y="470458"/>
                  </a:lnTo>
                  <a:lnTo>
                    <a:pt x="243433" y="471398"/>
                  </a:lnTo>
                  <a:lnTo>
                    <a:pt x="243954" y="471881"/>
                  </a:lnTo>
                  <a:lnTo>
                    <a:pt x="245084" y="472897"/>
                  </a:lnTo>
                  <a:lnTo>
                    <a:pt x="246557" y="472440"/>
                  </a:lnTo>
                  <a:lnTo>
                    <a:pt x="248412" y="472046"/>
                  </a:lnTo>
                  <a:close/>
                </a:path>
                <a:path w="419100" h="626110">
                  <a:moveTo>
                    <a:pt x="249440" y="518210"/>
                  </a:moveTo>
                  <a:lnTo>
                    <a:pt x="246507" y="514540"/>
                  </a:lnTo>
                  <a:lnTo>
                    <a:pt x="246735" y="518528"/>
                  </a:lnTo>
                  <a:lnTo>
                    <a:pt x="245732" y="521665"/>
                  </a:lnTo>
                  <a:lnTo>
                    <a:pt x="247764" y="524560"/>
                  </a:lnTo>
                  <a:lnTo>
                    <a:pt x="247726" y="521538"/>
                  </a:lnTo>
                  <a:lnTo>
                    <a:pt x="249440" y="518210"/>
                  </a:lnTo>
                  <a:close/>
                </a:path>
                <a:path w="419100" h="626110">
                  <a:moveTo>
                    <a:pt x="253606" y="434035"/>
                  </a:moveTo>
                  <a:lnTo>
                    <a:pt x="252577" y="432498"/>
                  </a:lnTo>
                  <a:lnTo>
                    <a:pt x="252031" y="432447"/>
                  </a:lnTo>
                  <a:lnTo>
                    <a:pt x="251269" y="432371"/>
                  </a:lnTo>
                  <a:lnTo>
                    <a:pt x="250113" y="433374"/>
                  </a:lnTo>
                  <a:lnTo>
                    <a:pt x="244436" y="429425"/>
                  </a:lnTo>
                  <a:lnTo>
                    <a:pt x="238556" y="432752"/>
                  </a:lnTo>
                  <a:lnTo>
                    <a:pt x="232498" y="431444"/>
                  </a:lnTo>
                  <a:lnTo>
                    <a:pt x="231546" y="432714"/>
                  </a:lnTo>
                  <a:lnTo>
                    <a:pt x="230301" y="433933"/>
                  </a:lnTo>
                  <a:lnTo>
                    <a:pt x="231101" y="434352"/>
                  </a:lnTo>
                  <a:lnTo>
                    <a:pt x="235102" y="434555"/>
                  </a:lnTo>
                  <a:lnTo>
                    <a:pt x="237058" y="439318"/>
                  </a:lnTo>
                  <a:lnTo>
                    <a:pt x="241376" y="438531"/>
                  </a:lnTo>
                  <a:lnTo>
                    <a:pt x="245783" y="439204"/>
                  </a:lnTo>
                  <a:lnTo>
                    <a:pt x="248640" y="434644"/>
                  </a:lnTo>
                  <a:lnTo>
                    <a:pt x="253174" y="434848"/>
                  </a:lnTo>
                  <a:lnTo>
                    <a:pt x="253606" y="434035"/>
                  </a:lnTo>
                  <a:close/>
                </a:path>
                <a:path w="419100" h="626110">
                  <a:moveTo>
                    <a:pt x="255917" y="460857"/>
                  </a:moveTo>
                  <a:lnTo>
                    <a:pt x="254101" y="456501"/>
                  </a:lnTo>
                  <a:lnTo>
                    <a:pt x="251663" y="454469"/>
                  </a:lnTo>
                  <a:lnTo>
                    <a:pt x="245922" y="456412"/>
                  </a:lnTo>
                  <a:lnTo>
                    <a:pt x="242303" y="456526"/>
                  </a:lnTo>
                  <a:lnTo>
                    <a:pt x="242989" y="461098"/>
                  </a:lnTo>
                  <a:lnTo>
                    <a:pt x="242214" y="462305"/>
                  </a:lnTo>
                  <a:lnTo>
                    <a:pt x="243598" y="463296"/>
                  </a:lnTo>
                  <a:lnTo>
                    <a:pt x="243992" y="466191"/>
                  </a:lnTo>
                  <a:lnTo>
                    <a:pt x="243217" y="468769"/>
                  </a:lnTo>
                  <a:lnTo>
                    <a:pt x="245694" y="468591"/>
                  </a:lnTo>
                  <a:lnTo>
                    <a:pt x="247192" y="468490"/>
                  </a:lnTo>
                  <a:lnTo>
                    <a:pt x="249186" y="466801"/>
                  </a:lnTo>
                  <a:lnTo>
                    <a:pt x="248983" y="462089"/>
                  </a:lnTo>
                  <a:lnTo>
                    <a:pt x="250583" y="462368"/>
                  </a:lnTo>
                  <a:lnTo>
                    <a:pt x="255447" y="463537"/>
                  </a:lnTo>
                  <a:lnTo>
                    <a:pt x="255917" y="460857"/>
                  </a:lnTo>
                  <a:close/>
                </a:path>
                <a:path w="419100" h="626110">
                  <a:moveTo>
                    <a:pt x="267030" y="611289"/>
                  </a:moveTo>
                  <a:lnTo>
                    <a:pt x="266966" y="609993"/>
                  </a:lnTo>
                  <a:lnTo>
                    <a:pt x="266915" y="609180"/>
                  </a:lnTo>
                  <a:lnTo>
                    <a:pt x="266573" y="608266"/>
                  </a:lnTo>
                  <a:lnTo>
                    <a:pt x="265772" y="608812"/>
                  </a:lnTo>
                  <a:lnTo>
                    <a:pt x="265010" y="609346"/>
                  </a:lnTo>
                  <a:lnTo>
                    <a:pt x="263512" y="609142"/>
                  </a:lnTo>
                  <a:lnTo>
                    <a:pt x="263486" y="610450"/>
                  </a:lnTo>
                  <a:lnTo>
                    <a:pt x="263461" y="611390"/>
                  </a:lnTo>
                  <a:lnTo>
                    <a:pt x="264261" y="611949"/>
                  </a:lnTo>
                  <a:lnTo>
                    <a:pt x="265468" y="612279"/>
                  </a:lnTo>
                  <a:lnTo>
                    <a:pt x="266026" y="611657"/>
                  </a:lnTo>
                  <a:lnTo>
                    <a:pt x="267030" y="611289"/>
                  </a:lnTo>
                  <a:close/>
                </a:path>
                <a:path w="419100" h="626110">
                  <a:moveTo>
                    <a:pt x="267957" y="597992"/>
                  </a:moveTo>
                  <a:lnTo>
                    <a:pt x="265976" y="596061"/>
                  </a:lnTo>
                  <a:lnTo>
                    <a:pt x="261696" y="593725"/>
                  </a:lnTo>
                  <a:lnTo>
                    <a:pt x="260591" y="590740"/>
                  </a:lnTo>
                  <a:lnTo>
                    <a:pt x="257632" y="588035"/>
                  </a:lnTo>
                  <a:lnTo>
                    <a:pt x="257327" y="586981"/>
                  </a:lnTo>
                  <a:lnTo>
                    <a:pt x="257035" y="587082"/>
                  </a:lnTo>
                  <a:lnTo>
                    <a:pt x="257035" y="609142"/>
                  </a:lnTo>
                  <a:lnTo>
                    <a:pt x="256044" y="610603"/>
                  </a:lnTo>
                  <a:lnTo>
                    <a:pt x="256451" y="612660"/>
                  </a:lnTo>
                  <a:lnTo>
                    <a:pt x="255930" y="613244"/>
                  </a:lnTo>
                  <a:lnTo>
                    <a:pt x="252945" y="612838"/>
                  </a:lnTo>
                  <a:lnTo>
                    <a:pt x="253657" y="611593"/>
                  </a:lnTo>
                  <a:lnTo>
                    <a:pt x="253568" y="610019"/>
                  </a:lnTo>
                  <a:lnTo>
                    <a:pt x="253453" y="609142"/>
                  </a:lnTo>
                  <a:lnTo>
                    <a:pt x="253961" y="608393"/>
                  </a:lnTo>
                  <a:lnTo>
                    <a:pt x="257035" y="609142"/>
                  </a:lnTo>
                  <a:lnTo>
                    <a:pt x="257035" y="587082"/>
                  </a:lnTo>
                  <a:lnTo>
                    <a:pt x="255079" y="587679"/>
                  </a:lnTo>
                  <a:lnTo>
                    <a:pt x="254660" y="588492"/>
                  </a:lnTo>
                  <a:lnTo>
                    <a:pt x="254457" y="589661"/>
                  </a:lnTo>
                  <a:lnTo>
                    <a:pt x="252895" y="596544"/>
                  </a:lnTo>
                  <a:lnTo>
                    <a:pt x="250723" y="603669"/>
                  </a:lnTo>
                  <a:lnTo>
                    <a:pt x="248691" y="610019"/>
                  </a:lnTo>
                  <a:lnTo>
                    <a:pt x="246824" y="616826"/>
                  </a:lnTo>
                  <a:lnTo>
                    <a:pt x="246418" y="618540"/>
                  </a:lnTo>
                  <a:lnTo>
                    <a:pt x="245694" y="620522"/>
                  </a:lnTo>
                  <a:lnTo>
                    <a:pt x="248945" y="622388"/>
                  </a:lnTo>
                  <a:lnTo>
                    <a:pt x="251383" y="621385"/>
                  </a:lnTo>
                  <a:lnTo>
                    <a:pt x="253479" y="616407"/>
                  </a:lnTo>
                  <a:lnTo>
                    <a:pt x="256984" y="613892"/>
                  </a:lnTo>
                  <a:lnTo>
                    <a:pt x="257568" y="613244"/>
                  </a:lnTo>
                  <a:lnTo>
                    <a:pt x="261658" y="608698"/>
                  </a:lnTo>
                  <a:lnTo>
                    <a:pt x="261391" y="608393"/>
                  </a:lnTo>
                  <a:lnTo>
                    <a:pt x="259016" y="605675"/>
                  </a:lnTo>
                  <a:lnTo>
                    <a:pt x="261264" y="603669"/>
                  </a:lnTo>
                  <a:lnTo>
                    <a:pt x="262128" y="604088"/>
                  </a:lnTo>
                  <a:lnTo>
                    <a:pt x="260946" y="606044"/>
                  </a:lnTo>
                  <a:lnTo>
                    <a:pt x="263944" y="605751"/>
                  </a:lnTo>
                  <a:lnTo>
                    <a:pt x="264350" y="604583"/>
                  </a:lnTo>
                  <a:lnTo>
                    <a:pt x="264312" y="603669"/>
                  </a:lnTo>
                  <a:lnTo>
                    <a:pt x="264223" y="601814"/>
                  </a:lnTo>
                  <a:lnTo>
                    <a:pt x="263855" y="599198"/>
                  </a:lnTo>
                  <a:lnTo>
                    <a:pt x="267957" y="597992"/>
                  </a:lnTo>
                  <a:close/>
                </a:path>
                <a:path w="419100" h="626110">
                  <a:moveTo>
                    <a:pt x="272173" y="596125"/>
                  </a:moveTo>
                  <a:lnTo>
                    <a:pt x="271449" y="596252"/>
                  </a:lnTo>
                  <a:lnTo>
                    <a:pt x="271005" y="596214"/>
                  </a:lnTo>
                  <a:lnTo>
                    <a:pt x="269786" y="596125"/>
                  </a:lnTo>
                  <a:lnTo>
                    <a:pt x="269074" y="596849"/>
                  </a:lnTo>
                  <a:lnTo>
                    <a:pt x="268808" y="597916"/>
                  </a:lnTo>
                  <a:lnTo>
                    <a:pt x="268630" y="598690"/>
                  </a:lnTo>
                  <a:lnTo>
                    <a:pt x="269316" y="598754"/>
                  </a:lnTo>
                  <a:lnTo>
                    <a:pt x="269913" y="598868"/>
                  </a:lnTo>
                  <a:lnTo>
                    <a:pt x="271462" y="599160"/>
                  </a:lnTo>
                  <a:lnTo>
                    <a:pt x="271335" y="597776"/>
                  </a:lnTo>
                  <a:lnTo>
                    <a:pt x="271983" y="596798"/>
                  </a:lnTo>
                  <a:lnTo>
                    <a:pt x="272173" y="596125"/>
                  </a:lnTo>
                  <a:close/>
                </a:path>
                <a:path w="419100" h="626110">
                  <a:moveTo>
                    <a:pt x="275145" y="529132"/>
                  </a:moveTo>
                  <a:lnTo>
                    <a:pt x="274688" y="526986"/>
                  </a:lnTo>
                  <a:lnTo>
                    <a:pt x="274053" y="526008"/>
                  </a:lnTo>
                  <a:lnTo>
                    <a:pt x="273481" y="524967"/>
                  </a:lnTo>
                  <a:lnTo>
                    <a:pt x="272516" y="525183"/>
                  </a:lnTo>
                  <a:lnTo>
                    <a:pt x="272059" y="526643"/>
                  </a:lnTo>
                  <a:lnTo>
                    <a:pt x="273519" y="526999"/>
                  </a:lnTo>
                  <a:lnTo>
                    <a:pt x="273786" y="527875"/>
                  </a:lnTo>
                  <a:lnTo>
                    <a:pt x="274154" y="529056"/>
                  </a:lnTo>
                  <a:lnTo>
                    <a:pt x="274154" y="530352"/>
                  </a:lnTo>
                  <a:lnTo>
                    <a:pt x="274307" y="531609"/>
                  </a:lnTo>
                  <a:lnTo>
                    <a:pt x="274967" y="531482"/>
                  </a:lnTo>
                  <a:lnTo>
                    <a:pt x="274967" y="530326"/>
                  </a:lnTo>
                  <a:lnTo>
                    <a:pt x="275145" y="529132"/>
                  </a:lnTo>
                  <a:close/>
                </a:path>
                <a:path w="419100" h="626110">
                  <a:moveTo>
                    <a:pt x="282155" y="599274"/>
                  </a:moveTo>
                  <a:lnTo>
                    <a:pt x="280339" y="598385"/>
                  </a:lnTo>
                  <a:lnTo>
                    <a:pt x="278815" y="597242"/>
                  </a:lnTo>
                  <a:lnTo>
                    <a:pt x="278447" y="598449"/>
                  </a:lnTo>
                  <a:lnTo>
                    <a:pt x="278587" y="599681"/>
                  </a:lnTo>
                  <a:lnTo>
                    <a:pt x="276517" y="601040"/>
                  </a:lnTo>
                  <a:lnTo>
                    <a:pt x="277190" y="601675"/>
                  </a:lnTo>
                  <a:lnTo>
                    <a:pt x="277723" y="602030"/>
                  </a:lnTo>
                  <a:lnTo>
                    <a:pt x="278828" y="602780"/>
                  </a:lnTo>
                  <a:lnTo>
                    <a:pt x="280009" y="602678"/>
                  </a:lnTo>
                  <a:lnTo>
                    <a:pt x="282155" y="599274"/>
                  </a:lnTo>
                  <a:close/>
                </a:path>
                <a:path w="419100" h="626110">
                  <a:moveTo>
                    <a:pt x="285610" y="537349"/>
                  </a:moveTo>
                  <a:lnTo>
                    <a:pt x="284861" y="528027"/>
                  </a:lnTo>
                  <a:lnTo>
                    <a:pt x="277812" y="522820"/>
                  </a:lnTo>
                  <a:lnTo>
                    <a:pt x="273342" y="515594"/>
                  </a:lnTo>
                  <a:lnTo>
                    <a:pt x="272923" y="515086"/>
                  </a:lnTo>
                  <a:lnTo>
                    <a:pt x="271487" y="516280"/>
                  </a:lnTo>
                  <a:lnTo>
                    <a:pt x="274891" y="521093"/>
                  </a:lnTo>
                  <a:lnTo>
                    <a:pt x="277012" y="525322"/>
                  </a:lnTo>
                  <a:lnTo>
                    <a:pt x="280174" y="528523"/>
                  </a:lnTo>
                  <a:lnTo>
                    <a:pt x="282727" y="531101"/>
                  </a:lnTo>
                  <a:lnTo>
                    <a:pt x="281774" y="535419"/>
                  </a:lnTo>
                  <a:lnTo>
                    <a:pt x="285610" y="537349"/>
                  </a:lnTo>
                  <a:close/>
                </a:path>
                <a:path w="419100" h="626110">
                  <a:moveTo>
                    <a:pt x="289814" y="520293"/>
                  </a:moveTo>
                  <a:lnTo>
                    <a:pt x="289598" y="512470"/>
                  </a:lnTo>
                  <a:lnTo>
                    <a:pt x="282600" y="509981"/>
                  </a:lnTo>
                  <a:lnTo>
                    <a:pt x="278269" y="505383"/>
                  </a:lnTo>
                  <a:lnTo>
                    <a:pt x="280936" y="511289"/>
                  </a:lnTo>
                  <a:lnTo>
                    <a:pt x="286118" y="515200"/>
                  </a:lnTo>
                  <a:lnTo>
                    <a:pt x="289814" y="520293"/>
                  </a:lnTo>
                  <a:close/>
                </a:path>
                <a:path w="419100" h="626110">
                  <a:moveTo>
                    <a:pt x="312026" y="284784"/>
                  </a:moveTo>
                  <a:lnTo>
                    <a:pt x="304165" y="283730"/>
                  </a:lnTo>
                  <a:lnTo>
                    <a:pt x="307174" y="286207"/>
                  </a:lnTo>
                  <a:lnTo>
                    <a:pt x="309499" y="284975"/>
                  </a:lnTo>
                  <a:lnTo>
                    <a:pt x="312026" y="284784"/>
                  </a:lnTo>
                  <a:close/>
                </a:path>
                <a:path w="419100" h="626110">
                  <a:moveTo>
                    <a:pt x="313245" y="414274"/>
                  </a:moveTo>
                  <a:lnTo>
                    <a:pt x="312788" y="410006"/>
                  </a:lnTo>
                  <a:lnTo>
                    <a:pt x="308419" y="409384"/>
                  </a:lnTo>
                  <a:lnTo>
                    <a:pt x="305003" y="401993"/>
                  </a:lnTo>
                  <a:lnTo>
                    <a:pt x="301790" y="398526"/>
                  </a:lnTo>
                  <a:lnTo>
                    <a:pt x="298488" y="393649"/>
                  </a:lnTo>
                  <a:lnTo>
                    <a:pt x="297637" y="394131"/>
                  </a:lnTo>
                  <a:lnTo>
                    <a:pt x="296862" y="394576"/>
                  </a:lnTo>
                  <a:lnTo>
                    <a:pt x="297192" y="395135"/>
                  </a:lnTo>
                  <a:lnTo>
                    <a:pt x="302387" y="401878"/>
                  </a:lnTo>
                  <a:lnTo>
                    <a:pt x="304787" y="410298"/>
                  </a:lnTo>
                  <a:lnTo>
                    <a:pt x="313245" y="414274"/>
                  </a:lnTo>
                  <a:close/>
                </a:path>
                <a:path w="419100" h="626110">
                  <a:moveTo>
                    <a:pt x="315061" y="271132"/>
                  </a:moveTo>
                  <a:lnTo>
                    <a:pt x="314934" y="270268"/>
                  </a:lnTo>
                  <a:lnTo>
                    <a:pt x="314236" y="270217"/>
                  </a:lnTo>
                  <a:lnTo>
                    <a:pt x="313512" y="270230"/>
                  </a:lnTo>
                  <a:lnTo>
                    <a:pt x="312547" y="270256"/>
                  </a:lnTo>
                  <a:lnTo>
                    <a:pt x="311378" y="269976"/>
                  </a:lnTo>
                  <a:lnTo>
                    <a:pt x="311556" y="272491"/>
                  </a:lnTo>
                  <a:lnTo>
                    <a:pt x="311861" y="272910"/>
                  </a:lnTo>
                  <a:lnTo>
                    <a:pt x="313956" y="272884"/>
                  </a:lnTo>
                  <a:lnTo>
                    <a:pt x="314604" y="272237"/>
                  </a:lnTo>
                  <a:lnTo>
                    <a:pt x="315061" y="271132"/>
                  </a:lnTo>
                  <a:close/>
                </a:path>
                <a:path w="419100" h="626110">
                  <a:moveTo>
                    <a:pt x="367665" y="328930"/>
                  </a:moveTo>
                  <a:lnTo>
                    <a:pt x="366979" y="328930"/>
                  </a:lnTo>
                  <a:lnTo>
                    <a:pt x="366623" y="328930"/>
                  </a:lnTo>
                  <a:lnTo>
                    <a:pt x="366331" y="329844"/>
                  </a:lnTo>
                  <a:lnTo>
                    <a:pt x="367157" y="329793"/>
                  </a:lnTo>
                  <a:lnTo>
                    <a:pt x="367626" y="329869"/>
                  </a:lnTo>
                  <a:lnTo>
                    <a:pt x="367665" y="328930"/>
                  </a:lnTo>
                  <a:close/>
                </a:path>
                <a:path w="419100" h="626110">
                  <a:moveTo>
                    <a:pt x="369316" y="323659"/>
                  </a:moveTo>
                  <a:lnTo>
                    <a:pt x="367487" y="323900"/>
                  </a:lnTo>
                  <a:lnTo>
                    <a:pt x="368909" y="324853"/>
                  </a:lnTo>
                  <a:lnTo>
                    <a:pt x="369316" y="323659"/>
                  </a:lnTo>
                  <a:close/>
                </a:path>
                <a:path w="419100" h="626110">
                  <a:moveTo>
                    <a:pt x="372630" y="321119"/>
                  </a:moveTo>
                  <a:lnTo>
                    <a:pt x="371055" y="319138"/>
                  </a:lnTo>
                  <a:lnTo>
                    <a:pt x="370535" y="320192"/>
                  </a:lnTo>
                  <a:lnTo>
                    <a:pt x="369316" y="323659"/>
                  </a:lnTo>
                  <a:lnTo>
                    <a:pt x="370039" y="323570"/>
                  </a:lnTo>
                  <a:lnTo>
                    <a:pt x="371322" y="322249"/>
                  </a:lnTo>
                  <a:lnTo>
                    <a:pt x="372033" y="321703"/>
                  </a:lnTo>
                  <a:lnTo>
                    <a:pt x="372630" y="321119"/>
                  </a:lnTo>
                  <a:close/>
                </a:path>
                <a:path w="419100" h="626110">
                  <a:moveTo>
                    <a:pt x="373265" y="327736"/>
                  </a:moveTo>
                  <a:lnTo>
                    <a:pt x="368909" y="324853"/>
                  </a:lnTo>
                  <a:lnTo>
                    <a:pt x="368604" y="325742"/>
                  </a:lnTo>
                  <a:lnTo>
                    <a:pt x="367131" y="328612"/>
                  </a:lnTo>
                  <a:lnTo>
                    <a:pt x="367677" y="328612"/>
                  </a:lnTo>
                  <a:lnTo>
                    <a:pt x="367728" y="327698"/>
                  </a:lnTo>
                  <a:lnTo>
                    <a:pt x="373265" y="327736"/>
                  </a:lnTo>
                  <a:close/>
                </a:path>
                <a:path w="419100" h="626110">
                  <a:moveTo>
                    <a:pt x="374154" y="318935"/>
                  </a:moveTo>
                  <a:lnTo>
                    <a:pt x="373354" y="317347"/>
                  </a:lnTo>
                  <a:lnTo>
                    <a:pt x="373316" y="317538"/>
                  </a:lnTo>
                  <a:lnTo>
                    <a:pt x="372808" y="320929"/>
                  </a:lnTo>
                  <a:lnTo>
                    <a:pt x="373684" y="320001"/>
                  </a:lnTo>
                  <a:lnTo>
                    <a:pt x="374154" y="318935"/>
                  </a:lnTo>
                  <a:close/>
                </a:path>
                <a:path w="419100" h="626110">
                  <a:moveTo>
                    <a:pt x="374548" y="312102"/>
                  </a:moveTo>
                  <a:lnTo>
                    <a:pt x="374078" y="312229"/>
                  </a:lnTo>
                  <a:lnTo>
                    <a:pt x="374434" y="312331"/>
                  </a:lnTo>
                  <a:lnTo>
                    <a:pt x="374548" y="312102"/>
                  </a:lnTo>
                  <a:close/>
                </a:path>
                <a:path w="419100" h="626110">
                  <a:moveTo>
                    <a:pt x="375640" y="311823"/>
                  </a:moveTo>
                  <a:lnTo>
                    <a:pt x="374802" y="311696"/>
                  </a:lnTo>
                  <a:lnTo>
                    <a:pt x="374548" y="312102"/>
                  </a:lnTo>
                  <a:lnTo>
                    <a:pt x="375640" y="311823"/>
                  </a:lnTo>
                  <a:close/>
                </a:path>
                <a:path w="419100" h="626110">
                  <a:moveTo>
                    <a:pt x="377075" y="301282"/>
                  </a:moveTo>
                  <a:lnTo>
                    <a:pt x="376707" y="301574"/>
                  </a:lnTo>
                  <a:lnTo>
                    <a:pt x="374129" y="304469"/>
                  </a:lnTo>
                  <a:lnTo>
                    <a:pt x="371398" y="302310"/>
                  </a:lnTo>
                  <a:lnTo>
                    <a:pt x="370713" y="302018"/>
                  </a:lnTo>
                  <a:lnTo>
                    <a:pt x="367995" y="300875"/>
                  </a:lnTo>
                  <a:lnTo>
                    <a:pt x="367563" y="298780"/>
                  </a:lnTo>
                  <a:lnTo>
                    <a:pt x="364820" y="302018"/>
                  </a:lnTo>
                  <a:lnTo>
                    <a:pt x="363626" y="301053"/>
                  </a:lnTo>
                  <a:lnTo>
                    <a:pt x="361683" y="300329"/>
                  </a:lnTo>
                  <a:lnTo>
                    <a:pt x="360959" y="298970"/>
                  </a:lnTo>
                  <a:lnTo>
                    <a:pt x="357936" y="301396"/>
                  </a:lnTo>
                  <a:lnTo>
                    <a:pt x="355854" y="303288"/>
                  </a:lnTo>
                  <a:lnTo>
                    <a:pt x="354672" y="307238"/>
                  </a:lnTo>
                  <a:lnTo>
                    <a:pt x="353491" y="307136"/>
                  </a:lnTo>
                  <a:lnTo>
                    <a:pt x="346837" y="304279"/>
                  </a:lnTo>
                  <a:lnTo>
                    <a:pt x="340969" y="308483"/>
                  </a:lnTo>
                  <a:lnTo>
                    <a:pt x="339039" y="306717"/>
                  </a:lnTo>
                  <a:lnTo>
                    <a:pt x="339039" y="348856"/>
                  </a:lnTo>
                  <a:lnTo>
                    <a:pt x="336448" y="349542"/>
                  </a:lnTo>
                  <a:lnTo>
                    <a:pt x="336003" y="349211"/>
                  </a:lnTo>
                  <a:lnTo>
                    <a:pt x="335610" y="349084"/>
                  </a:lnTo>
                  <a:lnTo>
                    <a:pt x="336397" y="348018"/>
                  </a:lnTo>
                  <a:lnTo>
                    <a:pt x="338543" y="345071"/>
                  </a:lnTo>
                  <a:lnTo>
                    <a:pt x="338315" y="346773"/>
                  </a:lnTo>
                  <a:lnTo>
                    <a:pt x="339039" y="348856"/>
                  </a:lnTo>
                  <a:lnTo>
                    <a:pt x="339039" y="306717"/>
                  </a:lnTo>
                  <a:lnTo>
                    <a:pt x="338899" y="306578"/>
                  </a:lnTo>
                  <a:lnTo>
                    <a:pt x="336207" y="304101"/>
                  </a:lnTo>
                  <a:lnTo>
                    <a:pt x="335267" y="305054"/>
                  </a:lnTo>
                  <a:lnTo>
                    <a:pt x="332270" y="306578"/>
                  </a:lnTo>
                  <a:lnTo>
                    <a:pt x="330746" y="305943"/>
                  </a:lnTo>
                  <a:lnTo>
                    <a:pt x="330555" y="305346"/>
                  </a:lnTo>
                  <a:lnTo>
                    <a:pt x="329704" y="302679"/>
                  </a:lnTo>
                  <a:lnTo>
                    <a:pt x="329145" y="302272"/>
                  </a:lnTo>
                  <a:lnTo>
                    <a:pt x="324853" y="305346"/>
                  </a:lnTo>
                  <a:lnTo>
                    <a:pt x="320509" y="304139"/>
                  </a:lnTo>
                  <a:lnTo>
                    <a:pt x="318058" y="300812"/>
                  </a:lnTo>
                  <a:lnTo>
                    <a:pt x="316738" y="301396"/>
                  </a:lnTo>
                  <a:lnTo>
                    <a:pt x="316179" y="302844"/>
                  </a:lnTo>
                  <a:lnTo>
                    <a:pt x="311327" y="304101"/>
                  </a:lnTo>
                  <a:lnTo>
                    <a:pt x="307314" y="304190"/>
                  </a:lnTo>
                  <a:lnTo>
                    <a:pt x="307009" y="310946"/>
                  </a:lnTo>
                  <a:lnTo>
                    <a:pt x="305625" y="310375"/>
                  </a:lnTo>
                  <a:lnTo>
                    <a:pt x="305346" y="310261"/>
                  </a:lnTo>
                  <a:lnTo>
                    <a:pt x="300024" y="310375"/>
                  </a:lnTo>
                  <a:lnTo>
                    <a:pt x="295859" y="309613"/>
                  </a:lnTo>
                  <a:lnTo>
                    <a:pt x="288404" y="307797"/>
                  </a:lnTo>
                  <a:lnTo>
                    <a:pt x="284988" y="307644"/>
                  </a:lnTo>
                  <a:lnTo>
                    <a:pt x="281038" y="305739"/>
                  </a:lnTo>
                  <a:lnTo>
                    <a:pt x="279260" y="305714"/>
                  </a:lnTo>
                  <a:lnTo>
                    <a:pt x="278472" y="307060"/>
                  </a:lnTo>
                  <a:lnTo>
                    <a:pt x="278168" y="309092"/>
                  </a:lnTo>
                  <a:lnTo>
                    <a:pt x="282016" y="311785"/>
                  </a:lnTo>
                  <a:lnTo>
                    <a:pt x="278193" y="315391"/>
                  </a:lnTo>
                  <a:lnTo>
                    <a:pt x="280301" y="317830"/>
                  </a:lnTo>
                  <a:lnTo>
                    <a:pt x="276339" y="320217"/>
                  </a:lnTo>
                  <a:lnTo>
                    <a:pt x="278091" y="328180"/>
                  </a:lnTo>
                  <a:lnTo>
                    <a:pt x="277914" y="328510"/>
                  </a:lnTo>
                  <a:lnTo>
                    <a:pt x="282587" y="331635"/>
                  </a:lnTo>
                  <a:lnTo>
                    <a:pt x="282663" y="332994"/>
                  </a:lnTo>
                  <a:lnTo>
                    <a:pt x="279425" y="337070"/>
                  </a:lnTo>
                  <a:lnTo>
                    <a:pt x="282524" y="336499"/>
                  </a:lnTo>
                  <a:lnTo>
                    <a:pt x="285038" y="337985"/>
                  </a:lnTo>
                  <a:lnTo>
                    <a:pt x="285153" y="342480"/>
                  </a:lnTo>
                  <a:lnTo>
                    <a:pt x="286004" y="343090"/>
                  </a:lnTo>
                  <a:lnTo>
                    <a:pt x="290690" y="349542"/>
                  </a:lnTo>
                  <a:lnTo>
                    <a:pt x="294157" y="354050"/>
                  </a:lnTo>
                  <a:lnTo>
                    <a:pt x="301980" y="359359"/>
                  </a:lnTo>
                  <a:lnTo>
                    <a:pt x="301853" y="361975"/>
                  </a:lnTo>
                  <a:lnTo>
                    <a:pt x="304050" y="368033"/>
                  </a:lnTo>
                  <a:lnTo>
                    <a:pt x="306717" y="370928"/>
                  </a:lnTo>
                  <a:lnTo>
                    <a:pt x="309422" y="374827"/>
                  </a:lnTo>
                  <a:lnTo>
                    <a:pt x="310273" y="375678"/>
                  </a:lnTo>
                  <a:lnTo>
                    <a:pt x="314731" y="374230"/>
                  </a:lnTo>
                  <a:lnTo>
                    <a:pt x="315531" y="377799"/>
                  </a:lnTo>
                  <a:lnTo>
                    <a:pt x="319341" y="379183"/>
                  </a:lnTo>
                  <a:lnTo>
                    <a:pt x="315633" y="380631"/>
                  </a:lnTo>
                  <a:lnTo>
                    <a:pt x="320738" y="382130"/>
                  </a:lnTo>
                  <a:lnTo>
                    <a:pt x="322427" y="383844"/>
                  </a:lnTo>
                  <a:lnTo>
                    <a:pt x="323469" y="387134"/>
                  </a:lnTo>
                  <a:lnTo>
                    <a:pt x="324104" y="387845"/>
                  </a:lnTo>
                  <a:lnTo>
                    <a:pt x="326047" y="387540"/>
                  </a:lnTo>
                  <a:lnTo>
                    <a:pt x="325539" y="386549"/>
                  </a:lnTo>
                  <a:lnTo>
                    <a:pt x="326961" y="382866"/>
                  </a:lnTo>
                  <a:lnTo>
                    <a:pt x="328231" y="379818"/>
                  </a:lnTo>
                  <a:lnTo>
                    <a:pt x="328612" y="376466"/>
                  </a:lnTo>
                  <a:lnTo>
                    <a:pt x="329831" y="377151"/>
                  </a:lnTo>
                  <a:lnTo>
                    <a:pt x="331635" y="377075"/>
                  </a:lnTo>
                  <a:lnTo>
                    <a:pt x="332447" y="382320"/>
                  </a:lnTo>
                  <a:lnTo>
                    <a:pt x="335305" y="382968"/>
                  </a:lnTo>
                  <a:lnTo>
                    <a:pt x="335318" y="377075"/>
                  </a:lnTo>
                  <a:lnTo>
                    <a:pt x="335318" y="376555"/>
                  </a:lnTo>
                  <a:lnTo>
                    <a:pt x="343725" y="377088"/>
                  </a:lnTo>
                  <a:lnTo>
                    <a:pt x="344170" y="376555"/>
                  </a:lnTo>
                  <a:lnTo>
                    <a:pt x="344627" y="375996"/>
                  </a:lnTo>
                  <a:lnTo>
                    <a:pt x="345020" y="374230"/>
                  </a:lnTo>
                  <a:lnTo>
                    <a:pt x="345046" y="374078"/>
                  </a:lnTo>
                  <a:lnTo>
                    <a:pt x="344766" y="372846"/>
                  </a:lnTo>
                  <a:lnTo>
                    <a:pt x="344678" y="372478"/>
                  </a:lnTo>
                  <a:lnTo>
                    <a:pt x="340995" y="372846"/>
                  </a:lnTo>
                  <a:lnTo>
                    <a:pt x="340664" y="371157"/>
                  </a:lnTo>
                  <a:lnTo>
                    <a:pt x="337858" y="369023"/>
                  </a:lnTo>
                  <a:lnTo>
                    <a:pt x="337985" y="366864"/>
                  </a:lnTo>
                  <a:lnTo>
                    <a:pt x="336613" y="365569"/>
                  </a:lnTo>
                  <a:lnTo>
                    <a:pt x="334530" y="363601"/>
                  </a:lnTo>
                  <a:lnTo>
                    <a:pt x="333375" y="362508"/>
                  </a:lnTo>
                  <a:lnTo>
                    <a:pt x="331050" y="359346"/>
                  </a:lnTo>
                  <a:lnTo>
                    <a:pt x="331050" y="364667"/>
                  </a:lnTo>
                  <a:lnTo>
                    <a:pt x="330885" y="365544"/>
                  </a:lnTo>
                  <a:lnTo>
                    <a:pt x="330276" y="365569"/>
                  </a:lnTo>
                  <a:lnTo>
                    <a:pt x="329438" y="365480"/>
                  </a:lnTo>
                  <a:lnTo>
                    <a:pt x="328637" y="365112"/>
                  </a:lnTo>
                  <a:lnTo>
                    <a:pt x="329133" y="364667"/>
                  </a:lnTo>
                  <a:lnTo>
                    <a:pt x="329577" y="364032"/>
                  </a:lnTo>
                  <a:lnTo>
                    <a:pt x="330835" y="363601"/>
                  </a:lnTo>
                  <a:lnTo>
                    <a:pt x="331038" y="364032"/>
                  </a:lnTo>
                  <a:lnTo>
                    <a:pt x="331050" y="364667"/>
                  </a:lnTo>
                  <a:lnTo>
                    <a:pt x="331050" y="359346"/>
                  </a:lnTo>
                  <a:lnTo>
                    <a:pt x="330822" y="359029"/>
                  </a:lnTo>
                  <a:lnTo>
                    <a:pt x="332651" y="352285"/>
                  </a:lnTo>
                  <a:lnTo>
                    <a:pt x="332765" y="350151"/>
                  </a:lnTo>
                  <a:lnTo>
                    <a:pt x="332994" y="348018"/>
                  </a:lnTo>
                  <a:lnTo>
                    <a:pt x="334975" y="348399"/>
                  </a:lnTo>
                  <a:lnTo>
                    <a:pt x="334581" y="349542"/>
                  </a:lnTo>
                  <a:lnTo>
                    <a:pt x="334479" y="350151"/>
                  </a:lnTo>
                  <a:lnTo>
                    <a:pt x="335102" y="353009"/>
                  </a:lnTo>
                  <a:lnTo>
                    <a:pt x="337400" y="353834"/>
                  </a:lnTo>
                  <a:lnTo>
                    <a:pt x="338607" y="350647"/>
                  </a:lnTo>
                  <a:lnTo>
                    <a:pt x="341020" y="350659"/>
                  </a:lnTo>
                  <a:lnTo>
                    <a:pt x="341337" y="349542"/>
                  </a:lnTo>
                  <a:lnTo>
                    <a:pt x="342607" y="345071"/>
                  </a:lnTo>
                  <a:lnTo>
                    <a:pt x="342938" y="343865"/>
                  </a:lnTo>
                  <a:lnTo>
                    <a:pt x="347472" y="344728"/>
                  </a:lnTo>
                  <a:lnTo>
                    <a:pt x="351104" y="343954"/>
                  </a:lnTo>
                  <a:lnTo>
                    <a:pt x="352044" y="342569"/>
                  </a:lnTo>
                  <a:lnTo>
                    <a:pt x="352399" y="342036"/>
                  </a:lnTo>
                  <a:lnTo>
                    <a:pt x="348513" y="342569"/>
                  </a:lnTo>
                  <a:lnTo>
                    <a:pt x="351028" y="339750"/>
                  </a:lnTo>
                  <a:lnTo>
                    <a:pt x="351790" y="338607"/>
                  </a:lnTo>
                  <a:lnTo>
                    <a:pt x="354431" y="338899"/>
                  </a:lnTo>
                  <a:lnTo>
                    <a:pt x="355485" y="338823"/>
                  </a:lnTo>
                  <a:lnTo>
                    <a:pt x="361734" y="332994"/>
                  </a:lnTo>
                  <a:lnTo>
                    <a:pt x="362978" y="331533"/>
                  </a:lnTo>
                  <a:lnTo>
                    <a:pt x="362165" y="330733"/>
                  </a:lnTo>
                  <a:lnTo>
                    <a:pt x="361911" y="326656"/>
                  </a:lnTo>
                  <a:lnTo>
                    <a:pt x="363918" y="326529"/>
                  </a:lnTo>
                  <a:lnTo>
                    <a:pt x="364324" y="325424"/>
                  </a:lnTo>
                  <a:lnTo>
                    <a:pt x="364782" y="324586"/>
                  </a:lnTo>
                  <a:lnTo>
                    <a:pt x="365582" y="324243"/>
                  </a:lnTo>
                  <a:lnTo>
                    <a:pt x="365848" y="323570"/>
                  </a:lnTo>
                  <a:lnTo>
                    <a:pt x="367703" y="318223"/>
                  </a:lnTo>
                  <a:lnTo>
                    <a:pt x="368617" y="315836"/>
                  </a:lnTo>
                  <a:lnTo>
                    <a:pt x="370332" y="315328"/>
                  </a:lnTo>
                  <a:lnTo>
                    <a:pt x="370814" y="312610"/>
                  </a:lnTo>
                  <a:lnTo>
                    <a:pt x="371348" y="310946"/>
                  </a:lnTo>
                  <a:lnTo>
                    <a:pt x="372986" y="308483"/>
                  </a:lnTo>
                  <a:lnTo>
                    <a:pt x="373227" y="308114"/>
                  </a:lnTo>
                  <a:lnTo>
                    <a:pt x="375564" y="308483"/>
                  </a:lnTo>
                  <a:lnTo>
                    <a:pt x="375818" y="308114"/>
                  </a:lnTo>
                  <a:lnTo>
                    <a:pt x="375970" y="307238"/>
                  </a:lnTo>
                  <a:lnTo>
                    <a:pt x="376301" y="305054"/>
                  </a:lnTo>
                  <a:lnTo>
                    <a:pt x="376415" y="304469"/>
                  </a:lnTo>
                  <a:lnTo>
                    <a:pt x="376720" y="302844"/>
                  </a:lnTo>
                  <a:lnTo>
                    <a:pt x="377075" y="301282"/>
                  </a:lnTo>
                  <a:close/>
                </a:path>
                <a:path w="419100" h="626110">
                  <a:moveTo>
                    <a:pt x="378117" y="235813"/>
                  </a:moveTo>
                  <a:lnTo>
                    <a:pt x="377063" y="233705"/>
                  </a:lnTo>
                  <a:lnTo>
                    <a:pt x="376631" y="233730"/>
                  </a:lnTo>
                  <a:lnTo>
                    <a:pt x="375602" y="233794"/>
                  </a:lnTo>
                  <a:lnTo>
                    <a:pt x="375627" y="234530"/>
                  </a:lnTo>
                  <a:lnTo>
                    <a:pt x="375653" y="236220"/>
                  </a:lnTo>
                  <a:lnTo>
                    <a:pt x="376237" y="236448"/>
                  </a:lnTo>
                  <a:lnTo>
                    <a:pt x="377063" y="236372"/>
                  </a:lnTo>
                  <a:lnTo>
                    <a:pt x="377634" y="236385"/>
                  </a:lnTo>
                  <a:lnTo>
                    <a:pt x="377952" y="236169"/>
                  </a:lnTo>
                  <a:lnTo>
                    <a:pt x="378117" y="235813"/>
                  </a:lnTo>
                  <a:close/>
                </a:path>
                <a:path w="419100" h="626110">
                  <a:moveTo>
                    <a:pt x="378167" y="311175"/>
                  </a:moveTo>
                  <a:lnTo>
                    <a:pt x="375640" y="311823"/>
                  </a:lnTo>
                  <a:lnTo>
                    <a:pt x="376275" y="311924"/>
                  </a:lnTo>
                  <a:lnTo>
                    <a:pt x="377913" y="311810"/>
                  </a:lnTo>
                  <a:lnTo>
                    <a:pt x="378167" y="311175"/>
                  </a:lnTo>
                  <a:close/>
                </a:path>
                <a:path w="419100" h="626110">
                  <a:moveTo>
                    <a:pt x="378726" y="313651"/>
                  </a:moveTo>
                  <a:lnTo>
                    <a:pt x="374434" y="312331"/>
                  </a:lnTo>
                  <a:lnTo>
                    <a:pt x="374154" y="312902"/>
                  </a:lnTo>
                  <a:lnTo>
                    <a:pt x="373621" y="315722"/>
                  </a:lnTo>
                  <a:lnTo>
                    <a:pt x="373888" y="315671"/>
                  </a:lnTo>
                  <a:lnTo>
                    <a:pt x="375589" y="315925"/>
                  </a:lnTo>
                  <a:lnTo>
                    <a:pt x="376123" y="315671"/>
                  </a:lnTo>
                  <a:lnTo>
                    <a:pt x="376974" y="315264"/>
                  </a:lnTo>
                  <a:lnTo>
                    <a:pt x="378726" y="313651"/>
                  </a:lnTo>
                  <a:close/>
                </a:path>
                <a:path w="419100" h="626110">
                  <a:moveTo>
                    <a:pt x="379463" y="245084"/>
                  </a:moveTo>
                  <a:lnTo>
                    <a:pt x="378650" y="239052"/>
                  </a:lnTo>
                  <a:lnTo>
                    <a:pt x="378434" y="237655"/>
                  </a:lnTo>
                  <a:lnTo>
                    <a:pt x="376428" y="240372"/>
                  </a:lnTo>
                  <a:lnTo>
                    <a:pt x="376859" y="242468"/>
                  </a:lnTo>
                  <a:lnTo>
                    <a:pt x="379463" y="245084"/>
                  </a:lnTo>
                  <a:close/>
                </a:path>
                <a:path w="419100" h="626110">
                  <a:moveTo>
                    <a:pt x="380885" y="244957"/>
                  </a:moveTo>
                  <a:lnTo>
                    <a:pt x="380834" y="244729"/>
                  </a:lnTo>
                  <a:lnTo>
                    <a:pt x="380796" y="244500"/>
                  </a:lnTo>
                  <a:lnTo>
                    <a:pt x="380695" y="243967"/>
                  </a:lnTo>
                  <a:lnTo>
                    <a:pt x="380111" y="245706"/>
                  </a:lnTo>
                  <a:lnTo>
                    <a:pt x="380314" y="245897"/>
                  </a:lnTo>
                  <a:lnTo>
                    <a:pt x="380466" y="246062"/>
                  </a:lnTo>
                  <a:lnTo>
                    <a:pt x="380682" y="246253"/>
                  </a:lnTo>
                  <a:lnTo>
                    <a:pt x="380758" y="245821"/>
                  </a:lnTo>
                  <a:lnTo>
                    <a:pt x="380885" y="244957"/>
                  </a:lnTo>
                  <a:close/>
                </a:path>
                <a:path w="419100" h="626110">
                  <a:moveTo>
                    <a:pt x="381812" y="309841"/>
                  </a:moveTo>
                  <a:lnTo>
                    <a:pt x="380263" y="308444"/>
                  </a:lnTo>
                  <a:lnTo>
                    <a:pt x="381457" y="306324"/>
                  </a:lnTo>
                  <a:lnTo>
                    <a:pt x="379755" y="304927"/>
                  </a:lnTo>
                  <a:lnTo>
                    <a:pt x="379323" y="307187"/>
                  </a:lnTo>
                  <a:lnTo>
                    <a:pt x="379107" y="308711"/>
                  </a:lnTo>
                  <a:lnTo>
                    <a:pt x="379006" y="309092"/>
                  </a:lnTo>
                  <a:lnTo>
                    <a:pt x="378167" y="311175"/>
                  </a:lnTo>
                  <a:lnTo>
                    <a:pt x="379272" y="310896"/>
                  </a:lnTo>
                  <a:lnTo>
                    <a:pt x="380530" y="310756"/>
                  </a:lnTo>
                  <a:lnTo>
                    <a:pt x="381762" y="310489"/>
                  </a:lnTo>
                  <a:lnTo>
                    <a:pt x="381812" y="309841"/>
                  </a:lnTo>
                  <a:close/>
                </a:path>
                <a:path w="419100" h="626110">
                  <a:moveTo>
                    <a:pt x="382155" y="231432"/>
                  </a:moveTo>
                  <a:lnTo>
                    <a:pt x="380225" y="229565"/>
                  </a:lnTo>
                  <a:lnTo>
                    <a:pt x="379298" y="227431"/>
                  </a:lnTo>
                  <a:lnTo>
                    <a:pt x="379577" y="224282"/>
                  </a:lnTo>
                  <a:lnTo>
                    <a:pt x="381863" y="223316"/>
                  </a:lnTo>
                  <a:lnTo>
                    <a:pt x="378371" y="223227"/>
                  </a:lnTo>
                  <a:lnTo>
                    <a:pt x="378650" y="220395"/>
                  </a:lnTo>
                  <a:lnTo>
                    <a:pt x="376135" y="223037"/>
                  </a:lnTo>
                  <a:lnTo>
                    <a:pt x="376364" y="224243"/>
                  </a:lnTo>
                  <a:lnTo>
                    <a:pt x="377037" y="226225"/>
                  </a:lnTo>
                  <a:lnTo>
                    <a:pt x="378320" y="226555"/>
                  </a:lnTo>
                  <a:lnTo>
                    <a:pt x="378218" y="227723"/>
                  </a:lnTo>
                  <a:lnTo>
                    <a:pt x="379082" y="228193"/>
                  </a:lnTo>
                  <a:lnTo>
                    <a:pt x="379844" y="229298"/>
                  </a:lnTo>
                  <a:lnTo>
                    <a:pt x="380542" y="231673"/>
                  </a:lnTo>
                  <a:lnTo>
                    <a:pt x="382155" y="231432"/>
                  </a:lnTo>
                  <a:close/>
                </a:path>
                <a:path w="419100" h="626110">
                  <a:moveTo>
                    <a:pt x="383768" y="255828"/>
                  </a:moveTo>
                  <a:lnTo>
                    <a:pt x="383717" y="255524"/>
                  </a:lnTo>
                  <a:lnTo>
                    <a:pt x="383679" y="255206"/>
                  </a:lnTo>
                  <a:lnTo>
                    <a:pt x="383616" y="254850"/>
                  </a:lnTo>
                  <a:lnTo>
                    <a:pt x="383603" y="255143"/>
                  </a:lnTo>
                  <a:lnTo>
                    <a:pt x="383641" y="255473"/>
                  </a:lnTo>
                  <a:lnTo>
                    <a:pt x="383768" y="255828"/>
                  </a:lnTo>
                  <a:close/>
                </a:path>
                <a:path w="419100" h="626110">
                  <a:moveTo>
                    <a:pt x="383882" y="232486"/>
                  </a:moveTo>
                  <a:lnTo>
                    <a:pt x="382892" y="233260"/>
                  </a:lnTo>
                  <a:lnTo>
                    <a:pt x="382028" y="233972"/>
                  </a:lnTo>
                  <a:lnTo>
                    <a:pt x="381266" y="234657"/>
                  </a:lnTo>
                  <a:lnTo>
                    <a:pt x="381431" y="235508"/>
                  </a:lnTo>
                  <a:lnTo>
                    <a:pt x="381596" y="236448"/>
                  </a:lnTo>
                  <a:lnTo>
                    <a:pt x="381762" y="237515"/>
                  </a:lnTo>
                  <a:lnTo>
                    <a:pt x="381914" y="237591"/>
                  </a:lnTo>
                  <a:lnTo>
                    <a:pt x="382028" y="237769"/>
                  </a:lnTo>
                  <a:lnTo>
                    <a:pt x="382168" y="237909"/>
                  </a:lnTo>
                  <a:lnTo>
                    <a:pt x="382587" y="236131"/>
                  </a:lnTo>
                  <a:lnTo>
                    <a:pt x="383095" y="234340"/>
                  </a:lnTo>
                  <a:lnTo>
                    <a:pt x="383882" y="232486"/>
                  </a:lnTo>
                  <a:close/>
                </a:path>
                <a:path w="419100" h="626110">
                  <a:moveTo>
                    <a:pt x="385038" y="260578"/>
                  </a:moveTo>
                  <a:lnTo>
                    <a:pt x="385013" y="260311"/>
                  </a:lnTo>
                  <a:lnTo>
                    <a:pt x="384987" y="259981"/>
                  </a:lnTo>
                  <a:lnTo>
                    <a:pt x="384962" y="259778"/>
                  </a:lnTo>
                  <a:lnTo>
                    <a:pt x="384733" y="260057"/>
                  </a:lnTo>
                  <a:lnTo>
                    <a:pt x="384822" y="260337"/>
                  </a:lnTo>
                  <a:lnTo>
                    <a:pt x="385038" y="260578"/>
                  </a:lnTo>
                  <a:close/>
                </a:path>
                <a:path w="419100" h="626110">
                  <a:moveTo>
                    <a:pt x="385457" y="272821"/>
                  </a:moveTo>
                  <a:lnTo>
                    <a:pt x="385445" y="270395"/>
                  </a:lnTo>
                  <a:lnTo>
                    <a:pt x="385406" y="268236"/>
                  </a:lnTo>
                  <a:lnTo>
                    <a:pt x="385356" y="266776"/>
                  </a:lnTo>
                  <a:lnTo>
                    <a:pt x="384060" y="266280"/>
                  </a:lnTo>
                  <a:lnTo>
                    <a:pt x="383260" y="267233"/>
                  </a:lnTo>
                  <a:lnTo>
                    <a:pt x="382727" y="268465"/>
                  </a:lnTo>
                  <a:lnTo>
                    <a:pt x="383095" y="268973"/>
                  </a:lnTo>
                  <a:lnTo>
                    <a:pt x="384606" y="270878"/>
                  </a:lnTo>
                  <a:lnTo>
                    <a:pt x="385267" y="271881"/>
                  </a:lnTo>
                  <a:lnTo>
                    <a:pt x="385457" y="272821"/>
                  </a:lnTo>
                  <a:close/>
                </a:path>
                <a:path w="419100" h="626110">
                  <a:moveTo>
                    <a:pt x="385470" y="273888"/>
                  </a:moveTo>
                  <a:lnTo>
                    <a:pt x="385381" y="274497"/>
                  </a:lnTo>
                  <a:lnTo>
                    <a:pt x="385140" y="275158"/>
                  </a:lnTo>
                  <a:lnTo>
                    <a:pt x="384746" y="276021"/>
                  </a:lnTo>
                  <a:lnTo>
                    <a:pt x="384606" y="276301"/>
                  </a:lnTo>
                  <a:lnTo>
                    <a:pt x="384746" y="277025"/>
                  </a:lnTo>
                  <a:lnTo>
                    <a:pt x="384911" y="277088"/>
                  </a:lnTo>
                  <a:lnTo>
                    <a:pt x="385140" y="277164"/>
                  </a:lnTo>
                  <a:lnTo>
                    <a:pt x="385279" y="277253"/>
                  </a:lnTo>
                  <a:lnTo>
                    <a:pt x="385470" y="277329"/>
                  </a:lnTo>
                  <a:lnTo>
                    <a:pt x="385470" y="273888"/>
                  </a:lnTo>
                  <a:close/>
                </a:path>
                <a:path w="419100" h="626110">
                  <a:moveTo>
                    <a:pt x="386626" y="250164"/>
                  </a:moveTo>
                  <a:lnTo>
                    <a:pt x="386016" y="248373"/>
                  </a:lnTo>
                  <a:lnTo>
                    <a:pt x="385991" y="247053"/>
                  </a:lnTo>
                  <a:lnTo>
                    <a:pt x="384644" y="246913"/>
                  </a:lnTo>
                  <a:lnTo>
                    <a:pt x="384721" y="247256"/>
                  </a:lnTo>
                  <a:lnTo>
                    <a:pt x="384860" y="247332"/>
                  </a:lnTo>
                  <a:lnTo>
                    <a:pt x="385483" y="247789"/>
                  </a:lnTo>
                  <a:lnTo>
                    <a:pt x="385813" y="248450"/>
                  </a:lnTo>
                  <a:lnTo>
                    <a:pt x="386156" y="249986"/>
                  </a:lnTo>
                  <a:lnTo>
                    <a:pt x="386308" y="250050"/>
                  </a:lnTo>
                  <a:lnTo>
                    <a:pt x="386461" y="250088"/>
                  </a:lnTo>
                  <a:lnTo>
                    <a:pt x="386626" y="250164"/>
                  </a:lnTo>
                  <a:close/>
                </a:path>
                <a:path w="419100" h="626110">
                  <a:moveTo>
                    <a:pt x="387845" y="280238"/>
                  </a:moveTo>
                  <a:lnTo>
                    <a:pt x="387718" y="280149"/>
                  </a:lnTo>
                  <a:lnTo>
                    <a:pt x="387527" y="280149"/>
                  </a:lnTo>
                  <a:lnTo>
                    <a:pt x="387375" y="280098"/>
                  </a:lnTo>
                  <a:lnTo>
                    <a:pt x="387337" y="280250"/>
                  </a:lnTo>
                  <a:lnTo>
                    <a:pt x="387845" y="280238"/>
                  </a:lnTo>
                  <a:close/>
                </a:path>
                <a:path w="419100" h="626110">
                  <a:moveTo>
                    <a:pt x="388162" y="313182"/>
                  </a:moveTo>
                  <a:lnTo>
                    <a:pt x="387324" y="312445"/>
                  </a:lnTo>
                  <a:lnTo>
                    <a:pt x="387870" y="313321"/>
                  </a:lnTo>
                  <a:lnTo>
                    <a:pt x="388162" y="313182"/>
                  </a:lnTo>
                  <a:close/>
                </a:path>
                <a:path w="419100" h="626110">
                  <a:moveTo>
                    <a:pt x="389039" y="268681"/>
                  </a:moveTo>
                  <a:lnTo>
                    <a:pt x="388975" y="268287"/>
                  </a:lnTo>
                  <a:lnTo>
                    <a:pt x="388835" y="268008"/>
                  </a:lnTo>
                  <a:lnTo>
                    <a:pt x="388683" y="267766"/>
                  </a:lnTo>
                  <a:lnTo>
                    <a:pt x="388721" y="269113"/>
                  </a:lnTo>
                  <a:lnTo>
                    <a:pt x="388835" y="268973"/>
                  </a:lnTo>
                  <a:lnTo>
                    <a:pt x="388912" y="268833"/>
                  </a:lnTo>
                  <a:lnTo>
                    <a:pt x="389039" y="268681"/>
                  </a:lnTo>
                  <a:close/>
                </a:path>
                <a:path w="419100" h="626110">
                  <a:moveTo>
                    <a:pt x="389216" y="315455"/>
                  </a:moveTo>
                  <a:lnTo>
                    <a:pt x="388645" y="314553"/>
                  </a:lnTo>
                  <a:lnTo>
                    <a:pt x="387870" y="313321"/>
                  </a:lnTo>
                  <a:lnTo>
                    <a:pt x="385483" y="314464"/>
                  </a:lnTo>
                  <a:lnTo>
                    <a:pt x="386359" y="314579"/>
                  </a:lnTo>
                  <a:lnTo>
                    <a:pt x="389216" y="315455"/>
                  </a:lnTo>
                  <a:close/>
                </a:path>
                <a:path w="419100" h="626110">
                  <a:moveTo>
                    <a:pt x="389991" y="305193"/>
                  </a:moveTo>
                  <a:lnTo>
                    <a:pt x="387985" y="304203"/>
                  </a:lnTo>
                  <a:lnTo>
                    <a:pt x="389991" y="305193"/>
                  </a:lnTo>
                  <a:close/>
                </a:path>
                <a:path w="419100" h="626110">
                  <a:moveTo>
                    <a:pt x="390398" y="292061"/>
                  </a:moveTo>
                  <a:lnTo>
                    <a:pt x="389877" y="290944"/>
                  </a:lnTo>
                  <a:lnTo>
                    <a:pt x="388035" y="289483"/>
                  </a:lnTo>
                  <a:lnTo>
                    <a:pt x="388061" y="288302"/>
                  </a:lnTo>
                  <a:lnTo>
                    <a:pt x="387235" y="287769"/>
                  </a:lnTo>
                  <a:lnTo>
                    <a:pt x="386981" y="287934"/>
                  </a:lnTo>
                  <a:lnTo>
                    <a:pt x="386892" y="288302"/>
                  </a:lnTo>
                  <a:lnTo>
                    <a:pt x="386651" y="290474"/>
                  </a:lnTo>
                  <a:lnTo>
                    <a:pt x="386257" y="290703"/>
                  </a:lnTo>
                  <a:lnTo>
                    <a:pt x="385826" y="292608"/>
                  </a:lnTo>
                  <a:lnTo>
                    <a:pt x="388391" y="292442"/>
                  </a:lnTo>
                  <a:lnTo>
                    <a:pt x="388340" y="293979"/>
                  </a:lnTo>
                  <a:lnTo>
                    <a:pt x="388696" y="293789"/>
                  </a:lnTo>
                  <a:lnTo>
                    <a:pt x="389166" y="293674"/>
                  </a:lnTo>
                  <a:lnTo>
                    <a:pt x="390105" y="292442"/>
                  </a:lnTo>
                  <a:lnTo>
                    <a:pt x="390398" y="292061"/>
                  </a:lnTo>
                  <a:close/>
                </a:path>
                <a:path w="419100" h="626110">
                  <a:moveTo>
                    <a:pt x="390753" y="297116"/>
                  </a:moveTo>
                  <a:lnTo>
                    <a:pt x="390220" y="296062"/>
                  </a:lnTo>
                  <a:lnTo>
                    <a:pt x="385521" y="296062"/>
                  </a:lnTo>
                  <a:lnTo>
                    <a:pt x="385191" y="295567"/>
                  </a:lnTo>
                  <a:lnTo>
                    <a:pt x="384962" y="294970"/>
                  </a:lnTo>
                  <a:lnTo>
                    <a:pt x="384086" y="298272"/>
                  </a:lnTo>
                  <a:lnTo>
                    <a:pt x="383273" y="300710"/>
                  </a:lnTo>
                  <a:lnTo>
                    <a:pt x="385013" y="302399"/>
                  </a:lnTo>
                  <a:lnTo>
                    <a:pt x="384454" y="303377"/>
                  </a:lnTo>
                  <a:lnTo>
                    <a:pt x="383374" y="305917"/>
                  </a:lnTo>
                  <a:lnTo>
                    <a:pt x="383311" y="307174"/>
                  </a:lnTo>
                  <a:lnTo>
                    <a:pt x="385826" y="308851"/>
                  </a:lnTo>
                  <a:lnTo>
                    <a:pt x="385927" y="307073"/>
                  </a:lnTo>
                  <a:lnTo>
                    <a:pt x="387908" y="306374"/>
                  </a:lnTo>
                  <a:lnTo>
                    <a:pt x="387972" y="304292"/>
                  </a:lnTo>
                  <a:lnTo>
                    <a:pt x="386981" y="303834"/>
                  </a:lnTo>
                  <a:lnTo>
                    <a:pt x="388912" y="300710"/>
                  </a:lnTo>
                  <a:lnTo>
                    <a:pt x="388962" y="300380"/>
                  </a:lnTo>
                  <a:lnTo>
                    <a:pt x="390753" y="297116"/>
                  </a:lnTo>
                  <a:close/>
                </a:path>
                <a:path w="419100" h="626110">
                  <a:moveTo>
                    <a:pt x="390753" y="279615"/>
                  </a:moveTo>
                  <a:lnTo>
                    <a:pt x="389432" y="276821"/>
                  </a:lnTo>
                  <a:lnTo>
                    <a:pt x="389089" y="276199"/>
                  </a:lnTo>
                  <a:lnTo>
                    <a:pt x="388772" y="275577"/>
                  </a:lnTo>
                  <a:lnTo>
                    <a:pt x="388759" y="277787"/>
                  </a:lnTo>
                  <a:lnTo>
                    <a:pt x="388721" y="281774"/>
                  </a:lnTo>
                  <a:lnTo>
                    <a:pt x="388340" y="282536"/>
                  </a:lnTo>
                  <a:lnTo>
                    <a:pt x="388315" y="283476"/>
                  </a:lnTo>
                  <a:lnTo>
                    <a:pt x="388226" y="284835"/>
                  </a:lnTo>
                  <a:lnTo>
                    <a:pt x="388442" y="284695"/>
                  </a:lnTo>
                  <a:lnTo>
                    <a:pt x="388620" y="284505"/>
                  </a:lnTo>
                  <a:lnTo>
                    <a:pt x="389331" y="282003"/>
                  </a:lnTo>
                  <a:lnTo>
                    <a:pt x="390753" y="279615"/>
                  </a:lnTo>
                  <a:close/>
                </a:path>
                <a:path w="419100" h="626110">
                  <a:moveTo>
                    <a:pt x="391414" y="310273"/>
                  </a:moveTo>
                  <a:lnTo>
                    <a:pt x="389509" y="307594"/>
                  </a:lnTo>
                  <a:lnTo>
                    <a:pt x="388467" y="309359"/>
                  </a:lnTo>
                  <a:lnTo>
                    <a:pt x="384632" y="310045"/>
                  </a:lnTo>
                  <a:lnTo>
                    <a:pt x="387324" y="312445"/>
                  </a:lnTo>
                  <a:lnTo>
                    <a:pt x="387159" y="312166"/>
                  </a:lnTo>
                  <a:lnTo>
                    <a:pt x="390512" y="311823"/>
                  </a:lnTo>
                  <a:lnTo>
                    <a:pt x="391414" y="310273"/>
                  </a:lnTo>
                  <a:close/>
                </a:path>
                <a:path w="419100" h="626110">
                  <a:moveTo>
                    <a:pt x="393534" y="175539"/>
                  </a:moveTo>
                  <a:lnTo>
                    <a:pt x="391439" y="174853"/>
                  </a:lnTo>
                  <a:lnTo>
                    <a:pt x="390359" y="172872"/>
                  </a:lnTo>
                  <a:lnTo>
                    <a:pt x="388620" y="171665"/>
                  </a:lnTo>
                  <a:lnTo>
                    <a:pt x="388213" y="171894"/>
                  </a:lnTo>
                  <a:lnTo>
                    <a:pt x="387883" y="172593"/>
                  </a:lnTo>
                  <a:lnTo>
                    <a:pt x="387705" y="173139"/>
                  </a:lnTo>
                  <a:lnTo>
                    <a:pt x="387502" y="173659"/>
                  </a:lnTo>
                  <a:lnTo>
                    <a:pt x="390194" y="173558"/>
                  </a:lnTo>
                  <a:lnTo>
                    <a:pt x="389915" y="176644"/>
                  </a:lnTo>
                  <a:lnTo>
                    <a:pt x="391668" y="177495"/>
                  </a:lnTo>
                  <a:lnTo>
                    <a:pt x="391922" y="177622"/>
                  </a:lnTo>
                  <a:lnTo>
                    <a:pt x="392607" y="176961"/>
                  </a:lnTo>
                  <a:lnTo>
                    <a:pt x="393217" y="176441"/>
                  </a:lnTo>
                  <a:lnTo>
                    <a:pt x="393280" y="176110"/>
                  </a:lnTo>
                  <a:lnTo>
                    <a:pt x="393534" y="175539"/>
                  </a:lnTo>
                  <a:close/>
                </a:path>
                <a:path w="419100" h="626110">
                  <a:moveTo>
                    <a:pt x="394677" y="380047"/>
                  </a:moveTo>
                  <a:lnTo>
                    <a:pt x="391795" y="377926"/>
                  </a:lnTo>
                  <a:lnTo>
                    <a:pt x="392760" y="380199"/>
                  </a:lnTo>
                  <a:lnTo>
                    <a:pt x="392887" y="380504"/>
                  </a:lnTo>
                  <a:lnTo>
                    <a:pt x="393750" y="380530"/>
                  </a:lnTo>
                  <a:lnTo>
                    <a:pt x="394398" y="380606"/>
                  </a:lnTo>
                  <a:lnTo>
                    <a:pt x="394677" y="380047"/>
                  </a:lnTo>
                  <a:close/>
                </a:path>
                <a:path w="419100" h="626110">
                  <a:moveTo>
                    <a:pt x="395681" y="372872"/>
                  </a:moveTo>
                  <a:lnTo>
                    <a:pt x="391528" y="370547"/>
                  </a:lnTo>
                  <a:lnTo>
                    <a:pt x="392823" y="370471"/>
                  </a:lnTo>
                  <a:lnTo>
                    <a:pt x="395147" y="370954"/>
                  </a:lnTo>
                  <a:lnTo>
                    <a:pt x="392430" y="368223"/>
                  </a:lnTo>
                  <a:lnTo>
                    <a:pt x="393636" y="367118"/>
                  </a:lnTo>
                  <a:lnTo>
                    <a:pt x="392722" y="364794"/>
                  </a:lnTo>
                  <a:lnTo>
                    <a:pt x="392442" y="362610"/>
                  </a:lnTo>
                  <a:lnTo>
                    <a:pt x="388023" y="363143"/>
                  </a:lnTo>
                  <a:lnTo>
                    <a:pt x="389242" y="364921"/>
                  </a:lnTo>
                  <a:lnTo>
                    <a:pt x="388810" y="367004"/>
                  </a:lnTo>
                  <a:lnTo>
                    <a:pt x="389204" y="368147"/>
                  </a:lnTo>
                  <a:lnTo>
                    <a:pt x="387413" y="373786"/>
                  </a:lnTo>
                  <a:lnTo>
                    <a:pt x="391236" y="376593"/>
                  </a:lnTo>
                  <a:lnTo>
                    <a:pt x="391591" y="377456"/>
                  </a:lnTo>
                  <a:lnTo>
                    <a:pt x="395681" y="372872"/>
                  </a:lnTo>
                  <a:close/>
                </a:path>
                <a:path w="419100" h="626110">
                  <a:moveTo>
                    <a:pt x="397903" y="173875"/>
                  </a:moveTo>
                  <a:lnTo>
                    <a:pt x="397370" y="173253"/>
                  </a:lnTo>
                  <a:lnTo>
                    <a:pt x="397002" y="172796"/>
                  </a:lnTo>
                  <a:lnTo>
                    <a:pt x="396621" y="172351"/>
                  </a:lnTo>
                  <a:lnTo>
                    <a:pt x="396227" y="171919"/>
                  </a:lnTo>
                  <a:lnTo>
                    <a:pt x="395795" y="171513"/>
                  </a:lnTo>
                  <a:lnTo>
                    <a:pt x="395414" y="171069"/>
                  </a:lnTo>
                  <a:lnTo>
                    <a:pt x="393928" y="169291"/>
                  </a:lnTo>
                  <a:lnTo>
                    <a:pt x="392709" y="169087"/>
                  </a:lnTo>
                  <a:lnTo>
                    <a:pt x="392391" y="172935"/>
                  </a:lnTo>
                  <a:lnTo>
                    <a:pt x="395008" y="172669"/>
                  </a:lnTo>
                  <a:lnTo>
                    <a:pt x="395998" y="173977"/>
                  </a:lnTo>
                  <a:lnTo>
                    <a:pt x="396189" y="174231"/>
                  </a:lnTo>
                  <a:lnTo>
                    <a:pt x="397103" y="173939"/>
                  </a:lnTo>
                  <a:lnTo>
                    <a:pt x="397903" y="173875"/>
                  </a:lnTo>
                  <a:close/>
                </a:path>
                <a:path w="419100" h="626110">
                  <a:moveTo>
                    <a:pt x="402678" y="360286"/>
                  </a:moveTo>
                  <a:lnTo>
                    <a:pt x="402107" y="359143"/>
                  </a:lnTo>
                  <a:lnTo>
                    <a:pt x="399084" y="359740"/>
                  </a:lnTo>
                  <a:lnTo>
                    <a:pt x="398538" y="361619"/>
                  </a:lnTo>
                  <a:lnTo>
                    <a:pt x="397700" y="363969"/>
                  </a:lnTo>
                  <a:lnTo>
                    <a:pt x="397357" y="365379"/>
                  </a:lnTo>
                  <a:lnTo>
                    <a:pt x="399846" y="365594"/>
                  </a:lnTo>
                  <a:lnTo>
                    <a:pt x="400824" y="364388"/>
                  </a:lnTo>
                  <a:lnTo>
                    <a:pt x="400646" y="361937"/>
                  </a:lnTo>
                  <a:lnTo>
                    <a:pt x="402259" y="360616"/>
                  </a:lnTo>
                  <a:lnTo>
                    <a:pt x="402678" y="360286"/>
                  </a:lnTo>
                  <a:close/>
                </a:path>
                <a:path w="419100" h="626110">
                  <a:moveTo>
                    <a:pt x="404685" y="138430"/>
                  </a:moveTo>
                  <a:lnTo>
                    <a:pt x="401955" y="137160"/>
                  </a:lnTo>
                  <a:lnTo>
                    <a:pt x="401015" y="134620"/>
                  </a:lnTo>
                  <a:lnTo>
                    <a:pt x="400431" y="134620"/>
                  </a:lnTo>
                  <a:lnTo>
                    <a:pt x="400723" y="133350"/>
                  </a:lnTo>
                  <a:lnTo>
                    <a:pt x="401459" y="132080"/>
                  </a:lnTo>
                  <a:lnTo>
                    <a:pt x="403047" y="134620"/>
                  </a:lnTo>
                  <a:lnTo>
                    <a:pt x="404012" y="132080"/>
                  </a:lnTo>
                  <a:lnTo>
                    <a:pt x="404507" y="130810"/>
                  </a:lnTo>
                  <a:lnTo>
                    <a:pt x="403682" y="130810"/>
                  </a:lnTo>
                  <a:lnTo>
                    <a:pt x="400786" y="127000"/>
                  </a:lnTo>
                  <a:lnTo>
                    <a:pt x="401421" y="123190"/>
                  </a:lnTo>
                  <a:lnTo>
                    <a:pt x="397624" y="120650"/>
                  </a:lnTo>
                  <a:lnTo>
                    <a:pt x="398068" y="119380"/>
                  </a:lnTo>
                  <a:lnTo>
                    <a:pt x="400812" y="118110"/>
                  </a:lnTo>
                  <a:lnTo>
                    <a:pt x="399732" y="116840"/>
                  </a:lnTo>
                  <a:lnTo>
                    <a:pt x="396125" y="113030"/>
                  </a:lnTo>
                  <a:lnTo>
                    <a:pt x="394919" y="110490"/>
                  </a:lnTo>
                  <a:lnTo>
                    <a:pt x="395744" y="105410"/>
                  </a:lnTo>
                  <a:lnTo>
                    <a:pt x="397116" y="102870"/>
                  </a:lnTo>
                  <a:lnTo>
                    <a:pt x="394322" y="100330"/>
                  </a:lnTo>
                  <a:lnTo>
                    <a:pt x="391795" y="99060"/>
                  </a:lnTo>
                  <a:lnTo>
                    <a:pt x="393496" y="95250"/>
                  </a:lnTo>
                  <a:lnTo>
                    <a:pt x="393293" y="95250"/>
                  </a:lnTo>
                  <a:lnTo>
                    <a:pt x="392798" y="93980"/>
                  </a:lnTo>
                  <a:lnTo>
                    <a:pt x="391579" y="93980"/>
                  </a:lnTo>
                  <a:lnTo>
                    <a:pt x="390601" y="92710"/>
                  </a:lnTo>
                  <a:lnTo>
                    <a:pt x="389953" y="92710"/>
                  </a:lnTo>
                  <a:lnTo>
                    <a:pt x="389445" y="91440"/>
                  </a:lnTo>
                  <a:lnTo>
                    <a:pt x="385089" y="87630"/>
                  </a:lnTo>
                  <a:lnTo>
                    <a:pt x="380974" y="83820"/>
                  </a:lnTo>
                  <a:lnTo>
                    <a:pt x="377024" y="78740"/>
                  </a:lnTo>
                  <a:lnTo>
                    <a:pt x="376351" y="78740"/>
                  </a:lnTo>
                  <a:lnTo>
                    <a:pt x="371805" y="72390"/>
                  </a:lnTo>
                  <a:lnTo>
                    <a:pt x="367080" y="67310"/>
                  </a:lnTo>
                  <a:lnTo>
                    <a:pt x="361988" y="63500"/>
                  </a:lnTo>
                  <a:lnTo>
                    <a:pt x="356374" y="58420"/>
                  </a:lnTo>
                  <a:lnTo>
                    <a:pt x="350393" y="54610"/>
                  </a:lnTo>
                  <a:lnTo>
                    <a:pt x="345300" y="49530"/>
                  </a:lnTo>
                  <a:lnTo>
                    <a:pt x="333298" y="40640"/>
                  </a:lnTo>
                  <a:lnTo>
                    <a:pt x="326885" y="35560"/>
                  </a:lnTo>
                  <a:lnTo>
                    <a:pt x="314680" y="27940"/>
                  </a:lnTo>
                  <a:lnTo>
                    <a:pt x="308914" y="22860"/>
                  </a:lnTo>
                  <a:lnTo>
                    <a:pt x="303834" y="20320"/>
                  </a:lnTo>
                  <a:lnTo>
                    <a:pt x="301294" y="19050"/>
                  </a:lnTo>
                  <a:lnTo>
                    <a:pt x="297167" y="19050"/>
                  </a:lnTo>
                  <a:lnTo>
                    <a:pt x="295656" y="20320"/>
                  </a:lnTo>
                  <a:lnTo>
                    <a:pt x="294703" y="19050"/>
                  </a:lnTo>
                  <a:lnTo>
                    <a:pt x="294906" y="18453"/>
                  </a:lnTo>
                  <a:lnTo>
                    <a:pt x="295643" y="19113"/>
                  </a:lnTo>
                  <a:lnTo>
                    <a:pt x="297154" y="19037"/>
                  </a:lnTo>
                  <a:lnTo>
                    <a:pt x="297700" y="18770"/>
                  </a:lnTo>
                  <a:lnTo>
                    <a:pt x="298259" y="18427"/>
                  </a:lnTo>
                  <a:lnTo>
                    <a:pt x="298792" y="18021"/>
                  </a:lnTo>
                  <a:lnTo>
                    <a:pt x="296710" y="17157"/>
                  </a:lnTo>
                  <a:lnTo>
                    <a:pt x="295656" y="16738"/>
                  </a:lnTo>
                  <a:lnTo>
                    <a:pt x="295402" y="17018"/>
                  </a:lnTo>
                  <a:lnTo>
                    <a:pt x="295135" y="17284"/>
                  </a:lnTo>
                  <a:lnTo>
                    <a:pt x="295008" y="17551"/>
                  </a:lnTo>
                  <a:lnTo>
                    <a:pt x="274967" y="10160"/>
                  </a:lnTo>
                  <a:lnTo>
                    <a:pt x="267931" y="8890"/>
                  </a:lnTo>
                  <a:lnTo>
                    <a:pt x="267157" y="8890"/>
                  </a:lnTo>
                  <a:lnTo>
                    <a:pt x="266204" y="7620"/>
                  </a:lnTo>
                  <a:lnTo>
                    <a:pt x="265658" y="7620"/>
                  </a:lnTo>
                  <a:lnTo>
                    <a:pt x="256222" y="5080"/>
                  </a:lnTo>
                  <a:lnTo>
                    <a:pt x="251548" y="5080"/>
                  </a:lnTo>
                  <a:lnTo>
                    <a:pt x="238607" y="2540"/>
                  </a:lnTo>
                  <a:lnTo>
                    <a:pt x="227203" y="1447"/>
                  </a:lnTo>
                  <a:lnTo>
                    <a:pt x="227203" y="384810"/>
                  </a:lnTo>
                  <a:lnTo>
                    <a:pt x="223520" y="382270"/>
                  </a:lnTo>
                  <a:lnTo>
                    <a:pt x="220865" y="382270"/>
                  </a:lnTo>
                  <a:lnTo>
                    <a:pt x="213817" y="384810"/>
                  </a:lnTo>
                  <a:lnTo>
                    <a:pt x="209448" y="382270"/>
                  </a:lnTo>
                  <a:lnTo>
                    <a:pt x="203987" y="384810"/>
                  </a:lnTo>
                  <a:lnTo>
                    <a:pt x="203835" y="384657"/>
                  </a:lnTo>
                  <a:lnTo>
                    <a:pt x="203835" y="400050"/>
                  </a:lnTo>
                  <a:lnTo>
                    <a:pt x="203263" y="401320"/>
                  </a:lnTo>
                  <a:lnTo>
                    <a:pt x="202018" y="401320"/>
                  </a:lnTo>
                  <a:lnTo>
                    <a:pt x="201955" y="400050"/>
                  </a:lnTo>
                  <a:lnTo>
                    <a:pt x="201739" y="398780"/>
                  </a:lnTo>
                  <a:lnTo>
                    <a:pt x="203098" y="398780"/>
                  </a:lnTo>
                  <a:lnTo>
                    <a:pt x="203581" y="400050"/>
                  </a:lnTo>
                  <a:lnTo>
                    <a:pt x="203835" y="400050"/>
                  </a:lnTo>
                  <a:lnTo>
                    <a:pt x="203835" y="384657"/>
                  </a:lnTo>
                  <a:lnTo>
                    <a:pt x="202806" y="383540"/>
                  </a:lnTo>
                  <a:lnTo>
                    <a:pt x="202298" y="381000"/>
                  </a:lnTo>
                  <a:lnTo>
                    <a:pt x="202615" y="379730"/>
                  </a:lnTo>
                  <a:lnTo>
                    <a:pt x="207251" y="374650"/>
                  </a:lnTo>
                  <a:lnTo>
                    <a:pt x="212077" y="373380"/>
                  </a:lnTo>
                  <a:lnTo>
                    <a:pt x="218833" y="372110"/>
                  </a:lnTo>
                  <a:lnTo>
                    <a:pt x="219760" y="372110"/>
                  </a:lnTo>
                  <a:lnTo>
                    <a:pt x="223329" y="377190"/>
                  </a:lnTo>
                  <a:lnTo>
                    <a:pt x="225196" y="379730"/>
                  </a:lnTo>
                  <a:lnTo>
                    <a:pt x="227203" y="384810"/>
                  </a:lnTo>
                  <a:lnTo>
                    <a:pt x="227203" y="1447"/>
                  </a:lnTo>
                  <a:lnTo>
                    <a:pt x="225983" y="1320"/>
                  </a:lnTo>
                  <a:lnTo>
                    <a:pt x="225983" y="248920"/>
                  </a:lnTo>
                  <a:lnTo>
                    <a:pt x="224472" y="250190"/>
                  </a:lnTo>
                  <a:lnTo>
                    <a:pt x="223608" y="250190"/>
                  </a:lnTo>
                  <a:lnTo>
                    <a:pt x="220916" y="248920"/>
                  </a:lnTo>
                  <a:lnTo>
                    <a:pt x="220433" y="248920"/>
                  </a:lnTo>
                  <a:lnTo>
                    <a:pt x="221919" y="256540"/>
                  </a:lnTo>
                  <a:lnTo>
                    <a:pt x="217551" y="260350"/>
                  </a:lnTo>
                  <a:lnTo>
                    <a:pt x="220078" y="267970"/>
                  </a:lnTo>
                  <a:lnTo>
                    <a:pt x="221881" y="269240"/>
                  </a:lnTo>
                  <a:lnTo>
                    <a:pt x="221259" y="273050"/>
                  </a:lnTo>
                  <a:lnTo>
                    <a:pt x="223037" y="275590"/>
                  </a:lnTo>
                  <a:lnTo>
                    <a:pt x="219100" y="276860"/>
                  </a:lnTo>
                  <a:lnTo>
                    <a:pt x="219608" y="273050"/>
                  </a:lnTo>
                  <a:lnTo>
                    <a:pt x="216865" y="273050"/>
                  </a:lnTo>
                  <a:lnTo>
                    <a:pt x="216382" y="274320"/>
                  </a:lnTo>
                  <a:lnTo>
                    <a:pt x="216090" y="276860"/>
                  </a:lnTo>
                  <a:lnTo>
                    <a:pt x="215823" y="276860"/>
                  </a:lnTo>
                  <a:lnTo>
                    <a:pt x="210832" y="274320"/>
                  </a:lnTo>
                  <a:lnTo>
                    <a:pt x="211226" y="278130"/>
                  </a:lnTo>
                  <a:lnTo>
                    <a:pt x="210210" y="284480"/>
                  </a:lnTo>
                  <a:lnTo>
                    <a:pt x="207289" y="288290"/>
                  </a:lnTo>
                  <a:lnTo>
                    <a:pt x="201422" y="288290"/>
                  </a:lnTo>
                  <a:lnTo>
                    <a:pt x="200533" y="287299"/>
                  </a:lnTo>
                  <a:lnTo>
                    <a:pt x="200533" y="347980"/>
                  </a:lnTo>
                  <a:lnTo>
                    <a:pt x="196634" y="359410"/>
                  </a:lnTo>
                  <a:lnTo>
                    <a:pt x="195592" y="362839"/>
                  </a:lnTo>
                  <a:lnTo>
                    <a:pt x="195592" y="368300"/>
                  </a:lnTo>
                  <a:lnTo>
                    <a:pt x="195364" y="369570"/>
                  </a:lnTo>
                  <a:lnTo>
                    <a:pt x="195021" y="370840"/>
                  </a:lnTo>
                  <a:lnTo>
                    <a:pt x="193167" y="372110"/>
                  </a:lnTo>
                  <a:lnTo>
                    <a:pt x="193078" y="370840"/>
                  </a:lnTo>
                  <a:lnTo>
                    <a:pt x="192951" y="369570"/>
                  </a:lnTo>
                  <a:lnTo>
                    <a:pt x="193738" y="369570"/>
                  </a:lnTo>
                  <a:lnTo>
                    <a:pt x="194183" y="368300"/>
                  </a:lnTo>
                  <a:lnTo>
                    <a:pt x="192201" y="367030"/>
                  </a:lnTo>
                  <a:lnTo>
                    <a:pt x="194551" y="367030"/>
                  </a:lnTo>
                  <a:lnTo>
                    <a:pt x="195592" y="368300"/>
                  </a:lnTo>
                  <a:lnTo>
                    <a:pt x="195592" y="362839"/>
                  </a:lnTo>
                  <a:lnTo>
                    <a:pt x="194703" y="365760"/>
                  </a:lnTo>
                  <a:lnTo>
                    <a:pt x="194424" y="365760"/>
                  </a:lnTo>
                  <a:lnTo>
                    <a:pt x="191846" y="367030"/>
                  </a:lnTo>
                  <a:lnTo>
                    <a:pt x="192747" y="369570"/>
                  </a:lnTo>
                  <a:lnTo>
                    <a:pt x="192112" y="369570"/>
                  </a:lnTo>
                  <a:lnTo>
                    <a:pt x="192112" y="372110"/>
                  </a:lnTo>
                  <a:lnTo>
                    <a:pt x="190804" y="373380"/>
                  </a:lnTo>
                  <a:lnTo>
                    <a:pt x="190627" y="372110"/>
                  </a:lnTo>
                  <a:lnTo>
                    <a:pt x="190347" y="369963"/>
                  </a:lnTo>
                  <a:lnTo>
                    <a:pt x="192112" y="372110"/>
                  </a:lnTo>
                  <a:lnTo>
                    <a:pt x="192112" y="369570"/>
                  </a:lnTo>
                  <a:lnTo>
                    <a:pt x="190296" y="369570"/>
                  </a:lnTo>
                  <a:lnTo>
                    <a:pt x="190131" y="368300"/>
                  </a:lnTo>
                  <a:lnTo>
                    <a:pt x="189966" y="367030"/>
                  </a:lnTo>
                  <a:lnTo>
                    <a:pt x="191363" y="360680"/>
                  </a:lnTo>
                  <a:lnTo>
                    <a:pt x="194906" y="354330"/>
                  </a:lnTo>
                  <a:lnTo>
                    <a:pt x="200533" y="347980"/>
                  </a:lnTo>
                  <a:lnTo>
                    <a:pt x="200533" y="287299"/>
                  </a:lnTo>
                  <a:lnTo>
                    <a:pt x="200291" y="287020"/>
                  </a:lnTo>
                  <a:lnTo>
                    <a:pt x="197078" y="289560"/>
                  </a:lnTo>
                  <a:lnTo>
                    <a:pt x="195491" y="288290"/>
                  </a:lnTo>
                  <a:lnTo>
                    <a:pt x="192925" y="283210"/>
                  </a:lnTo>
                  <a:lnTo>
                    <a:pt x="191782" y="284480"/>
                  </a:lnTo>
                  <a:lnTo>
                    <a:pt x="190119" y="287020"/>
                  </a:lnTo>
                  <a:lnTo>
                    <a:pt x="189712" y="288290"/>
                  </a:lnTo>
                  <a:lnTo>
                    <a:pt x="187845" y="287375"/>
                  </a:lnTo>
                  <a:lnTo>
                    <a:pt x="187845" y="368300"/>
                  </a:lnTo>
                  <a:lnTo>
                    <a:pt x="187439" y="370840"/>
                  </a:lnTo>
                  <a:lnTo>
                    <a:pt x="186817" y="372110"/>
                  </a:lnTo>
                  <a:lnTo>
                    <a:pt x="185293" y="370840"/>
                  </a:lnTo>
                  <a:lnTo>
                    <a:pt x="184302" y="370840"/>
                  </a:lnTo>
                  <a:lnTo>
                    <a:pt x="184670" y="369570"/>
                  </a:lnTo>
                  <a:lnTo>
                    <a:pt x="185267" y="368300"/>
                  </a:lnTo>
                  <a:lnTo>
                    <a:pt x="187845" y="368300"/>
                  </a:lnTo>
                  <a:lnTo>
                    <a:pt x="187845" y="287375"/>
                  </a:lnTo>
                  <a:lnTo>
                    <a:pt x="187121" y="287020"/>
                  </a:lnTo>
                  <a:lnTo>
                    <a:pt x="189649" y="285750"/>
                  </a:lnTo>
                  <a:lnTo>
                    <a:pt x="188493" y="284480"/>
                  </a:lnTo>
                  <a:lnTo>
                    <a:pt x="187680" y="284480"/>
                  </a:lnTo>
                  <a:lnTo>
                    <a:pt x="179971" y="281940"/>
                  </a:lnTo>
                  <a:lnTo>
                    <a:pt x="174282" y="284480"/>
                  </a:lnTo>
                  <a:lnTo>
                    <a:pt x="166725" y="284480"/>
                  </a:lnTo>
                  <a:lnTo>
                    <a:pt x="165061" y="283210"/>
                  </a:lnTo>
                  <a:lnTo>
                    <a:pt x="162839" y="284480"/>
                  </a:lnTo>
                  <a:lnTo>
                    <a:pt x="161391" y="283210"/>
                  </a:lnTo>
                  <a:lnTo>
                    <a:pt x="160769" y="281940"/>
                  </a:lnTo>
                  <a:lnTo>
                    <a:pt x="162166" y="280670"/>
                  </a:lnTo>
                  <a:lnTo>
                    <a:pt x="164147" y="279400"/>
                  </a:lnTo>
                  <a:lnTo>
                    <a:pt x="164363" y="280670"/>
                  </a:lnTo>
                  <a:lnTo>
                    <a:pt x="165214" y="280670"/>
                  </a:lnTo>
                  <a:lnTo>
                    <a:pt x="165900" y="279400"/>
                  </a:lnTo>
                  <a:lnTo>
                    <a:pt x="164693" y="278130"/>
                  </a:lnTo>
                  <a:lnTo>
                    <a:pt x="163664" y="276860"/>
                  </a:lnTo>
                  <a:lnTo>
                    <a:pt x="162648" y="275590"/>
                  </a:lnTo>
                  <a:lnTo>
                    <a:pt x="162687" y="274320"/>
                  </a:lnTo>
                  <a:lnTo>
                    <a:pt x="162725" y="273050"/>
                  </a:lnTo>
                  <a:lnTo>
                    <a:pt x="166014" y="271780"/>
                  </a:lnTo>
                  <a:lnTo>
                    <a:pt x="166611" y="271780"/>
                  </a:lnTo>
                  <a:lnTo>
                    <a:pt x="166293" y="270510"/>
                  </a:lnTo>
                  <a:lnTo>
                    <a:pt x="165989" y="269240"/>
                  </a:lnTo>
                  <a:lnTo>
                    <a:pt x="165557" y="269240"/>
                  </a:lnTo>
                  <a:lnTo>
                    <a:pt x="157886" y="270510"/>
                  </a:lnTo>
                  <a:lnTo>
                    <a:pt x="151803" y="270510"/>
                  </a:lnTo>
                  <a:lnTo>
                    <a:pt x="150406" y="266700"/>
                  </a:lnTo>
                  <a:lnTo>
                    <a:pt x="148107" y="260350"/>
                  </a:lnTo>
                  <a:lnTo>
                    <a:pt x="145681" y="260350"/>
                  </a:lnTo>
                  <a:lnTo>
                    <a:pt x="142659" y="261620"/>
                  </a:lnTo>
                  <a:lnTo>
                    <a:pt x="142481" y="264160"/>
                  </a:lnTo>
                  <a:lnTo>
                    <a:pt x="144983" y="265430"/>
                  </a:lnTo>
                  <a:lnTo>
                    <a:pt x="143433" y="266700"/>
                  </a:lnTo>
                  <a:lnTo>
                    <a:pt x="140246" y="262890"/>
                  </a:lnTo>
                  <a:lnTo>
                    <a:pt x="136956" y="266700"/>
                  </a:lnTo>
                  <a:lnTo>
                    <a:pt x="133565" y="264160"/>
                  </a:lnTo>
                  <a:lnTo>
                    <a:pt x="132219" y="264160"/>
                  </a:lnTo>
                  <a:lnTo>
                    <a:pt x="133604" y="269240"/>
                  </a:lnTo>
                  <a:lnTo>
                    <a:pt x="132232" y="270510"/>
                  </a:lnTo>
                  <a:lnTo>
                    <a:pt x="130162" y="269240"/>
                  </a:lnTo>
                  <a:lnTo>
                    <a:pt x="128524" y="267970"/>
                  </a:lnTo>
                  <a:lnTo>
                    <a:pt x="124485" y="273050"/>
                  </a:lnTo>
                  <a:lnTo>
                    <a:pt x="121043" y="274320"/>
                  </a:lnTo>
                  <a:lnTo>
                    <a:pt x="115176" y="274320"/>
                  </a:lnTo>
                  <a:lnTo>
                    <a:pt x="113792" y="273050"/>
                  </a:lnTo>
                  <a:lnTo>
                    <a:pt x="116052" y="273050"/>
                  </a:lnTo>
                  <a:lnTo>
                    <a:pt x="117894" y="269240"/>
                  </a:lnTo>
                  <a:lnTo>
                    <a:pt x="122656" y="267970"/>
                  </a:lnTo>
                  <a:lnTo>
                    <a:pt x="122275" y="266700"/>
                  </a:lnTo>
                  <a:lnTo>
                    <a:pt x="121907" y="265430"/>
                  </a:lnTo>
                  <a:lnTo>
                    <a:pt x="119151" y="266700"/>
                  </a:lnTo>
                  <a:lnTo>
                    <a:pt x="119062" y="265430"/>
                  </a:lnTo>
                  <a:lnTo>
                    <a:pt x="118605" y="265430"/>
                  </a:lnTo>
                  <a:lnTo>
                    <a:pt x="141897" y="255270"/>
                  </a:lnTo>
                  <a:lnTo>
                    <a:pt x="146062" y="252730"/>
                  </a:lnTo>
                  <a:lnTo>
                    <a:pt x="150761" y="252730"/>
                  </a:lnTo>
                  <a:lnTo>
                    <a:pt x="157505" y="248920"/>
                  </a:lnTo>
                  <a:lnTo>
                    <a:pt x="160159" y="247650"/>
                  </a:lnTo>
                  <a:lnTo>
                    <a:pt x="164160" y="247650"/>
                  </a:lnTo>
                  <a:lnTo>
                    <a:pt x="169481" y="246380"/>
                  </a:lnTo>
                  <a:lnTo>
                    <a:pt x="168046" y="245110"/>
                  </a:lnTo>
                  <a:lnTo>
                    <a:pt x="165176" y="242570"/>
                  </a:lnTo>
                  <a:lnTo>
                    <a:pt x="166509" y="242570"/>
                  </a:lnTo>
                  <a:lnTo>
                    <a:pt x="167208" y="240030"/>
                  </a:lnTo>
                  <a:lnTo>
                    <a:pt x="168046" y="238760"/>
                  </a:lnTo>
                  <a:lnTo>
                    <a:pt x="163842" y="238760"/>
                  </a:lnTo>
                  <a:lnTo>
                    <a:pt x="164172" y="236220"/>
                  </a:lnTo>
                  <a:lnTo>
                    <a:pt x="165849" y="236220"/>
                  </a:lnTo>
                  <a:lnTo>
                    <a:pt x="171729" y="232410"/>
                  </a:lnTo>
                  <a:lnTo>
                    <a:pt x="178587" y="232410"/>
                  </a:lnTo>
                  <a:lnTo>
                    <a:pt x="186931" y="227330"/>
                  </a:lnTo>
                  <a:lnTo>
                    <a:pt x="190284" y="232410"/>
                  </a:lnTo>
                  <a:lnTo>
                    <a:pt x="192900" y="228600"/>
                  </a:lnTo>
                  <a:lnTo>
                    <a:pt x="193509" y="228600"/>
                  </a:lnTo>
                  <a:lnTo>
                    <a:pt x="194576" y="227330"/>
                  </a:lnTo>
                  <a:lnTo>
                    <a:pt x="198843" y="222250"/>
                  </a:lnTo>
                  <a:lnTo>
                    <a:pt x="204165" y="228600"/>
                  </a:lnTo>
                  <a:lnTo>
                    <a:pt x="215125" y="229870"/>
                  </a:lnTo>
                  <a:lnTo>
                    <a:pt x="219202" y="233680"/>
                  </a:lnTo>
                  <a:lnTo>
                    <a:pt x="224701" y="238760"/>
                  </a:lnTo>
                  <a:lnTo>
                    <a:pt x="225983" y="248920"/>
                  </a:lnTo>
                  <a:lnTo>
                    <a:pt x="225983" y="1320"/>
                  </a:lnTo>
                  <a:lnTo>
                    <a:pt x="212356" y="0"/>
                  </a:lnTo>
                  <a:lnTo>
                    <a:pt x="199237" y="1270"/>
                  </a:lnTo>
                  <a:lnTo>
                    <a:pt x="192125" y="1270"/>
                  </a:lnTo>
                  <a:lnTo>
                    <a:pt x="185470" y="3810"/>
                  </a:lnTo>
                  <a:lnTo>
                    <a:pt x="170230" y="6350"/>
                  </a:lnTo>
                  <a:lnTo>
                    <a:pt x="162077" y="6350"/>
                  </a:lnTo>
                  <a:lnTo>
                    <a:pt x="153898" y="8890"/>
                  </a:lnTo>
                  <a:lnTo>
                    <a:pt x="109804" y="27940"/>
                  </a:lnTo>
                  <a:lnTo>
                    <a:pt x="95554" y="37515"/>
                  </a:lnTo>
                  <a:lnTo>
                    <a:pt x="95554" y="420370"/>
                  </a:lnTo>
                  <a:lnTo>
                    <a:pt x="94856" y="420370"/>
                  </a:lnTo>
                  <a:lnTo>
                    <a:pt x="94208" y="421640"/>
                  </a:lnTo>
                  <a:lnTo>
                    <a:pt x="91630" y="421640"/>
                  </a:lnTo>
                  <a:lnTo>
                    <a:pt x="91414" y="419100"/>
                  </a:lnTo>
                  <a:lnTo>
                    <a:pt x="92862" y="419100"/>
                  </a:lnTo>
                  <a:lnTo>
                    <a:pt x="93802" y="417830"/>
                  </a:lnTo>
                  <a:lnTo>
                    <a:pt x="94068" y="419100"/>
                  </a:lnTo>
                  <a:lnTo>
                    <a:pt x="95554" y="420370"/>
                  </a:lnTo>
                  <a:lnTo>
                    <a:pt x="95554" y="37515"/>
                  </a:lnTo>
                  <a:lnTo>
                    <a:pt x="90970" y="40640"/>
                  </a:lnTo>
                  <a:lnTo>
                    <a:pt x="82334" y="47993"/>
                  </a:lnTo>
                  <a:lnTo>
                    <a:pt x="82334" y="421640"/>
                  </a:lnTo>
                  <a:lnTo>
                    <a:pt x="81826" y="424180"/>
                  </a:lnTo>
                  <a:lnTo>
                    <a:pt x="81495" y="425450"/>
                  </a:lnTo>
                  <a:lnTo>
                    <a:pt x="81343" y="426720"/>
                  </a:lnTo>
                  <a:lnTo>
                    <a:pt x="80492" y="425450"/>
                  </a:lnTo>
                  <a:lnTo>
                    <a:pt x="77812" y="424180"/>
                  </a:lnTo>
                  <a:lnTo>
                    <a:pt x="80784" y="422910"/>
                  </a:lnTo>
                  <a:lnTo>
                    <a:pt x="79959" y="420370"/>
                  </a:lnTo>
                  <a:lnTo>
                    <a:pt x="82334" y="421640"/>
                  </a:lnTo>
                  <a:lnTo>
                    <a:pt x="82334" y="47993"/>
                  </a:lnTo>
                  <a:lnTo>
                    <a:pt x="82016" y="48260"/>
                  </a:lnTo>
                  <a:lnTo>
                    <a:pt x="80479" y="49644"/>
                  </a:lnTo>
                  <a:lnTo>
                    <a:pt x="80479" y="54610"/>
                  </a:lnTo>
                  <a:lnTo>
                    <a:pt x="79667" y="55321"/>
                  </a:lnTo>
                  <a:lnTo>
                    <a:pt x="79667" y="57150"/>
                  </a:lnTo>
                  <a:lnTo>
                    <a:pt x="79171" y="57150"/>
                  </a:lnTo>
                  <a:lnTo>
                    <a:pt x="79044" y="58420"/>
                  </a:lnTo>
                  <a:lnTo>
                    <a:pt x="76377" y="55880"/>
                  </a:lnTo>
                  <a:lnTo>
                    <a:pt x="76822" y="55880"/>
                  </a:lnTo>
                  <a:lnTo>
                    <a:pt x="78054" y="56819"/>
                  </a:lnTo>
                  <a:lnTo>
                    <a:pt x="79032" y="57569"/>
                  </a:lnTo>
                  <a:lnTo>
                    <a:pt x="79171" y="56553"/>
                  </a:lnTo>
                  <a:lnTo>
                    <a:pt x="79311" y="56476"/>
                  </a:lnTo>
                  <a:lnTo>
                    <a:pt x="79667" y="57150"/>
                  </a:lnTo>
                  <a:lnTo>
                    <a:pt x="79667" y="55321"/>
                  </a:lnTo>
                  <a:lnTo>
                    <a:pt x="79184" y="55727"/>
                  </a:lnTo>
                  <a:lnTo>
                    <a:pt x="79019" y="55524"/>
                  </a:lnTo>
                  <a:lnTo>
                    <a:pt x="79717" y="54610"/>
                  </a:lnTo>
                  <a:lnTo>
                    <a:pt x="80479" y="54610"/>
                  </a:lnTo>
                  <a:lnTo>
                    <a:pt x="80479" y="49644"/>
                  </a:lnTo>
                  <a:lnTo>
                    <a:pt x="74663" y="54851"/>
                  </a:lnTo>
                  <a:lnTo>
                    <a:pt x="74117" y="54660"/>
                  </a:lnTo>
                  <a:lnTo>
                    <a:pt x="73520" y="54698"/>
                  </a:lnTo>
                  <a:lnTo>
                    <a:pt x="73037" y="55156"/>
                  </a:lnTo>
                  <a:lnTo>
                    <a:pt x="72517" y="55575"/>
                  </a:lnTo>
                  <a:lnTo>
                    <a:pt x="72034" y="56045"/>
                  </a:lnTo>
                  <a:lnTo>
                    <a:pt x="73406" y="56642"/>
                  </a:lnTo>
                  <a:lnTo>
                    <a:pt x="74447" y="56845"/>
                  </a:lnTo>
                  <a:lnTo>
                    <a:pt x="75374" y="55880"/>
                  </a:lnTo>
                  <a:lnTo>
                    <a:pt x="75501" y="55880"/>
                  </a:lnTo>
                  <a:lnTo>
                    <a:pt x="74447" y="57150"/>
                  </a:lnTo>
                  <a:lnTo>
                    <a:pt x="71272" y="57150"/>
                  </a:lnTo>
                  <a:lnTo>
                    <a:pt x="70497" y="58420"/>
                  </a:lnTo>
                  <a:lnTo>
                    <a:pt x="71361" y="58420"/>
                  </a:lnTo>
                  <a:lnTo>
                    <a:pt x="71653" y="59690"/>
                  </a:lnTo>
                  <a:lnTo>
                    <a:pt x="69024" y="59690"/>
                  </a:lnTo>
                  <a:lnTo>
                    <a:pt x="64630" y="63500"/>
                  </a:lnTo>
                  <a:lnTo>
                    <a:pt x="60375" y="68580"/>
                  </a:lnTo>
                  <a:lnTo>
                    <a:pt x="57518" y="73660"/>
                  </a:lnTo>
                  <a:lnTo>
                    <a:pt x="54483" y="80010"/>
                  </a:lnTo>
                  <a:lnTo>
                    <a:pt x="51600" y="86360"/>
                  </a:lnTo>
                  <a:lnTo>
                    <a:pt x="48895" y="91440"/>
                  </a:lnTo>
                  <a:lnTo>
                    <a:pt x="46367" y="97790"/>
                  </a:lnTo>
                  <a:lnTo>
                    <a:pt x="41884" y="110490"/>
                  </a:lnTo>
                  <a:lnTo>
                    <a:pt x="37985" y="123190"/>
                  </a:lnTo>
                  <a:lnTo>
                    <a:pt x="37592" y="124663"/>
                  </a:lnTo>
                  <a:lnTo>
                    <a:pt x="37592" y="340360"/>
                  </a:lnTo>
                  <a:lnTo>
                    <a:pt x="37515" y="341630"/>
                  </a:lnTo>
                  <a:lnTo>
                    <a:pt x="35966" y="344170"/>
                  </a:lnTo>
                  <a:lnTo>
                    <a:pt x="34848" y="342900"/>
                  </a:lnTo>
                  <a:lnTo>
                    <a:pt x="32423" y="340360"/>
                  </a:lnTo>
                  <a:lnTo>
                    <a:pt x="32118" y="337820"/>
                  </a:lnTo>
                  <a:lnTo>
                    <a:pt x="33185" y="334010"/>
                  </a:lnTo>
                  <a:lnTo>
                    <a:pt x="34010" y="335280"/>
                  </a:lnTo>
                  <a:lnTo>
                    <a:pt x="36347" y="335280"/>
                  </a:lnTo>
                  <a:lnTo>
                    <a:pt x="33947" y="339090"/>
                  </a:lnTo>
                  <a:lnTo>
                    <a:pt x="35217" y="340360"/>
                  </a:lnTo>
                  <a:lnTo>
                    <a:pt x="37592" y="340360"/>
                  </a:lnTo>
                  <a:lnTo>
                    <a:pt x="37592" y="124663"/>
                  </a:lnTo>
                  <a:lnTo>
                    <a:pt x="36576" y="128460"/>
                  </a:lnTo>
                  <a:lnTo>
                    <a:pt x="36576" y="294640"/>
                  </a:lnTo>
                  <a:lnTo>
                    <a:pt x="32905" y="295910"/>
                  </a:lnTo>
                  <a:lnTo>
                    <a:pt x="30721" y="299720"/>
                  </a:lnTo>
                  <a:lnTo>
                    <a:pt x="29768" y="297180"/>
                  </a:lnTo>
                  <a:lnTo>
                    <a:pt x="28270" y="298450"/>
                  </a:lnTo>
                  <a:lnTo>
                    <a:pt x="30111" y="302260"/>
                  </a:lnTo>
                  <a:lnTo>
                    <a:pt x="27190" y="304520"/>
                  </a:lnTo>
                  <a:lnTo>
                    <a:pt x="27190" y="312420"/>
                  </a:lnTo>
                  <a:lnTo>
                    <a:pt x="25209" y="316230"/>
                  </a:lnTo>
                  <a:lnTo>
                    <a:pt x="25527" y="318770"/>
                  </a:lnTo>
                  <a:lnTo>
                    <a:pt x="24955" y="320040"/>
                  </a:lnTo>
                  <a:lnTo>
                    <a:pt x="23926" y="320040"/>
                  </a:lnTo>
                  <a:lnTo>
                    <a:pt x="23672" y="318770"/>
                  </a:lnTo>
                  <a:lnTo>
                    <a:pt x="23863" y="318770"/>
                  </a:lnTo>
                  <a:lnTo>
                    <a:pt x="24866" y="314960"/>
                  </a:lnTo>
                  <a:lnTo>
                    <a:pt x="23368" y="312420"/>
                  </a:lnTo>
                  <a:lnTo>
                    <a:pt x="22085" y="309880"/>
                  </a:lnTo>
                  <a:lnTo>
                    <a:pt x="27190" y="312420"/>
                  </a:lnTo>
                  <a:lnTo>
                    <a:pt x="27190" y="304520"/>
                  </a:lnTo>
                  <a:lnTo>
                    <a:pt x="26822" y="304800"/>
                  </a:lnTo>
                  <a:lnTo>
                    <a:pt x="26352" y="308610"/>
                  </a:lnTo>
                  <a:lnTo>
                    <a:pt x="26428" y="307340"/>
                  </a:lnTo>
                  <a:lnTo>
                    <a:pt x="26593" y="304800"/>
                  </a:lnTo>
                  <a:lnTo>
                    <a:pt x="25196" y="302260"/>
                  </a:lnTo>
                  <a:lnTo>
                    <a:pt x="24777" y="301485"/>
                  </a:lnTo>
                  <a:lnTo>
                    <a:pt x="24777" y="304800"/>
                  </a:lnTo>
                  <a:lnTo>
                    <a:pt x="23279" y="307340"/>
                  </a:lnTo>
                  <a:lnTo>
                    <a:pt x="23215" y="306070"/>
                  </a:lnTo>
                  <a:lnTo>
                    <a:pt x="23164" y="304800"/>
                  </a:lnTo>
                  <a:lnTo>
                    <a:pt x="21551" y="305435"/>
                  </a:lnTo>
                  <a:lnTo>
                    <a:pt x="21551" y="309880"/>
                  </a:lnTo>
                  <a:lnTo>
                    <a:pt x="21158" y="311150"/>
                  </a:lnTo>
                  <a:lnTo>
                    <a:pt x="20866" y="312420"/>
                  </a:lnTo>
                  <a:lnTo>
                    <a:pt x="19685" y="309880"/>
                  </a:lnTo>
                  <a:lnTo>
                    <a:pt x="21551" y="309880"/>
                  </a:lnTo>
                  <a:lnTo>
                    <a:pt x="21551" y="305435"/>
                  </a:lnTo>
                  <a:lnTo>
                    <a:pt x="19900" y="306070"/>
                  </a:lnTo>
                  <a:lnTo>
                    <a:pt x="20434" y="303530"/>
                  </a:lnTo>
                  <a:lnTo>
                    <a:pt x="21234" y="302260"/>
                  </a:lnTo>
                  <a:lnTo>
                    <a:pt x="21653" y="302260"/>
                  </a:lnTo>
                  <a:lnTo>
                    <a:pt x="21805" y="303530"/>
                  </a:lnTo>
                  <a:lnTo>
                    <a:pt x="24777" y="304800"/>
                  </a:lnTo>
                  <a:lnTo>
                    <a:pt x="24777" y="301485"/>
                  </a:lnTo>
                  <a:lnTo>
                    <a:pt x="24511" y="300990"/>
                  </a:lnTo>
                  <a:lnTo>
                    <a:pt x="24536" y="299720"/>
                  </a:lnTo>
                  <a:lnTo>
                    <a:pt x="24612" y="297180"/>
                  </a:lnTo>
                  <a:lnTo>
                    <a:pt x="23482" y="298450"/>
                  </a:lnTo>
                  <a:lnTo>
                    <a:pt x="24104" y="299720"/>
                  </a:lnTo>
                  <a:lnTo>
                    <a:pt x="23037" y="299720"/>
                  </a:lnTo>
                  <a:lnTo>
                    <a:pt x="22517" y="293370"/>
                  </a:lnTo>
                  <a:lnTo>
                    <a:pt x="23482" y="287020"/>
                  </a:lnTo>
                  <a:lnTo>
                    <a:pt x="28016" y="280670"/>
                  </a:lnTo>
                  <a:lnTo>
                    <a:pt x="29083" y="280670"/>
                  </a:lnTo>
                  <a:lnTo>
                    <a:pt x="29260" y="278130"/>
                  </a:lnTo>
                  <a:lnTo>
                    <a:pt x="28613" y="276860"/>
                  </a:lnTo>
                  <a:lnTo>
                    <a:pt x="32626" y="276860"/>
                  </a:lnTo>
                  <a:lnTo>
                    <a:pt x="31940" y="279400"/>
                  </a:lnTo>
                  <a:lnTo>
                    <a:pt x="33274" y="283210"/>
                  </a:lnTo>
                  <a:lnTo>
                    <a:pt x="33896" y="287020"/>
                  </a:lnTo>
                  <a:lnTo>
                    <a:pt x="36576" y="294640"/>
                  </a:lnTo>
                  <a:lnTo>
                    <a:pt x="36576" y="128460"/>
                  </a:lnTo>
                  <a:lnTo>
                    <a:pt x="28333" y="170180"/>
                  </a:lnTo>
                  <a:lnTo>
                    <a:pt x="27800" y="177800"/>
                  </a:lnTo>
                  <a:lnTo>
                    <a:pt x="28740" y="177800"/>
                  </a:lnTo>
                  <a:lnTo>
                    <a:pt x="29476" y="176530"/>
                  </a:lnTo>
                  <a:lnTo>
                    <a:pt x="30137" y="176530"/>
                  </a:lnTo>
                  <a:lnTo>
                    <a:pt x="29806" y="177800"/>
                  </a:lnTo>
                  <a:lnTo>
                    <a:pt x="30734" y="180340"/>
                  </a:lnTo>
                  <a:lnTo>
                    <a:pt x="28562" y="181610"/>
                  </a:lnTo>
                  <a:lnTo>
                    <a:pt x="27940" y="181610"/>
                  </a:lnTo>
                  <a:lnTo>
                    <a:pt x="27546" y="182880"/>
                  </a:lnTo>
                  <a:lnTo>
                    <a:pt x="27470" y="184150"/>
                  </a:lnTo>
                  <a:lnTo>
                    <a:pt x="28092" y="185420"/>
                  </a:lnTo>
                  <a:lnTo>
                    <a:pt x="31089" y="185420"/>
                  </a:lnTo>
                  <a:lnTo>
                    <a:pt x="28943" y="187960"/>
                  </a:lnTo>
                  <a:lnTo>
                    <a:pt x="28105" y="191770"/>
                  </a:lnTo>
                  <a:lnTo>
                    <a:pt x="27241" y="194310"/>
                  </a:lnTo>
                  <a:lnTo>
                    <a:pt x="27203" y="198120"/>
                  </a:lnTo>
                  <a:lnTo>
                    <a:pt x="28092" y="198120"/>
                  </a:lnTo>
                  <a:lnTo>
                    <a:pt x="28663" y="196850"/>
                  </a:lnTo>
                  <a:lnTo>
                    <a:pt x="30035" y="196850"/>
                  </a:lnTo>
                  <a:lnTo>
                    <a:pt x="29476" y="199390"/>
                  </a:lnTo>
                  <a:lnTo>
                    <a:pt x="31165" y="203200"/>
                  </a:lnTo>
                  <a:lnTo>
                    <a:pt x="28003" y="205740"/>
                  </a:lnTo>
                  <a:lnTo>
                    <a:pt x="27914" y="207010"/>
                  </a:lnTo>
                  <a:lnTo>
                    <a:pt x="32308" y="207010"/>
                  </a:lnTo>
                  <a:lnTo>
                    <a:pt x="33705" y="209550"/>
                  </a:lnTo>
                  <a:lnTo>
                    <a:pt x="31407" y="213360"/>
                  </a:lnTo>
                  <a:lnTo>
                    <a:pt x="32308" y="215900"/>
                  </a:lnTo>
                  <a:lnTo>
                    <a:pt x="27355" y="218440"/>
                  </a:lnTo>
                  <a:lnTo>
                    <a:pt x="29349" y="219710"/>
                  </a:lnTo>
                  <a:lnTo>
                    <a:pt x="30162" y="222250"/>
                  </a:lnTo>
                  <a:lnTo>
                    <a:pt x="30810" y="223520"/>
                  </a:lnTo>
                  <a:lnTo>
                    <a:pt x="34328" y="220980"/>
                  </a:lnTo>
                  <a:lnTo>
                    <a:pt x="31254" y="219710"/>
                  </a:lnTo>
                  <a:lnTo>
                    <a:pt x="32054" y="218440"/>
                  </a:lnTo>
                  <a:lnTo>
                    <a:pt x="35483" y="220980"/>
                  </a:lnTo>
                  <a:lnTo>
                    <a:pt x="35242" y="220980"/>
                  </a:lnTo>
                  <a:lnTo>
                    <a:pt x="34556" y="224790"/>
                  </a:lnTo>
                  <a:lnTo>
                    <a:pt x="31343" y="228600"/>
                  </a:lnTo>
                  <a:lnTo>
                    <a:pt x="35699" y="228600"/>
                  </a:lnTo>
                  <a:lnTo>
                    <a:pt x="35458" y="229870"/>
                  </a:lnTo>
                  <a:lnTo>
                    <a:pt x="36550" y="232410"/>
                  </a:lnTo>
                  <a:lnTo>
                    <a:pt x="31470" y="233680"/>
                  </a:lnTo>
                  <a:lnTo>
                    <a:pt x="33756" y="236220"/>
                  </a:lnTo>
                  <a:lnTo>
                    <a:pt x="34010" y="237490"/>
                  </a:lnTo>
                  <a:lnTo>
                    <a:pt x="32537" y="238760"/>
                  </a:lnTo>
                  <a:lnTo>
                    <a:pt x="31394" y="238760"/>
                  </a:lnTo>
                  <a:lnTo>
                    <a:pt x="29959" y="233680"/>
                  </a:lnTo>
                  <a:lnTo>
                    <a:pt x="26822" y="233680"/>
                  </a:lnTo>
                  <a:lnTo>
                    <a:pt x="20129" y="229870"/>
                  </a:lnTo>
                  <a:lnTo>
                    <a:pt x="19697" y="230047"/>
                  </a:lnTo>
                  <a:lnTo>
                    <a:pt x="19697" y="252730"/>
                  </a:lnTo>
                  <a:lnTo>
                    <a:pt x="19062" y="255270"/>
                  </a:lnTo>
                  <a:lnTo>
                    <a:pt x="17792" y="255270"/>
                  </a:lnTo>
                  <a:lnTo>
                    <a:pt x="14973" y="252730"/>
                  </a:lnTo>
                  <a:lnTo>
                    <a:pt x="14376" y="254000"/>
                  </a:lnTo>
                  <a:lnTo>
                    <a:pt x="11645" y="257810"/>
                  </a:lnTo>
                  <a:lnTo>
                    <a:pt x="8280" y="259080"/>
                  </a:lnTo>
                  <a:lnTo>
                    <a:pt x="7848" y="259930"/>
                  </a:lnTo>
                  <a:lnTo>
                    <a:pt x="7848" y="265430"/>
                  </a:lnTo>
                  <a:lnTo>
                    <a:pt x="4914" y="266700"/>
                  </a:lnTo>
                  <a:lnTo>
                    <a:pt x="5384" y="267970"/>
                  </a:lnTo>
                  <a:lnTo>
                    <a:pt x="4241" y="269240"/>
                  </a:lnTo>
                  <a:lnTo>
                    <a:pt x="4368" y="264160"/>
                  </a:lnTo>
                  <a:lnTo>
                    <a:pt x="3581" y="262890"/>
                  </a:lnTo>
                  <a:lnTo>
                    <a:pt x="5969" y="261620"/>
                  </a:lnTo>
                  <a:lnTo>
                    <a:pt x="7848" y="265430"/>
                  </a:lnTo>
                  <a:lnTo>
                    <a:pt x="7848" y="259930"/>
                  </a:lnTo>
                  <a:lnTo>
                    <a:pt x="6972" y="261620"/>
                  </a:lnTo>
                  <a:lnTo>
                    <a:pt x="5359" y="260350"/>
                  </a:lnTo>
                  <a:lnTo>
                    <a:pt x="4610" y="259080"/>
                  </a:lnTo>
                  <a:lnTo>
                    <a:pt x="9512" y="250190"/>
                  </a:lnTo>
                  <a:lnTo>
                    <a:pt x="12077" y="245110"/>
                  </a:lnTo>
                  <a:lnTo>
                    <a:pt x="15176" y="245110"/>
                  </a:lnTo>
                  <a:lnTo>
                    <a:pt x="19697" y="252730"/>
                  </a:lnTo>
                  <a:lnTo>
                    <a:pt x="19697" y="230047"/>
                  </a:lnTo>
                  <a:lnTo>
                    <a:pt x="368" y="262890"/>
                  </a:lnTo>
                  <a:lnTo>
                    <a:pt x="0" y="271780"/>
                  </a:lnTo>
                  <a:lnTo>
                    <a:pt x="419" y="278130"/>
                  </a:lnTo>
                  <a:lnTo>
                    <a:pt x="1384" y="284480"/>
                  </a:lnTo>
                  <a:lnTo>
                    <a:pt x="2400" y="292100"/>
                  </a:lnTo>
                  <a:lnTo>
                    <a:pt x="3352" y="299720"/>
                  </a:lnTo>
                  <a:lnTo>
                    <a:pt x="4089" y="306070"/>
                  </a:lnTo>
                  <a:lnTo>
                    <a:pt x="6489" y="335280"/>
                  </a:lnTo>
                  <a:lnTo>
                    <a:pt x="7391" y="344170"/>
                  </a:lnTo>
                  <a:lnTo>
                    <a:pt x="27038" y="381000"/>
                  </a:lnTo>
                  <a:lnTo>
                    <a:pt x="35674" y="379730"/>
                  </a:lnTo>
                  <a:lnTo>
                    <a:pt x="37592" y="378460"/>
                  </a:lnTo>
                  <a:lnTo>
                    <a:pt x="41617" y="377190"/>
                  </a:lnTo>
                  <a:lnTo>
                    <a:pt x="43599" y="374650"/>
                  </a:lnTo>
                  <a:lnTo>
                    <a:pt x="44970" y="372110"/>
                  </a:lnTo>
                  <a:lnTo>
                    <a:pt x="45567" y="370840"/>
                  </a:lnTo>
                  <a:lnTo>
                    <a:pt x="48806" y="370840"/>
                  </a:lnTo>
                  <a:lnTo>
                    <a:pt x="48577" y="378460"/>
                  </a:lnTo>
                  <a:lnTo>
                    <a:pt x="51523" y="383540"/>
                  </a:lnTo>
                  <a:lnTo>
                    <a:pt x="50279" y="392430"/>
                  </a:lnTo>
                  <a:lnTo>
                    <a:pt x="50215" y="394970"/>
                  </a:lnTo>
                  <a:lnTo>
                    <a:pt x="52717" y="402590"/>
                  </a:lnTo>
                  <a:lnTo>
                    <a:pt x="53174" y="408940"/>
                  </a:lnTo>
                  <a:lnTo>
                    <a:pt x="53289" y="419100"/>
                  </a:lnTo>
                  <a:lnTo>
                    <a:pt x="53403" y="422910"/>
                  </a:lnTo>
                  <a:lnTo>
                    <a:pt x="53759" y="427990"/>
                  </a:lnTo>
                  <a:lnTo>
                    <a:pt x="53809" y="430530"/>
                  </a:lnTo>
                  <a:lnTo>
                    <a:pt x="53454" y="441960"/>
                  </a:lnTo>
                  <a:lnTo>
                    <a:pt x="54356" y="447040"/>
                  </a:lnTo>
                  <a:lnTo>
                    <a:pt x="52717" y="462280"/>
                  </a:lnTo>
                  <a:lnTo>
                    <a:pt x="51079" y="474980"/>
                  </a:lnTo>
                  <a:lnTo>
                    <a:pt x="50393" y="483870"/>
                  </a:lnTo>
                  <a:lnTo>
                    <a:pt x="47612" y="499110"/>
                  </a:lnTo>
                  <a:lnTo>
                    <a:pt x="47053" y="506730"/>
                  </a:lnTo>
                  <a:lnTo>
                    <a:pt x="42633" y="523240"/>
                  </a:lnTo>
                  <a:lnTo>
                    <a:pt x="42697" y="529590"/>
                  </a:lnTo>
                  <a:lnTo>
                    <a:pt x="70637" y="561340"/>
                  </a:lnTo>
                  <a:lnTo>
                    <a:pt x="74142" y="565150"/>
                  </a:lnTo>
                  <a:lnTo>
                    <a:pt x="83134" y="570230"/>
                  </a:lnTo>
                  <a:lnTo>
                    <a:pt x="87833" y="572770"/>
                  </a:lnTo>
                  <a:lnTo>
                    <a:pt x="97917" y="580390"/>
                  </a:lnTo>
                  <a:lnTo>
                    <a:pt x="104101" y="582930"/>
                  </a:lnTo>
                  <a:lnTo>
                    <a:pt x="115379" y="588010"/>
                  </a:lnTo>
                  <a:lnTo>
                    <a:pt x="120383" y="589280"/>
                  </a:lnTo>
                  <a:lnTo>
                    <a:pt x="130810" y="593090"/>
                  </a:lnTo>
                  <a:lnTo>
                    <a:pt x="136385" y="596900"/>
                  </a:lnTo>
                  <a:lnTo>
                    <a:pt x="148259" y="601980"/>
                  </a:lnTo>
                  <a:lnTo>
                    <a:pt x="167728" y="609600"/>
                  </a:lnTo>
                  <a:lnTo>
                    <a:pt x="175031" y="610870"/>
                  </a:lnTo>
                  <a:lnTo>
                    <a:pt x="189699" y="615950"/>
                  </a:lnTo>
                  <a:lnTo>
                    <a:pt x="197319" y="618490"/>
                  </a:lnTo>
                  <a:lnTo>
                    <a:pt x="211912" y="623570"/>
                  </a:lnTo>
                  <a:lnTo>
                    <a:pt x="218795" y="626110"/>
                  </a:lnTo>
                  <a:lnTo>
                    <a:pt x="228460" y="623570"/>
                  </a:lnTo>
                  <a:lnTo>
                    <a:pt x="228765" y="623570"/>
                  </a:lnTo>
                  <a:lnTo>
                    <a:pt x="228358" y="617220"/>
                  </a:lnTo>
                  <a:lnTo>
                    <a:pt x="227888" y="613410"/>
                  </a:lnTo>
                  <a:lnTo>
                    <a:pt x="227711" y="601980"/>
                  </a:lnTo>
                  <a:lnTo>
                    <a:pt x="226974" y="594360"/>
                  </a:lnTo>
                  <a:lnTo>
                    <a:pt x="226237" y="589280"/>
                  </a:lnTo>
                  <a:lnTo>
                    <a:pt x="226060" y="588010"/>
                  </a:lnTo>
                  <a:lnTo>
                    <a:pt x="225882" y="586740"/>
                  </a:lnTo>
                  <a:lnTo>
                    <a:pt x="226187" y="585470"/>
                  </a:lnTo>
                  <a:lnTo>
                    <a:pt x="218795" y="586740"/>
                  </a:lnTo>
                  <a:lnTo>
                    <a:pt x="216319" y="584200"/>
                  </a:lnTo>
                  <a:lnTo>
                    <a:pt x="213842" y="581660"/>
                  </a:lnTo>
                  <a:lnTo>
                    <a:pt x="206565" y="584200"/>
                  </a:lnTo>
                  <a:lnTo>
                    <a:pt x="204597" y="582930"/>
                  </a:lnTo>
                  <a:lnTo>
                    <a:pt x="199948" y="582930"/>
                  </a:lnTo>
                  <a:lnTo>
                    <a:pt x="195478" y="581660"/>
                  </a:lnTo>
                  <a:lnTo>
                    <a:pt x="193027" y="586740"/>
                  </a:lnTo>
                  <a:lnTo>
                    <a:pt x="191465" y="588010"/>
                  </a:lnTo>
                  <a:lnTo>
                    <a:pt x="188125" y="582930"/>
                  </a:lnTo>
                  <a:lnTo>
                    <a:pt x="186169" y="586740"/>
                  </a:lnTo>
                  <a:lnTo>
                    <a:pt x="183019" y="588010"/>
                  </a:lnTo>
                  <a:lnTo>
                    <a:pt x="182245" y="589280"/>
                  </a:lnTo>
                  <a:lnTo>
                    <a:pt x="180771" y="588010"/>
                  </a:lnTo>
                  <a:lnTo>
                    <a:pt x="181229" y="588010"/>
                  </a:lnTo>
                  <a:lnTo>
                    <a:pt x="182092" y="586740"/>
                  </a:lnTo>
                  <a:lnTo>
                    <a:pt x="184556" y="585470"/>
                  </a:lnTo>
                  <a:lnTo>
                    <a:pt x="185381" y="582930"/>
                  </a:lnTo>
                  <a:lnTo>
                    <a:pt x="184759" y="581660"/>
                  </a:lnTo>
                  <a:lnTo>
                    <a:pt x="184150" y="580390"/>
                  </a:lnTo>
                  <a:lnTo>
                    <a:pt x="181610" y="580390"/>
                  </a:lnTo>
                  <a:lnTo>
                    <a:pt x="178600" y="581660"/>
                  </a:lnTo>
                  <a:lnTo>
                    <a:pt x="171259" y="581660"/>
                  </a:lnTo>
                  <a:lnTo>
                    <a:pt x="165392" y="577850"/>
                  </a:lnTo>
                  <a:lnTo>
                    <a:pt x="162788" y="585470"/>
                  </a:lnTo>
                  <a:lnTo>
                    <a:pt x="161277" y="584200"/>
                  </a:lnTo>
                  <a:lnTo>
                    <a:pt x="162394" y="582930"/>
                  </a:lnTo>
                  <a:lnTo>
                    <a:pt x="161544" y="581660"/>
                  </a:lnTo>
                  <a:lnTo>
                    <a:pt x="160769" y="581660"/>
                  </a:lnTo>
                  <a:lnTo>
                    <a:pt x="160439" y="584200"/>
                  </a:lnTo>
                  <a:lnTo>
                    <a:pt x="158800" y="581660"/>
                  </a:lnTo>
                  <a:lnTo>
                    <a:pt x="157988" y="580390"/>
                  </a:lnTo>
                  <a:lnTo>
                    <a:pt x="156362" y="577850"/>
                  </a:lnTo>
                  <a:lnTo>
                    <a:pt x="154470" y="576580"/>
                  </a:lnTo>
                  <a:lnTo>
                    <a:pt x="149199" y="579120"/>
                  </a:lnTo>
                  <a:lnTo>
                    <a:pt x="148590" y="580390"/>
                  </a:lnTo>
                  <a:lnTo>
                    <a:pt x="147497" y="579120"/>
                  </a:lnTo>
                  <a:lnTo>
                    <a:pt x="145326" y="576580"/>
                  </a:lnTo>
                  <a:lnTo>
                    <a:pt x="144614" y="577024"/>
                  </a:lnTo>
                  <a:lnTo>
                    <a:pt x="144614" y="584200"/>
                  </a:lnTo>
                  <a:lnTo>
                    <a:pt x="142265" y="584200"/>
                  </a:lnTo>
                  <a:lnTo>
                    <a:pt x="142938" y="585470"/>
                  </a:lnTo>
                  <a:lnTo>
                    <a:pt x="141770" y="584200"/>
                  </a:lnTo>
                  <a:lnTo>
                    <a:pt x="142443" y="582930"/>
                  </a:lnTo>
                  <a:lnTo>
                    <a:pt x="143700" y="581660"/>
                  </a:lnTo>
                  <a:lnTo>
                    <a:pt x="144614" y="584200"/>
                  </a:lnTo>
                  <a:lnTo>
                    <a:pt x="144614" y="577024"/>
                  </a:lnTo>
                  <a:lnTo>
                    <a:pt x="141147" y="579120"/>
                  </a:lnTo>
                  <a:lnTo>
                    <a:pt x="134645" y="576580"/>
                  </a:lnTo>
                  <a:lnTo>
                    <a:pt x="131419" y="576580"/>
                  </a:lnTo>
                  <a:lnTo>
                    <a:pt x="130302" y="582930"/>
                  </a:lnTo>
                  <a:lnTo>
                    <a:pt x="128816" y="582930"/>
                  </a:lnTo>
                  <a:lnTo>
                    <a:pt x="126949" y="584200"/>
                  </a:lnTo>
                  <a:lnTo>
                    <a:pt x="127495" y="580390"/>
                  </a:lnTo>
                  <a:lnTo>
                    <a:pt x="129070" y="577850"/>
                  </a:lnTo>
                  <a:lnTo>
                    <a:pt x="129857" y="576580"/>
                  </a:lnTo>
                  <a:lnTo>
                    <a:pt x="131318" y="572770"/>
                  </a:lnTo>
                  <a:lnTo>
                    <a:pt x="133794" y="572770"/>
                  </a:lnTo>
                  <a:lnTo>
                    <a:pt x="129743" y="571500"/>
                  </a:lnTo>
                  <a:lnTo>
                    <a:pt x="129235" y="571500"/>
                  </a:lnTo>
                  <a:lnTo>
                    <a:pt x="128689" y="574040"/>
                  </a:lnTo>
                  <a:lnTo>
                    <a:pt x="128206" y="576580"/>
                  </a:lnTo>
                  <a:lnTo>
                    <a:pt x="127038" y="577850"/>
                  </a:lnTo>
                  <a:lnTo>
                    <a:pt x="125933" y="576580"/>
                  </a:lnTo>
                  <a:lnTo>
                    <a:pt x="126301" y="575310"/>
                  </a:lnTo>
                  <a:lnTo>
                    <a:pt x="126174" y="571500"/>
                  </a:lnTo>
                  <a:lnTo>
                    <a:pt x="123329" y="572770"/>
                  </a:lnTo>
                  <a:lnTo>
                    <a:pt x="123126" y="574040"/>
                  </a:lnTo>
                  <a:lnTo>
                    <a:pt x="125539" y="577850"/>
                  </a:lnTo>
                  <a:lnTo>
                    <a:pt x="125158" y="578281"/>
                  </a:lnTo>
                  <a:lnTo>
                    <a:pt x="125158" y="585470"/>
                  </a:lnTo>
                  <a:lnTo>
                    <a:pt x="123621" y="586740"/>
                  </a:lnTo>
                  <a:lnTo>
                    <a:pt x="122275" y="588010"/>
                  </a:lnTo>
                  <a:lnTo>
                    <a:pt x="121920" y="588010"/>
                  </a:lnTo>
                  <a:lnTo>
                    <a:pt x="120561" y="585470"/>
                  </a:lnTo>
                  <a:lnTo>
                    <a:pt x="121183" y="585470"/>
                  </a:lnTo>
                  <a:lnTo>
                    <a:pt x="122275" y="581837"/>
                  </a:lnTo>
                  <a:lnTo>
                    <a:pt x="125158" y="585470"/>
                  </a:lnTo>
                  <a:lnTo>
                    <a:pt x="125158" y="578281"/>
                  </a:lnTo>
                  <a:lnTo>
                    <a:pt x="122389" y="581355"/>
                  </a:lnTo>
                  <a:lnTo>
                    <a:pt x="122593" y="580390"/>
                  </a:lnTo>
                  <a:lnTo>
                    <a:pt x="123393" y="576580"/>
                  </a:lnTo>
                  <a:lnTo>
                    <a:pt x="116840" y="574040"/>
                  </a:lnTo>
                  <a:lnTo>
                    <a:pt x="122186" y="571500"/>
                  </a:lnTo>
                  <a:lnTo>
                    <a:pt x="121323" y="570230"/>
                  </a:lnTo>
                  <a:lnTo>
                    <a:pt x="119621" y="567690"/>
                  </a:lnTo>
                  <a:lnTo>
                    <a:pt x="120637" y="566420"/>
                  </a:lnTo>
                  <a:lnTo>
                    <a:pt x="116446" y="566420"/>
                  </a:lnTo>
                  <a:lnTo>
                    <a:pt x="116662" y="568960"/>
                  </a:lnTo>
                  <a:lnTo>
                    <a:pt x="116217" y="568960"/>
                  </a:lnTo>
                  <a:lnTo>
                    <a:pt x="114236" y="570230"/>
                  </a:lnTo>
                  <a:lnTo>
                    <a:pt x="115189" y="566420"/>
                  </a:lnTo>
                  <a:lnTo>
                    <a:pt x="111899" y="568960"/>
                  </a:lnTo>
                  <a:lnTo>
                    <a:pt x="113233" y="572770"/>
                  </a:lnTo>
                  <a:lnTo>
                    <a:pt x="113715" y="574040"/>
                  </a:lnTo>
                  <a:lnTo>
                    <a:pt x="114490" y="577850"/>
                  </a:lnTo>
                  <a:lnTo>
                    <a:pt x="109626" y="580390"/>
                  </a:lnTo>
                  <a:lnTo>
                    <a:pt x="111226" y="577850"/>
                  </a:lnTo>
                  <a:lnTo>
                    <a:pt x="107619" y="574040"/>
                  </a:lnTo>
                  <a:lnTo>
                    <a:pt x="108496" y="570230"/>
                  </a:lnTo>
                  <a:lnTo>
                    <a:pt x="108800" y="568960"/>
                  </a:lnTo>
                  <a:lnTo>
                    <a:pt x="105994" y="561340"/>
                  </a:lnTo>
                  <a:lnTo>
                    <a:pt x="103670" y="558800"/>
                  </a:lnTo>
                  <a:lnTo>
                    <a:pt x="105994" y="553720"/>
                  </a:lnTo>
                  <a:lnTo>
                    <a:pt x="106006" y="552450"/>
                  </a:lnTo>
                  <a:lnTo>
                    <a:pt x="103670" y="552450"/>
                  </a:lnTo>
                  <a:lnTo>
                    <a:pt x="102031" y="556260"/>
                  </a:lnTo>
                  <a:lnTo>
                    <a:pt x="99263" y="558800"/>
                  </a:lnTo>
                  <a:lnTo>
                    <a:pt x="99275" y="565150"/>
                  </a:lnTo>
                  <a:lnTo>
                    <a:pt x="101498" y="567690"/>
                  </a:lnTo>
                  <a:lnTo>
                    <a:pt x="99415" y="570230"/>
                  </a:lnTo>
                  <a:lnTo>
                    <a:pt x="98044" y="567690"/>
                  </a:lnTo>
                  <a:lnTo>
                    <a:pt x="97726" y="563880"/>
                  </a:lnTo>
                  <a:lnTo>
                    <a:pt x="91376" y="556260"/>
                  </a:lnTo>
                  <a:lnTo>
                    <a:pt x="96164" y="551180"/>
                  </a:lnTo>
                  <a:lnTo>
                    <a:pt x="96215" y="546100"/>
                  </a:lnTo>
                  <a:lnTo>
                    <a:pt x="96253" y="542290"/>
                  </a:lnTo>
                  <a:lnTo>
                    <a:pt x="97840" y="539750"/>
                  </a:lnTo>
                  <a:lnTo>
                    <a:pt x="94500" y="537210"/>
                  </a:lnTo>
                  <a:lnTo>
                    <a:pt x="94094" y="538480"/>
                  </a:lnTo>
                  <a:lnTo>
                    <a:pt x="93459" y="539750"/>
                  </a:lnTo>
                  <a:lnTo>
                    <a:pt x="92964" y="543560"/>
                  </a:lnTo>
                  <a:lnTo>
                    <a:pt x="90398" y="541020"/>
                  </a:lnTo>
                  <a:lnTo>
                    <a:pt x="87630" y="543560"/>
                  </a:lnTo>
                  <a:lnTo>
                    <a:pt x="88455" y="543560"/>
                  </a:lnTo>
                  <a:lnTo>
                    <a:pt x="88976" y="544830"/>
                  </a:lnTo>
                  <a:lnTo>
                    <a:pt x="89535" y="544830"/>
                  </a:lnTo>
                  <a:lnTo>
                    <a:pt x="88468" y="546100"/>
                  </a:lnTo>
                  <a:lnTo>
                    <a:pt x="87160" y="546100"/>
                  </a:lnTo>
                  <a:lnTo>
                    <a:pt x="87109" y="543560"/>
                  </a:lnTo>
                  <a:lnTo>
                    <a:pt x="87630" y="543560"/>
                  </a:lnTo>
                  <a:lnTo>
                    <a:pt x="86702" y="541020"/>
                  </a:lnTo>
                  <a:lnTo>
                    <a:pt x="86131" y="538480"/>
                  </a:lnTo>
                  <a:lnTo>
                    <a:pt x="85166" y="534670"/>
                  </a:lnTo>
                  <a:lnTo>
                    <a:pt x="89585" y="530860"/>
                  </a:lnTo>
                  <a:lnTo>
                    <a:pt x="88988" y="528320"/>
                  </a:lnTo>
                  <a:lnTo>
                    <a:pt x="88315" y="525780"/>
                  </a:lnTo>
                  <a:lnTo>
                    <a:pt x="87655" y="523240"/>
                  </a:lnTo>
                  <a:lnTo>
                    <a:pt x="86931" y="521970"/>
                  </a:lnTo>
                  <a:lnTo>
                    <a:pt x="83350" y="525780"/>
                  </a:lnTo>
                  <a:lnTo>
                    <a:pt x="81851" y="524510"/>
                  </a:lnTo>
                  <a:lnTo>
                    <a:pt x="80492" y="524510"/>
                  </a:lnTo>
                  <a:lnTo>
                    <a:pt x="82346" y="521970"/>
                  </a:lnTo>
                  <a:lnTo>
                    <a:pt x="84162" y="518160"/>
                  </a:lnTo>
                  <a:lnTo>
                    <a:pt x="77101" y="515620"/>
                  </a:lnTo>
                  <a:lnTo>
                    <a:pt x="79971" y="513080"/>
                  </a:lnTo>
                  <a:lnTo>
                    <a:pt x="80479" y="511810"/>
                  </a:lnTo>
                  <a:lnTo>
                    <a:pt x="82524" y="506730"/>
                  </a:lnTo>
                  <a:lnTo>
                    <a:pt x="81368" y="502920"/>
                  </a:lnTo>
                  <a:lnTo>
                    <a:pt x="77292" y="501650"/>
                  </a:lnTo>
                  <a:lnTo>
                    <a:pt x="79641" y="505460"/>
                  </a:lnTo>
                  <a:lnTo>
                    <a:pt x="78346" y="508000"/>
                  </a:lnTo>
                  <a:lnTo>
                    <a:pt x="77889" y="511810"/>
                  </a:lnTo>
                  <a:lnTo>
                    <a:pt x="77317" y="511810"/>
                  </a:lnTo>
                  <a:lnTo>
                    <a:pt x="77000" y="510540"/>
                  </a:lnTo>
                  <a:lnTo>
                    <a:pt x="74498" y="508000"/>
                  </a:lnTo>
                  <a:lnTo>
                    <a:pt x="75006" y="505460"/>
                  </a:lnTo>
                  <a:lnTo>
                    <a:pt x="73126" y="501650"/>
                  </a:lnTo>
                  <a:lnTo>
                    <a:pt x="70637" y="499110"/>
                  </a:lnTo>
                  <a:lnTo>
                    <a:pt x="74930" y="497840"/>
                  </a:lnTo>
                  <a:lnTo>
                    <a:pt x="74434" y="496570"/>
                  </a:lnTo>
                  <a:lnTo>
                    <a:pt x="72377" y="495300"/>
                  </a:lnTo>
                  <a:lnTo>
                    <a:pt x="72656" y="494030"/>
                  </a:lnTo>
                  <a:lnTo>
                    <a:pt x="73583" y="491490"/>
                  </a:lnTo>
                  <a:lnTo>
                    <a:pt x="71970" y="491998"/>
                  </a:lnTo>
                  <a:lnTo>
                    <a:pt x="71970" y="495300"/>
                  </a:lnTo>
                  <a:lnTo>
                    <a:pt x="71539" y="496570"/>
                  </a:lnTo>
                  <a:lnTo>
                    <a:pt x="69977" y="496570"/>
                  </a:lnTo>
                  <a:lnTo>
                    <a:pt x="70078" y="495300"/>
                  </a:lnTo>
                  <a:lnTo>
                    <a:pt x="70167" y="493458"/>
                  </a:lnTo>
                  <a:lnTo>
                    <a:pt x="71970" y="495300"/>
                  </a:lnTo>
                  <a:lnTo>
                    <a:pt x="71970" y="491998"/>
                  </a:lnTo>
                  <a:lnTo>
                    <a:pt x="70218" y="492531"/>
                  </a:lnTo>
                  <a:lnTo>
                    <a:pt x="70408" y="488950"/>
                  </a:lnTo>
                  <a:lnTo>
                    <a:pt x="69773" y="485140"/>
                  </a:lnTo>
                  <a:lnTo>
                    <a:pt x="64465" y="478790"/>
                  </a:lnTo>
                  <a:lnTo>
                    <a:pt x="63614" y="476250"/>
                  </a:lnTo>
                  <a:lnTo>
                    <a:pt x="64211" y="472440"/>
                  </a:lnTo>
                  <a:lnTo>
                    <a:pt x="64808" y="468630"/>
                  </a:lnTo>
                  <a:lnTo>
                    <a:pt x="62001" y="463550"/>
                  </a:lnTo>
                  <a:lnTo>
                    <a:pt x="62255" y="462280"/>
                  </a:lnTo>
                  <a:lnTo>
                    <a:pt x="63030" y="458470"/>
                  </a:lnTo>
                  <a:lnTo>
                    <a:pt x="62649" y="458470"/>
                  </a:lnTo>
                  <a:lnTo>
                    <a:pt x="61366" y="457923"/>
                  </a:lnTo>
                  <a:lnTo>
                    <a:pt x="61366" y="467360"/>
                  </a:lnTo>
                  <a:lnTo>
                    <a:pt x="61074" y="472440"/>
                  </a:lnTo>
                  <a:lnTo>
                    <a:pt x="59042" y="468630"/>
                  </a:lnTo>
                  <a:lnTo>
                    <a:pt x="56883" y="466090"/>
                  </a:lnTo>
                  <a:lnTo>
                    <a:pt x="56680" y="462280"/>
                  </a:lnTo>
                  <a:lnTo>
                    <a:pt x="60210" y="464820"/>
                  </a:lnTo>
                  <a:lnTo>
                    <a:pt x="61366" y="467360"/>
                  </a:lnTo>
                  <a:lnTo>
                    <a:pt x="61366" y="457923"/>
                  </a:lnTo>
                  <a:lnTo>
                    <a:pt x="59715" y="457200"/>
                  </a:lnTo>
                  <a:lnTo>
                    <a:pt x="61493" y="455930"/>
                  </a:lnTo>
                  <a:lnTo>
                    <a:pt x="61137" y="454660"/>
                  </a:lnTo>
                  <a:lnTo>
                    <a:pt x="59791" y="450850"/>
                  </a:lnTo>
                  <a:lnTo>
                    <a:pt x="59207" y="447040"/>
                  </a:lnTo>
                  <a:lnTo>
                    <a:pt x="59613" y="443230"/>
                  </a:lnTo>
                  <a:lnTo>
                    <a:pt x="62026" y="447040"/>
                  </a:lnTo>
                  <a:lnTo>
                    <a:pt x="62509" y="449580"/>
                  </a:lnTo>
                  <a:lnTo>
                    <a:pt x="63055" y="453390"/>
                  </a:lnTo>
                  <a:lnTo>
                    <a:pt x="63576" y="453390"/>
                  </a:lnTo>
                  <a:lnTo>
                    <a:pt x="65455" y="455930"/>
                  </a:lnTo>
                  <a:lnTo>
                    <a:pt x="63665" y="450850"/>
                  </a:lnTo>
                  <a:lnTo>
                    <a:pt x="64198" y="450850"/>
                  </a:lnTo>
                  <a:lnTo>
                    <a:pt x="68224" y="449580"/>
                  </a:lnTo>
                  <a:lnTo>
                    <a:pt x="67945" y="448310"/>
                  </a:lnTo>
                  <a:lnTo>
                    <a:pt x="66090" y="445770"/>
                  </a:lnTo>
                  <a:lnTo>
                    <a:pt x="65354" y="445770"/>
                  </a:lnTo>
                  <a:lnTo>
                    <a:pt x="66179" y="444500"/>
                  </a:lnTo>
                  <a:lnTo>
                    <a:pt x="68211" y="444500"/>
                  </a:lnTo>
                  <a:lnTo>
                    <a:pt x="68567" y="447040"/>
                  </a:lnTo>
                  <a:lnTo>
                    <a:pt x="70967" y="447040"/>
                  </a:lnTo>
                  <a:lnTo>
                    <a:pt x="70231" y="444500"/>
                  </a:lnTo>
                  <a:lnTo>
                    <a:pt x="69862" y="443230"/>
                  </a:lnTo>
                  <a:lnTo>
                    <a:pt x="63487" y="441960"/>
                  </a:lnTo>
                  <a:lnTo>
                    <a:pt x="64998" y="434340"/>
                  </a:lnTo>
                  <a:lnTo>
                    <a:pt x="64236" y="429260"/>
                  </a:lnTo>
                  <a:lnTo>
                    <a:pt x="67310" y="425450"/>
                  </a:lnTo>
                  <a:lnTo>
                    <a:pt x="67551" y="429260"/>
                  </a:lnTo>
                  <a:lnTo>
                    <a:pt x="67259" y="431800"/>
                  </a:lnTo>
                  <a:lnTo>
                    <a:pt x="69659" y="434340"/>
                  </a:lnTo>
                  <a:lnTo>
                    <a:pt x="70599" y="433070"/>
                  </a:lnTo>
                  <a:lnTo>
                    <a:pt x="71767" y="432333"/>
                  </a:lnTo>
                  <a:lnTo>
                    <a:pt x="71234" y="434340"/>
                  </a:lnTo>
                  <a:lnTo>
                    <a:pt x="75450" y="439420"/>
                  </a:lnTo>
                  <a:lnTo>
                    <a:pt x="73609" y="444500"/>
                  </a:lnTo>
                  <a:lnTo>
                    <a:pt x="73952" y="444500"/>
                  </a:lnTo>
                  <a:lnTo>
                    <a:pt x="76771" y="448310"/>
                  </a:lnTo>
                  <a:lnTo>
                    <a:pt x="80733" y="447040"/>
                  </a:lnTo>
                  <a:lnTo>
                    <a:pt x="83667" y="448310"/>
                  </a:lnTo>
                  <a:lnTo>
                    <a:pt x="83896" y="447040"/>
                  </a:lnTo>
                  <a:lnTo>
                    <a:pt x="84137" y="445770"/>
                  </a:lnTo>
                  <a:lnTo>
                    <a:pt x="86690" y="444500"/>
                  </a:lnTo>
                  <a:lnTo>
                    <a:pt x="86169" y="439420"/>
                  </a:lnTo>
                  <a:lnTo>
                    <a:pt x="84493" y="436880"/>
                  </a:lnTo>
                  <a:lnTo>
                    <a:pt x="81610" y="429260"/>
                  </a:lnTo>
                  <a:lnTo>
                    <a:pt x="82321" y="426720"/>
                  </a:lnTo>
                  <a:lnTo>
                    <a:pt x="83388" y="422910"/>
                  </a:lnTo>
                  <a:lnTo>
                    <a:pt x="83896" y="420370"/>
                  </a:lnTo>
                  <a:lnTo>
                    <a:pt x="84658" y="416560"/>
                  </a:lnTo>
                  <a:lnTo>
                    <a:pt x="86639" y="416560"/>
                  </a:lnTo>
                  <a:lnTo>
                    <a:pt x="86944" y="417830"/>
                  </a:lnTo>
                  <a:lnTo>
                    <a:pt x="87452" y="420370"/>
                  </a:lnTo>
                  <a:lnTo>
                    <a:pt x="85166" y="421640"/>
                  </a:lnTo>
                  <a:lnTo>
                    <a:pt x="86575" y="424180"/>
                  </a:lnTo>
                  <a:lnTo>
                    <a:pt x="87376" y="422910"/>
                  </a:lnTo>
                  <a:lnTo>
                    <a:pt x="86779" y="421640"/>
                  </a:lnTo>
                  <a:lnTo>
                    <a:pt x="90576" y="421640"/>
                  </a:lnTo>
                  <a:lnTo>
                    <a:pt x="90639" y="422910"/>
                  </a:lnTo>
                  <a:lnTo>
                    <a:pt x="92824" y="425450"/>
                  </a:lnTo>
                  <a:lnTo>
                    <a:pt x="89306" y="425450"/>
                  </a:lnTo>
                  <a:lnTo>
                    <a:pt x="89077" y="426720"/>
                  </a:lnTo>
                  <a:lnTo>
                    <a:pt x="91020" y="427990"/>
                  </a:lnTo>
                  <a:lnTo>
                    <a:pt x="92557" y="427990"/>
                  </a:lnTo>
                  <a:lnTo>
                    <a:pt x="95262" y="422910"/>
                  </a:lnTo>
                  <a:lnTo>
                    <a:pt x="98437" y="426720"/>
                  </a:lnTo>
                  <a:lnTo>
                    <a:pt x="98158" y="429260"/>
                  </a:lnTo>
                  <a:lnTo>
                    <a:pt x="100037" y="427990"/>
                  </a:lnTo>
                  <a:lnTo>
                    <a:pt x="103073" y="422910"/>
                  </a:lnTo>
                  <a:lnTo>
                    <a:pt x="105067" y="425450"/>
                  </a:lnTo>
                  <a:lnTo>
                    <a:pt x="107810" y="425450"/>
                  </a:lnTo>
                  <a:lnTo>
                    <a:pt x="110007" y="426720"/>
                  </a:lnTo>
                  <a:lnTo>
                    <a:pt x="106832" y="427990"/>
                  </a:lnTo>
                  <a:lnTo>
                    <a:pt x="106057" y="431800"/>
                  </a:lnTo>
                  <a:lnTo>
                    <a:pt x="103682" y="433070"/>
                  </a:lnTo>
                  <a:lnTo>
                    <a:pt x="105625" y="434340"/>
                  </a:lnTo>
                  <a:lnTo>
                    <a:pt x="107962" y="433070"/>
                  </a:lnTo>
                  <a:lnTo>
                    <a:pt x="112737" y="438150"/>
                  </a:lnTo>
                  <a:lnTo>
                    <a:pt x="116522" y="436880"/>
                  </a:lnTo>
                  <a:lnTo>
                    <a:pt x="120548" y="434340"/>
                  </a:lnTo>
                  <a:lnTo>
                    <a:pt x="120637" y="435610"/>
                  </a:lnTo>
                  <a:lnTo>
                    <a:pt x="117525" y="438150"/>
                  </a:lnTo>
                  <a:lnTo>
                    <a:pt x="122821" y="439420"/>
                  </a:lnTo>
                  <a:lnTo>
                    <a:pt x="126225" y="440690"/>
                  </a:lnTo>
                  <a:lnTo>
                    <a:pt x="129578" y="436880"/>
                  </a:lnTo>
                  <a:lnTo>
                    <a:pt x="130289" y="435610"/>
                  </a:lnTo>
                  <a:lnTo>
                    <a:pt x="133896" y="438150"/>
                  </a:lnTo>
                  <a:lnTo>
                    <a:pt x="130683" y="438150"/>
                  </a:lnTo>
                  <a:lnTo>
                    <a:pt x="131267" y="440690"/>
                  </a:lnTo>
                  <a:lnTo>
                    <a:pt x="134696" y="439420"/>
                  </a:lnTo>
                  <a:lnTo>
                    <a:pt x="137668" y="438150"/>
                  </a:lnTo>
                  <a:lnTo>
                    <a:pt x="140017" y="435610"/>
                  </a:lnTo>
                  <a:lnTo>
                    <a:pt x="141198" y="434340"/>
                  </a:lnTo>
                  <a:lnTo>
                    <a:pt x="142379" y="433070"/>
                  </a:lnTo>
                  <a:lnTo>
                    <a:pt x="144119" y="430530"/>
                  </a:lnTo>
                  <a:lnTo>
                    <a:pt x="149072" y="431800"/>
                  </a:lnTo>
                  <a:lnTo>
                    <a:pt x="150418" y="431800"/>
                  </a:lnTo>
                  <a:lnTo>
                    <a:pt x="151320" y="430530"/>
                  </a:lnTo>
                  <a:lnTo>
                    <a:pt x="153136" y="427990"/>
                  </a:lnTo>
                  <a:lnTo>
                    <a:pt x="157581" y="427990"/>
                  </a:lnTo>
                  <a:lnTo>
                    <a:pt x="161950" y="422910"/>
                  </a:lnTo>
                  <a:lnTo>
                    <a:pt x="163042" y="421640"/>
                  </a:lnTo>
                  <a:lnTo>
                    <a:pt x="167932" y="420370"/>
                  </a:lnTo>
                  <a:lnTo>
                    <a:pt x="170637" y="417830"/>
                  </a:lnTo>
                  <a:lnTo>
                    <a:pt x="171983" y="416560"/>
                  </a:lnTo>
                  <a:lnTo>
                    <a:pt x="173342" y="415290"/>
                  </a:lnTo>
                  <a:lnTo>
                    <a:pt x="176669" y="416560"/>
                  </a:lnTo>
                  <a:lnTo>
                    <a:pt x="177038" y="415290"/>
                  </a:lnTo>
                  <a:lnTo>
                    <a:pt x="177774" y="412750"/>
                  </a:lnTo>
                  <a:lnTo>
                    <a:pt x="178371" y="412750"/>
                  </a:lnTo>
                  <a:lnTo>
                    <a:pt x="182245" y="415290"/>
                  </a:lnTo>
                  <a:lnTo>
                    <a:pt x="184111" y="412750"/>
                  </a:lnTo>
                  <a:lnTo>
                    <a:pt x="187071" y="410210"/>
                  </a:lnTo>
                  <a:lnTo>
                    <a:pt x="188201" y="410210"/>
                  </a:lnTo>
                  <a:lnTo>
                    <a:pt x="189166" y="408940"/>
                  </a:lnTo>
                  <a:lnTo>
                    <a:pt x="189750" y="410210"/>
                  </a:lnTo>
                  <a:lnTo>
                    <a:pt x="191046" y="411480"/>
                  </a:lnTo>
                  <a:lnTo>
                    <a:pt x="190144" y="414020"/>
                  </a:lnTo>
                  <a:lnTo>
                    <a:pt x="190627" y="414020"/>
                  </a:lnTo>
                  <a:lnTo>
                    <a:pt x="192138" y="415290"/>
                  </a:lnTo>
                  <a:lnTo>
                    <a:pt x="193573" y="414020"/>
                  </a:lnTo>
                  <a:lnTo>
                    <a:pt x="193979" y="408940"/>
                  </a:lnTo>
                  <a:lnTo>
                    <a:pt x="194081" y="407670"/>
                  </a:lnTo>
                  <a:lnTo>
                    <a:pt x="200202" y="408940"/>
                  </a:lnTo>
                  <a:lnTo>
                    <a:pt x="200901" y="407670"/>
                  </a:lnTo>
                  <a:lnTo>
                    <a:pt x="203733" y="402590"/>
                  </a:lnTo>
                  <a:lnTo>
                    <a:pt x="206235" y="401320"/>
                  </a:lnTo>
                  <a:lnTo>
                    <a:pt x="208737" y="400050"/>
                  </a:lnTo>
                  <a:lnTo>
                    <a:pt x="213258" y="398780"/>
                  </a:lnTo>
                  <a:lnTo>
                    <a:pt x="213956" y="397510"/>
                  </a:lnTo>
                  <a:lnTo>
                    <a:pt x="215684" y="400050"/>
                  </a:lnTo>
                  <a:lnTo>
                    <a:pt x="217335" y="398780"/>
                  </a:lnTo>
                  <a:lnTo>
                    <a:pt x="220687" y="397510"/>
                  </a:lnTo>
                  <a:lnTo>
                    <a:pt x="224205" y="397510"/>
                  </a:lnTo>
                  <a:lnTo>
                    <a:pt x="228803" y="393700"/>
                  </a:lnTo>
                  <a:lnTo>
                    <a:pt x="230962" y="394970"/>
                  </a:lnTo>
                  <a:lnTo>
                    <a:pt x="234442" y="397510"/>
                  </a:lnTo>
                  <a:lnTo>
                    <a:pt x="236626" y="398780"/>
                  </a:lnTo>
                  <a:lnTo>
                    <a:pt x="239179" y="400050"/>
                  </a:lnTo>
                  <a:lnTo>
                    <a:pt x="237020" y="394970"/>
                  </a:lnTo>
                  <a:lnTo>
                    <a:pt x="234759" y="393700"/>
                  </a:lnTo>
                  <a:lnTo>
                    <a:pt x="232498" y="392430"/>
                  </a:lnTo>
                  <a:lnTo>
                    <a:pt x="229781" y="387350"/>
                  </a:lnTo>
                  <a:lnTo>
                    <a:pt x="231597" y="387350"/>
                  </a:lnTo>
                  <a:lnTo>
                    <a:pt x="233019" y="388620"/>
                  </a:lnTo>
                  <a:lnTo>
                    <a:pt x="234734" y="388620"/>
                  </a:lnTo>
                  <a:lnTo>
                    <a:pt x="234810" y="387350"/>
                  </a:lnTo>
                  <a:lnTo>
                    <a:pt x="234988" y="384810"/>
                  </a:lnTo>
                  <a:lnTo>
                    <a:pt x="235077" y="383540"/>
                  </a:lnTo>
                  <a:lnTo>
                    <a:pt x="236334" y="384810"/>
                  </a:lnTo>
                  <a:lnTo>
                    <a:pt x="237413" y="384810"/>
                  </a:lnTo>
                  <a:lnTo>
                    <a:pt x="239255" y="387350"/>
                  </a:lnTo>
                  <a:lnTo>
                    <a:pt x="241769" y="386080"/>
                  </a:lnTo>
                  <a:lnTo>
                    <a:pt x="242570" y="388620"/>
                  </a:lnTo>
                  <a:lnTo>
                    <a:pt x="244652" y="386080"/>
                  </a:lnTo>
                  <a:lnTo>
                    <a:pt x="245706" y="384810"/>
                  </a:lnTo>
                  <a:lnTo>
                    <a:pt x="249821" y="383540"/>
                  </a:lnTo>
                  <a:lnTo>
                    <a:pt x="256209" y="375920"/>
                  </a:lnTo>
                  <a:lnTo>
                    <a:pt x="259854" y="372110"/>
                  </a:lnTo>
                  <a:lnTo>
                    <a:pt x="267347" y="367030"/>
                  </a:lnTo>
                  <a:lnTo>
                    <a:pt x="269303" y="360680"/>
                  </a:lnTo>
                  <a:lnTo>
                    <a:pt x="275310" y="367030"/>
                  </a:lnTo>
                  <a:lnTo>
                    <a:pt x="274624" y="363220"/>
                  </a:lnTo>
                  <a:lnTo>
                    <a:pt x="272046" y="361950"/>
                  </a:lnTo>
                  <a:lnTo>
                    <a:pt x="273583" y="360680"/>
                  </a:lnTo>
                  <a:lnTo>
                    <a:pt x="277469" y="361950"/>
                  </a:lnTo>
                  <a:lnTo>
                    <a:pt x="275386" y="367030"/>
                  </a:lnTo>
                  <a:lnTo>
                    <a:pt x="276440" y="370840"/>
                  </a:lnTo>
                  <a:lnTo>
                    <a:pt x="278155" y="368300"/>
                  </a:lnTo>
                  <a:lnTo>
                    <a:pt x="279539" y="367030"/>
                  </a:lnTo>
                  <a:lnTo>
                    <a:pt x="281724" y="370840"/>
                  </a:lnTo>
                  <a:lnTo>
                    <a:pt x="283972" y="370840"/>
                  </a:lnTo>
                  <a:lnTo>
                    <a:pt x="285369" y="369570"/>
                  </a:lnTo>
                  <a:lnTo>
                    <a:pt x="284594" y="368300"/>
                  </a:lnTo>
                  <a:lnTo>
                    <a:pt x="283197" y="367030"/>
                  </a:lnTo>
                  <a:lnTo>
                    <a:pt x="283070" y="367030"/>
                  </a:lnTo>
                  <a:lnTo>
                    <a:pt x="284810" y="360680"/>
                  </a:lnTo>
                  <a:lnTo>
                    <a:pt x="282486" y="359410"/>
                  </a:lnTo>
                  <a:lnTo>
                    <a:pt x="280174" y="358140"/>
                  </a:lnTo>
                  <a:lnTo>
                    <a:pt x="276504" y="354330"/>
                  </a:lnTo>
                  <a:lnTo>
                    <a:pt x="276745" y="356870"/>
                  </a:lnTo>
                  <a:lnTo>
                    <a:pt x="277190" y="358140"/>
                  </a:lnTo>
                  <a:lnTo>
                    <a:pt x="276491" y="359410"/>
                  </a:lnTo>
                  <a:lnTo>
                    <a:pt x="271157" y="356870"/>
                  </a:lnTo>
                  <a:lnTo>
                    <a:pt x="269367" y="353060"/>
                  </a:lnTo>
                  <a:lnTo>
                    <a:pt x="269684" y="347980"/>
                  </a:lnTo>
                  <a:lnTo>
                    <a:pt x="269849" y="345440"/>
                  </a:lnTo>
                  <a:lnTo>
                    <a:pt x="273837" y="345440"/>
                  </a:lnTo>
                  <a:lnTo>
                    <a:pt x="270992" y="344170"/>
                  </a:lnTo>
                  <a:lnTo>
                    <a:pt x="268160" y="342900"/>
                  </a:lnTo>
                  <a:lnTo>
                    <a:pt x="267843" y="342900"/>
                  </a:lnTo>
                  <a:lnTo>
                    <a:pt x="271437" y="335280"/>
                  </a:lnTo>
                  <a:lnTo>
                    <a:pt x="271399" y="334010"/>
                  </a:lnTo>
                  <a:lnTo>
                    <a:pt x="271399" y="332740"/>
                  </a:lnTo>
                  <a:lnTo>
                    <a:pt x="271475" y="331470"/>
                  </a:lnTo>
                  <a:lnTo>
                    <a:pt x="269265" y="330200"/>
                  </a:lnTo>
                  <a:lnTo>
                    <a:pt x="270014" y="331470"/>
                  </a:lnTo>
                  <a:lnTo>
                    <a:pt x="268655" y="332740"/>
                  </a:lnTo>
                  <a:lnTo>
                    <a:pt x="268160" y="332740"/>
                  </a:lnTo>
                  <a:lnTo>
                    <a:pt x="267754" y="330200"/>
                  </a:lnTo>
                  <a:lnTo>
                    <a:pt x="268376" y="328930"/>
                  </a:lnTo>
                  <a:lnTo>
                    <a:pt x="267004" y="323850"/>
                  </a:lnTo>
                  <a:lnTo>
                    <a:pt x="269824" y="320040"/>
                  </a:lnTo>
                  <a:lnTo>
                    <a:pt x="270776" y="318770"/>
                  </a:lnTo>
                  <a:lnTo>
                    <a:pt x="262966" y="316230"/>
                  </a:lnTo>
                  <a:lnTo>
                    <a:pt x="263194" y="314960"/>
                  </a:lnTo>
                  <a:lnTo>
                    <a:pt x="266776" y="312420"/>
                  </a:lnTo>
                  <a:lnTo>
                    <a:pt x="263652" y="309880"/>
                  </a:lnTo>
                  <a:lnTo>
                    <a:pt x="263880" y="308610"/>
                  </a:lnTo>
                  <a:lnTo>
                    <a:pt x="264833" y="303530"/>
                  </a:lnTo>
                  <a:lnTo>
                    <a:pt x="263804" y="300990"/>
                  </a:lnTo>
                  <a:lnTo>
                    <a:pt x="260159" y="300990"/>
                  </a:lnTo>
                  <a:lnTo>
                    <a:pt x="261696" y="299720"/>
                  </a:lnTo>
                  <a:lnTo>
                    <a:pt x="264261" y="299720"/>
                  </a:lnTo>
                  <a:lnTo>
                    <a:pt x="262001" y="293370"/>
                  </a:lnTo>
                  <a:lnTo>
                    <a:pt x="264985" y="289560"/>
                  </a:lnTo>
                  <a:lnTo>
                    <a:pt x="264629" y="288290"/>
                  </a:lnTo>
                  <a:lnTo>
                    <a:pt x="263563" y="284480"/>
                  </a:lnTo>
                  <a:lnTo>
                    <a:pt x="263994" y="283210"/>
                  </a:lnTo>
                  <a:lnTo>
                    <a:pt x="263423" y="276860"/>
                  </a:lnTo>
                  <a:lnTo>
                    <a:pt x="265480" y="273050"/>
                  </a:lnTo>
                  <a:lnTo>
                    <a:pt x="266522" y="264160"/>
                  </a:lnTo>
                  <a:lnTo>
                    <a:pt x="266750" y="260350"/>
                  </a:lnTo>
                  <a:lnTo>
                    <a:pt x="268490" y="251460"/>
                  </a:lnTo>
                  <a:lnTo>
                    <a:pt x="268757" y="250190"/>
                  </a:lnTo>
                  <a:lnTo>
                    <a:pt x="270129" y="243840"/>
                  </a:lnTo>
                  <a:lnTo>
                    <a:pt x="276796" y="238760"/>
                  </a:lnTo>
                  <a:lnTo>
                    <a:pt x="276479" y="236220"/>
                  </a:lnTo>
                  <a:lnTo>
                    <a:pt x="282765" y="234950"/>
                  </a:lnTo>
                  <a:lnTo>
                    <a:pt x="286092" y="231140"/>
                  </a:lnTo>
                  <a:lnTo>
                    <a:pt x="290652" y="234950"/>
                  </a:lnTo>
                  <a:lnTo>
                    <a:pt x="291973" y="234950"/>
                  </a:lnTo>
                  <a:lnTo>
                    <a:pt x="295300" y="232410"/>
                  </a:lnTo>
                  <a:lnTo>
                    <a:pt x="299275" y="236220"/>
                  </a:lnTo>
                  <a:lnTo>
                    <a:pt x="300710" y="232410"/>
                  </a:lnTo>
                  <a:lnTo>
                    <a:pt x="301193" y="231140"/>
                  </a:lnTo>
                  <a:lnTo>
                    <a:pt x="301752" y="231140"/>
                  </a:lnTo>
                  <a:lnTo>
                    <a:pt x="306539" y="233680"/>
                  </a:lnTo>
                  <a:lnTo>
                    <a:pt x="312013" y="231140"/>
                  </a:lnTo>
                  <a:lnTo>
                    <a:pt x="320535" y="237490"/>
                  </a:lnTo>
                  <a:lnTo>
                    <a:pt x="325856" y="234950"/>
                  </a:lnTo>
                  <a:lnTo>
                    <a:pt x="334695" y="238760"/>
                  </a:lnTo>
                  <a:lnTo>
                    <a:pt x="340258" y="237490"/>
                  </a:lnTo>
                  <a:lnTo>
                    <a:pt x="344741" y="240030"/>
                  </a:lnTo>
                  <a:lnTo>
                    <a:pt x="357911" y="240030"/>
                  </a:lnTo>
                  <a:lnTo>
                    <a:pt x="363842" y="246380"/>
                  </a:lnTo>
                  <a:lnTo>
                    <a:pt x="365493" y="246380"/>
                  </a:lnTo>
                  <a:lnTo>
                    <a:pt x="366090" y="242570"/>
                  </a:lnTo>
                  <a:lnTo>
                    <a:pt x="369938" y="241300"/>
                  </a:lnTo>
                  <a:lnTo>
                    <a:pt x="367893" y="238760"/>
                  </a:lnTo>
                  <a:lnTo>
                    <a:pt x="368973" y="237490"/>
                  </a:lnTo>
                  <a:lnTo>
                    <a:pt x="373799" y="242570"/>
                  </a:lnTo>
                  <a:lnTo>
                    <a:pt x="372414" y="237490"/>
                  </a:lnTo>
                  <a:lnTo>
                    <a:pt x="372071" y="236220"/>
                  </a:lnTo>
                  <a:lnTo>
                    <a:pt x="372757" y="234950"/>
                  </a:lnTo>
                  <a:lnTo>
                    <a:pt x="374535" y="234950"/>
                  </a:lnTo>
                  <a:lnTo>
                    <a:pt x="374713" y="233680"/>
                  </a:lnTo>
                  <a:lnTo>
                    <a:pt x="374726" y="232410"/>
                  </a:lnTo>
                  <a:lnTo>
                    <a:pt x="374332" y="231140"/>
                  </a:lnTo>
                  <a:lnTo>
                    <a:pt x="373545" y="228600"/>
                  </a:lnTo>
                  <a:lnTo>
                    <a:pt x="371043" y="227330"/>
                  </a:lnTo>
                  <a:lnTo>
                    <a:pt x="369747" y="226060"/>
                  </a:lnTo>
                  <a:lnTo>
                    <a:pt x="368604" y="223520"/>
                  </a:lnTo>
                  <a:lnTo>
                    <a:pt x="368325" y="222250"/>
                  </a:lnTo>
                  <a:lnTo>
                    <a:pt x="367728" y="218440"/>
                  </a:lnTo>
                  <a:lnTo>
                    <a:pt x="367538" y="217170"/>
                  </a:lnTo>
                  <a:lnTo>
                    <a:pt x="366610" y="215900"/>
                  </a:lnTo>
                  <a:lnTo>
                    <a:pt x="366483" y="215900"/>
                  </a:lnTo>
                  <a:lnTo>
                    <a:pt x="363969" y="217170"/>
                  </a:lnTo>
                  <a:lnTo>
                    <a:pt x="362673" y="215900"/>
                  </a:lnTo>
                  <a:lnTo>
                    <a:pt x="364248" y="213360"/>
                  </a:lnTo>
                  <a:lnTo>
                    <a:pt x="366966" y="212090"/>
                  </a:lnTo>
                  <a:lnTo>
                    <a:pt x="369595" y="214630"/>
                  </a:lnTo>
                  <a:lnTo>
                    <a:pt x="370713" y="215900"/>
                  </a:lnTo>
                  <a:lnTo>
                    <a:pt x="371767" y="222250"/>
                  </a:lnTo>
                  <a:lnTo>
                    <a:pt x="372033" y="223520"/>
                  </a:lnTo>
                  <a:lnTo>
                    <a:pt x="373329" y="223520"/>
                  </a:lnTo>
                  <a:lnTo>
                    <a:pt x="373557" y="220980"/>
                  </a:lnTo>
                  <a:lnTo>
                    <a:pt x="376707" y="219710"/>
                  </a:lnTo>
                  <a:lnTo>
                    <a:pt x="373824" y="213360"/>
                  </a:lnTo>
                  <a:lnTo>
                    <a:pt x="373392" y="212090"/>
                  </a:lnTo>
                  <a:lnTo>
                    <a:pt x="372541" y="209550"/>
                  </a:lnTo>
                  <a:lnTo>
                    <a:pt x="368935" y="201930"/>
                  </a:lnTo>
                  <a:lnTo>
                    <a:pt x="368528" y="196850"/>
                  </a:lnTo>
                  <a:lnTo>
                    <a:pt x="374523" y="194310"/>
                  </a:lnTo>
                  <a:lnTo>
                    <a:pt x="372605" y="191770"/>
                  </a:lnTo>
                  <a:lnTo>
                    <a:pt x="371081" y="189230"/>
                  </a:lnTo>
                  <a:lnTo>
                    <a:pt x="374611" y="193040"/>
                  </a:lnTo>
                  <a:lnTo>
                    <a:pt x="374002" y="189230"/>
                  </a:lnTo>
                  <a:lnTo>
                    <a:pt x="373799" y="187960"/>
                  </a:lnTo>
                  <a:lnTo>
                    <a:pt x="376186" y="187960"/>
                  </a:lnTo>
                  <a:lnTo>
                    <a:pt x="373087" y="182880"/>
                  </a:lnTo>
                  <a:lnTo>
                    <a:pt x="372300" y="179070"/>
                  </a:lnTo>
                  <a:lnTo>
                    <a:pt x="377494" y="176530"/>
                  </a:lnTo>
                  <a:lnTo>
                    <a:pt x="377520" y="175260"/>
                  </a:lnTo>
                  <a:lnTo>
                    <a:pt x="377837" y="173990"/>
                  </a:lnTo>
                  <a:lnTo>
                    <a:pt x="378574" y="175260"/>
                  </a:lnTo>
                  <a:lnTo>
                    <a:pt x="378129" y="177800"/>
                  </a:lnTo>
                  <a:lnTo>
                    <a:pt x="381025" y="177800"/>
                  </a:lnTo>
                  <a:lnTo>
                    <a:pt x="381406" y="176530"/>
                  </a:lnTo>
                  <a:lnTo>
                    <a:pt x="383463" y="172720"/>
                  </a:lnTo>
                  <a:lnTo>
                    <a:pt x="380301" y="173990"/>
                  </a:lnTo>
                  <a:lnTo>
                    <a:pt x="380746" y="171450"/>
                  </a:lnTo>
                  <a:lnTo>
                    <a:pt x="377177" y="170180"/>
                  </a:lnTo>
                  <a:lnTo>
                    <a:pt x="381012" y="167640"/>
                  </a:lnTo>
                  <a:lnTo>
                    <a:pt x="381723" y="166370"/>
                  </a:lnTo>
                  <a:lnTo>
                    <a:pt x="381825" y="160020"/>
                  </a:lnTo>
                  <a:lnTo>
                    <a:pt x="385940" y="158750"/>
                  </a:lnTo>
                  <a:lnTo>
                    <a:pt x="388366" y="153670"/>
                  </a:lnTo>
                  <a:lnTo>
                    <a:pt x="389521" y="153670"/>
                  </a:lnTo>
                  <a:lnTo>
                    <a:pt x="387324" y="149860"/>
                  </a:lnTo>
                  <a:lnTo>
                    <a:pt x="387489" y="152400"/>
                  </a:lnTo>
                  <a:lnTo>
                    <a:pt x="385978" y="153670"/>
                  </a:lnTo>
                  <a:lnTo>
                    <a:pt x="385000" y="152400"/>
                  </a:lnTo>
                  <a:lnTo>
                    <a:pt x="385064" y="151130"/>
                  </a:lnTo>
                  <a:lnTo>
                    <a:pt x="385445" y="149860"/>
                  </a:lnTo>
                  <a:lnTo>
                    <a:pt x="386384" y="148590"/>
                  </a:lnTo>
                  <a:lnTo>
                    <a:pt x="387146" y="147320"/>
                  </a:lnTo>
                  <a:lnTo>
                    <a:pt x="388950" y="148590"/>
                  </a:lnTo>
                  <a:lnTo>
                    <a:pt x="390702" y="149860"/>
                  </a:lnTo>
                  <a:lnTo>
                    <a:pt x="390486" y="147320"/>
                  </a:lnTo>
                  <a:lnTo>
                    <a:pt x="390385" y="146050"/>
                  </a:lnTo>
                  <a:lnTo>
                    <a:pt x="392049" y="143510"/>
                  </a:lnTo>
                  <a:lnTo>
                    <a:pt x="391579" y="138430"/>
                  </a:lnTo>
                  <a:lnTo>
                    <a:pt x="390207" y="137160"/>
                  </a:lnTo>
                  <a:lnTo>
                    <a:pt x="393623" y="134620"/>
                  </a:lnTo>
                  <a:lnTo>
                    <a:pt x="393369" y="134620"/>
                  </a:lnTo>
                  <a:lnTo>
                    <a:pt x="391312" y="130810"/>
                  </a:lnTo>
                  <a:lnTo>
                    <a:pt x="390245" y="128270"/>
                  </a:lnTo>
                  <a:lnTo>
                    <a:pt x="389305" y="124460"/>
                  </a:lnTo>
                  <a:lnTo>
                    <a:pt x="388708" y="123190"/>
                  </a:lnTo>
                  <a:lnTo>
                    <a:pt x="387794" y="121920"/>
                  </a:lnTo>
                  <a:lnTo>
                    <a:pt x="388454" y="121920"/>
                  </a:lnTo>
                  <a:lnTo>
                    <a:pt x="389394" y="120650"/>
                  </a:lnTo>
                  <a:lnTo>
                    <a:pt x="390423" y="120650"/>
                  </a:lnTo>
                  <a:lnTo>
                    <a:pt x="390309" y="124460"/>
                  </a:lnTo>
                  <a:lnTo>
                    <a:pt x="393344" y="120650"/>
                  </a:lnTo>
                  <a:lnTo>
                    <a:pt x="394385" y="123190"/>
                  </a:lnTo>
                  <a:lnTo>
                    <a:pt x="392049" y="124460"/>
                  </a:lnTo>
                  <a:lnTo>
                    <a:pt x="393039" y="125730"/>
                  </a:lnTo>
                  <a:lnTo>
                    <a:pt x="397230" y="129540"/>
                  </a:lnTo>
                  <a:lnTo>
                    <a:pt x="395071" y="133350"/>
                  </a:lnTo>
                  <a:lnTo>
                    <a:pt x="397687" y="135890"/>
                  </a:lnTo>
                  <a:lnTo>
                    <a:pt x="396633" y="135890"/>
                  </a:lnTo>
                  <a:lnTo>
                    <a:pt x="396265" y="138430"/>
                  </a:lnTo>
                  <a:lnTo>
                    <a:pt x="394271" y="135890"/>
                  </a:lnTo>
                  <a:lnTo>
                    <a:pt x="394804" y="139700"/>
                  </a:lnTo>
                  <a:lnTo>
                    <a:pt x="398792" y="139700"/>
                  </a:lnTo>
                  <a:lnTo>
                    <a:pt x="399084" y="140970"/>
                  </a:lnTo>
                  <a:lnTo>
                    <a:pt x="396989" y="143510"/>
                  </a:lnTo>
                  <a:lnTo>
                    <a:pt x="396633" y="143510"/>
                  </a:lnTo>
                  <a:lnTo>
                    <a:pt x="401701" y="144780"/>
                  </a:lnTo>
                  <a:lnTo>
                    <a:pt x="398284" y="147320"/>
                  </a:lnTo>
                  <a:lnTo>
                    <a:pt x="394423" y="151130"/>
                  </a:lnTo>
                  <a:lnTo>
                    <a:pt x="395935" y="154940"/>
                  </a:lnTo>
                  <a:lnTo>
                    <a:pt x="398957" y="161290"/>
                  </a:lnTo>
                  <a:lnTo>
                    <a:pt x="400202" y="165100"/>
                  </a:lnTo>
                  <a:lnTo>
                    <a:pt x="400469" y="167855"/>
                  </a:lnTo>
                  <a:lnTo>
                    <a:pt x="399034" y="167728"/>
                  </a:lnTo>
                  <a:lnTo>
                    <a:pt x="397408" y="167551"/>
                  </a:lnTo>
                  <a:lnTo>
                    <a:pt x="397916" y="169862"/>
                  </a:lnTo>
                  <a:lnTo>
                    <a:pt x="398373" y="171932"/>
                  </a:lnTo>
                  <a:lnTo>
                    <a:pt x="399580" y="173761"/>
                  </a:lnTo>
                  <a:lnTo>
                    <a:pt x="398678" y="177190"/>
                  </a:lnTo>
                  <a:lnTo>
                    <a:pt x="400519" y="177850"/>
                  </a:lnTo>
                  <a:lnTo>
                    <a:pt x="402920" y="178155"/>
                  </a:lnTo>
                  <a:lnTo>
                    <a:pt x="402005" y="176771"/>
                  </a:lnTo>
                  <a:lnTo>
                    <a:pt x="404469" y="172808"/>
                  </a:lnTo>
                  <a:lnTo>
                    <a:pt x="400989" y="170662"/>
                  </a:lnTo>
                  <a:lnTo>
                    <a:pt x="400685" y="168910"/>
                  </a:lnTo>
                  <a:lnTo>
                    <a:pt x="403161" y="168910"/>
                  </a:lnTo>
                  <a:lnTo>
                    <a:pt x="403250" y="167767"/>
                  </a:lnTo>
                  <a:lnTo>
                    <a:pt x="403491" y="165100"/>
                  </a:lnTo>
                  <a:lnTo>
                    <a:pt x="400735" y="162560"/>
                  </a:lnTo>
                  <a:lnTo>
                    <a:pt x="401777" y="158750"/>
                  </a:lnTo>
                  <a:lnTo>
                    <a:pt x="402767" y="161290"/>
                  </a:lnTo>
                  <a:lnTo>
                    <a:pt x="404101" y="161290"/>
                  </a:lnTo>
                  <a:lnTo>
                    <a:pt x="403415" y="158750"/>
                  </a:lnTo>
                  <a:lnTo>
                    <a:pt x="402729" y="156210"/>
                  </a:lnTo>
                  <a:lnTo>
                    <a:pt x="404520" y="152400"/>
                  </a:lnTo>
                  <a:lnTo>
                    <a:pt x="402590" y="146050"/>
                  </a:lnTo>
                  <a:lnTo>
                    <a:pt x="400799" y="142240"/>
                  </a:lnTo>
                  <a:lnTo>
                    <a:pt x="404685" y="138430"/>
                  </a:lnTo>
                  <a:close/>
                </a:path>
                <a:path w="419100" h="626110">
                  <a:moveTo>
                    <a:pt x="405320" y="318427"/>
                  </a:moveTo>
                  <a:lnTo>
                    <a:pt x="404215" y="315785"/>
                  </a:lnTo>
                  <a:lnTo>
                    <a:pt x="404761" y="317982"/>
                  </a:lnTo>
                  <a:lnTo>
                    <a:pt x="405320" y="318427"/>
                  </a:lnTo>
                  <a:close/>
                </a:path>
                <a:path w="419100" h="626110">
                  <a:moveTo>
                    <a:pt x="410146" y="325818"/>
                  </a:moveTo>
                  <a:lnTo>
                    <a:pt x="406234" y="324904"/>
                  </a:lnTo>
                  <a:lnTo>
                    <a:pt x="405117" y="323176"/>
                  </a:lnTo>
                  <a:lnTo>
                    <a:pt x="404964" y="322491"/>
                  </a:lnTo>
                  <a:lnTo>
                    <a:pt x="407225" y="319900"/>
                  </a:lnTo>
                  <a:lnTo>
                    <a:pt x="405320" y="318427"/>
                  </a:lnTo>
                  <a:lnTo>
                    <a:pt x="405523" y="318884"/>
                  </a:lnTo>
                  <a:lnTo>
                    <a:pt x="398653" y="321106"/>
                  </a:lnTo>
                  <a:lnTo>
                    <a:pt x="404101" y="324904"/>
                  </a:lnTo>
                  <a:lnTo>
                    <a:pt x="404177" y="325488"/>
                  </a:lnTo>
                  <a:lnTo>
                    <a:pt x="402170" y="329323"/>
                  </a:lnTo>
                  <a:lnTo>
                    <a:pt x="403212" y="333159"/>
                  </a:lnTo>
                  <a:lnTo>
                    <a:pt x="400735" y="338099"/>
                  </a:lnTo>
                  <a:lnTo>
                    <a:pt x="403694" y="338175"/>
                  </a:lnTo>
                  <a:lnTo>
                    <a:pt x="399542" y="345059"/>
                  </a:lnTo>
                  <a:lnTo>
                    <a:pt x="399948" y="350697"/>
                  </a:lnTo>
                  <a:lnTo>
                    <a:pt x="400723" y="356933"/>
                  </a:lnTo>
                  <a:lnTo>
                    <a:pt x="398589" y="358140"/>
                  </a:lnTo>
                  <a:lnTo>
                    <a:pt x="402323" y="358482"/>
                  </a:lnTo>
                  <a:lnTo>
                    <a:pt x="403593" y="357403"/>
                  </a:lnTo>
                  <a:lnTo>
                    <a:pt x="401586" y="352564"/>
                  </a:lnTo>
                  <a:lnTo>
                    <a:pt x="403910" y="349389"/>
                  </a:lnTo>
                  <a:lnTo>
                    <a:pt x="404482" y="342544"/>
                  </a:lnTo>
                  <a:lnTo>
                    <a:pt x="405599" y="339191"/>
                  </a:lnTo>
                  <a:lnTo>
                    <a:pt x="406196" y="333349"/>
                  </a:lnTo>
                  <a:lnTo>
                    <a:pt x="408851" y="330809"/>
                  </a:lnTo>
                  <a:lnTo>
                    <a:pt x="405853" y="328320"/>
                  </a:lnTo>
                  <a:lnTo>
                    <a:pt x="405892" y="327990"/>
                  </a:lnTo>
                  <a:lnTo>
                    <a:pt x="410146" y="325818"/>
                  </a:lnTo>
                  <a:close/>
                </a:path>
                <a:path w="419100" h="626110">
                  <a:moveTo>
                    <a:pt x="412826" y="315010"/>
                  </a:moveTo>
                  <a:lnTo>
                    <a:pt x="410438" y="313601"/>
                  </a:lnTo>
                  <a:lnTo>
                    <a:pt x="410438" y="318211"/>
                  </a:lnTo>
                  <a:lnTo>
                    <a:pt x="411975" y="316471"/>
                  </a:lnTo>
                  <a:lnTo>
                    <a:pt x="412826" y="315010"/>
                  </a:lnTo>
                  <a:close/>
                </a:path>
                <a:path w="419100" h="626110">
                  <a:moveTo>
                    <a:pt x="418503" y="275018"/>
                  </a:moveTo>
                  <a:lnTo>
                    <a:pt x="417601" y="273596"/>
                  </a:lnTo>
                  <a:lnTo>
                    <a:pt x="415988" y="272199"/>
                  </a:lnTo>
                  <a:lnTo>
                    <a:pt x="415747" y="267309"/>
                  </a:lnTo>
                  <a:lnTo>
                    <a:pt x="414083" y="266433"/>
                  </a:lnTo>
                  <a:lnTo>
                    <a:pt x="411124" y="266382"/>
                  </a:lnTo>
                  <a:lnTo>
                    <a:pt x="407822" y="267106"/>
                  </a:lnTo>
                  <a:lnTo>
                    <a:pt x="406666" y="267601"/>
                  </a:lnTo>
                  <a:lnTo>
                    <a:pt x="403631" y="269113"/>
                  </a:lnTo>
                  <a:lnTo>
                    <a:pt x="401853" y="270383"/>
                  </a:lnTo>
                  <a:lnTo>
                    <a:pt x="400265" y="271856"/>
                  </a:lnTo>
                  <a:lnTo>
                    <a:pt x="399427" y="272630"/>
                  </a:lnTo>
                  <a:lnTo>
                    <a:pt x="399745" y="273291"/>
                  </a:lnTo>
                  <a:lnTo>
                    <a:pt x="400761" y="274853"/>
                  </a:lnTo>
                  <a:lnTo>
                    <a:pt x="400812" y="275729"/>
                  </a:lnTo>
                  <a:lnTo>
                    <a:pt x="396570" y="279006"/>
                  </a:lnTo>
                  <a:lnTo>
                    <a:pt x="393966" y="286232"/>
                  </a:lnTo>
                  <a:lnTo>
                    <a:pt x="396049" y="291909"/>
                  </a:lnTo>
                  <a:lnTo>
                    <a:pt x="396392" y="293611"/>
                  </a:lnTo>
                  <a:lnTo>
                    <a:pt x="394970" y="296786"/>
                  </a:lnTo>
                  <a:lnTo>
                    <a:pt x="394271" y="298894"/>
                  </a:lnTo>
                  <a:lnTo>
                    <a:pt x="397624" y="299935"/>
                  </a:lnTo>
                  <a:lnTo>
                    <a:pt x="399630" y="300202"/>
                  </a:lnTo>
                  <a:lnTo>
                    <a:pt x="402082" y="294182"/>
                  </a:lnTo>
                  <a:lnTo>
                    <a:pt x="404393" y="290842"/>
                  </a:lnTo>
                  <a:lnTo>
                    <a:pt x="408368" y="284226"/>
                  </a:lnTo>
                  <a:lnTo>
                    <a:pt x="409473" y="279831"/>
                  </a:lnTo>
                  <a:lnTo>
                    <a:pt x="415404" y="277698"/>
                  </a:lnTo>
                  <a:lnTo>
                    <a:pt x="413943" y="277126"/>
                  </a:lnTo>
                  <a:lnTo>
                    <a:pt x="413893" y="275107"/>
                  </a:lnTo>
                  <a:lnTo>
                    <a:pt x="414007" y="273977"/>
                  </a:lnTo>
                  <a:lnTo>
                    <a:pt x="416648" y="275780"/>
                  </a:lnTo>
                  <a:lnTo>
                    <a:pt x="417474" y="275704"/>
                  </a:lnTo>
                  <a:lnTo>
                    <a:pt x="418503" y="275018"/>
                  </a:lnTo>
                  <a:close/>
                </a:path>
                <a:path w="419100" h="626110">
                  <a:moveTo>
                    <a:pt x="418769" y="291147"/>
                  </a:moveTo>
                  <a:lnTo>
                    <a:pt x="417118" y="285191"/>
                  </a:lnTo>
                  <a:lnTo>
                    <a:pt x="414350" y="290563"/>
                  </a:lnTo>
                  <a:lnTo>
                    <a:pt x="415328" y="295884"/>
                  </a:lnTo>
                  <a:lnTo>
                    <a:pt x="415036" y="301040"/>
                  </a:lnTo>
                  <a:lnTo>
                    <a:pt x="417017" y="296113"/>
                  </a:lnTo>
                  <a:lnTo>
                    <a:pt x="418769" y="2911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96979" y="499058"/>
              <a:ext cx="344170" cy="548640"/>
            </a:xfrm>
            <a:custGeom>
              <a:avLst/>
              <a:gdLst/>
              <a:ahLst/>
              <a:cxnLst/>
              <a:rect l="l" t="t" r="r" b="b"/>
              <a:pathLst>
                <a:path w="344170" h="548640">
                  <a:moveTo>
                    <a:pt x="2641" y="1282"/>
                  </a:moveTo>
                  <a:lnTo>
                    <a:pt x="2349" y="609"/>
                  </a:lnTo>
                  <a:lnTo>
                    <a:pt x="1943" y="190"/>
                  </a:lnTo>
                  <a:lnTo>
                    <a:pt x="1473" y="0"/>
                  </a:lnTo>
                  <a:lnTo>
                    <a:pt x="990" y="482"/>
                  </a:lnTo>
                  <a:lnTo>
                    <a:pt x="495" y="965"/>
                  </a:lnTo>
                  <a:lnTo>
                    <a:pt x="0" y="1460"/>
                  </a:lnTo>
                  <a:lnTo>
                    <a:pt x="850" y="1866"/>
                  </a:lnTo>
                  <a:lnTo>
                    <a:pt x="1752" y="1752"/>
                  </a:lnTo>
                  <a:lnTo>
                    <a:pt x="2641" y="1282"/>
                  </a:lnTo>
                  <a:close/>
                </a:path>
                <a:path w="344170" h="548640">
                  <a:moveTo>
                    <a:pt x="36728" y="488581"/>
                  </a:moveTo>
                  <a:lnTo>
                    <a:pt x="36537" y="488429"/>
                  </a:lnTo>
                  <a:lnTo>
                    <a:pt x="36271" y="488035"/>
                  </a:lnTo>
                  <a:lnTo>
                    <a:pt x="35979" y="488010"/>
                  </a:lnTo>
                  <a:lnTo>
                    <a:pt x="34963" y="487908"/>
                  </a:lnTo>
                  <a:lnTo>
                    <a:pt x="34925" y="488683"/>
                  </a:lnTo>
                  <a:lnTo>
                    <a:pt x="35039" y="489724"/>
                  </a:lnTo>
                  <a:lnTo>
                    <a:pt x="35293" y="490029"/>
                  </a:lnTo>
                  <a:lnTo>
                    <a:pt x="35445" y="490347"/>
                  </a:lnTo>
                  <a:lnTo>
                    <a:pt x="36068" y="489991"/>
                  </a:lnTo>
                  <a:lnTo>
                    <a:pt x="36639" y="489597"/>
                  </a:lnTo>
                  <a:lnTo>
                    <a:pt x="36728" y="488581"/>
                  </a:lnTo>
                  <a:close/>
                </a:path>
                <a:path w="344170" h="548640">
                  <a:moveTo>
                    <a:pt x="56311" y="506818"/>
                  </a:moveTo>
                  <a:lnTo>
                    <a:pt x="55778" y="506603"/>
                  </a:lnTo>
                  <a:lnTo>
                    <a:pt x="54686" y="506742"/>
                  </a:lnTo>
                  <a:lnTo>
                    <a:pt x="53873" y="506945"/>
                  </a:lnTo>
                  <a:lnTo>
                    <a:pt x="53784" y="507250"/>
                  </a:lnTo>
                  <a:lnTo>
                    <a:pt x="53530" y="508190"/>
                  </a:lnTo>
                  <a:lnTo>
                    <a:pt x="54241" y="508431"/>
                  </a:lnTo>
                  <a:lnTo>
                    <a:pt x="55041" y="508406"/>
                  </a:lnTo>
                  <a:lnTo>
                    <a:pt x="55626" y="508393"/>
                  </a:lnTo>
                  <a:lnTo>
                    <a:pt x="56172" y="508330"/>
                  </a:lnTo>
                  <a:lnTo>
                    <a:pt x="56299" y="507517"/>
                  </a:lnTo>
                  <a:lnTo>
                    <a:pt x="56311" y="506818"/>
                  </a:lnTo>
                  <a:close/>
                </a:path>
                <a:path w="344170" h="548640">
                  <a:moveTo>
                    <a:pt x="168529" y="399503"/>
                  </a:moveTo>
                  <a:lnTo>
                    <a:pt x="168516" y="398830"/>
                  </a:lnTo>
                  <a:lnTo>
                    <a:pt x="168351" y="398043"/>
                  </a:lnTo>
                  <a:lnTo>
                    <a:pt x="167792" y="397992"/>
                  </a:lnTo>
                  <a:lnTo>
                    <a:pt x="167220" y="397992"/>
                  </a:lnTo>
                  <a:lnTo>
                    <a:pt x="166395" y="397967"/>
                  </a:lnTo>
                  <a:lnTo>
                    <a:pt x="165722" y="398272"/>
                  </a:lnTo>
                  <a:lnTo>
                    <a:pt x="166001" y="399173"/>
                  </a:lnTo>
                  <a:lnTo>
                    <a:pt x="166090" y="399478"/>
                  </a:lnTo>
                  <a:lnTo>
                    <a:pt x="166928" y="399656"/>
                  </a:lnTo>
                  <a:lnTo>
                    <a:pt x="167436" y="399719"/>
                  </a:lnTo>
                  <a:lnTo>
                    <a:pt x="168059" y="399796"/>
                  </a:lnTo>
                  <a:lnTo>
                    <a:pt x="168529" y="399503"/>
                  </a:lnTo>
                  <a:close/>
                </a:path>
                <a:path w="344170" h="548640">
                  <a:moveTo>
                    <a:pt x="169532" y="406387"/>
                  </a:moveTo>
                  <a:lnTo>
                    <a:pt x="168960" y="405066"/>
                  </a:lnTo>
                  <a:lnTo>
                    <a:pt x="168224" y="405815"/>
                  </a:lnTo>
                  <a:lnTo>
                    <a:pt x="167982" y="406222"/>
                  </a:lnTo>
                  <a:lnTo>
                    <a:pt x="167157" y="407568"/>
                  </a:lnTo>
                  <a:lnTo>
                    <a:pt x="168338" y="407936"/>
                  </a:lnTo>
                  <a:lnTo>
                    <a:pt x="169392" y="408635"/>
                  </a:lnTo>
                  <a:lnTo>
                    <a:pt x="169341" y="407466"/>
                  </a:lnTo>
                  <a:lnTo>
                    <a:pt x="169532" y="406387"/>
                  </a:lnTo>
                  <a:close/>
                </a:path>
                <a:path w="344170" h="548640">
                  <a:moveTo>
                    <a:pt x="181622" y="483997"/>
                  </a:moveTo>
                  <a:lnTo>
                    <a:pt x="179438" y="485178"/>
                  </a:lnTo>
                  <a:lnTo>
                    <a:pt x="180276" y="486473"/>
                  </a:lnTo>
                  <a:lnTo>
                    <a:pt x="180492" y="488505"/>
                  </a:lnTo>
                  <a:lnTo>
                    <a:pt x="181622" y="483997"/>
                  </a:lnTo>
                  <a:close/>
                </a:path>
                <a:path w="344170" h="548640">
                  <a:moveTo>
                    <a:pt x="207797" y="547204"/>
                  </a:moveTo>
                  <a:lnTo>
                    <a:pt x="206298" y="545960"/>
                  </a:lnTo>
                  <a:lnTo>
                    <a:pt x="205905" y="546544"/>
                  </a:lnTo>
                  <a:lnTo>
                    <a:pt x="205473" y="547116"/>
                  </a:lnTo>
                  <a:lnTo>
                    <a:pt x="205155" y="547738"/>
                  </a:lnTo>
                  <a:lnTo>
                    <a:pt x="205803" y="548487"/>
                  </a:lnTo>
                  <a:lnTo>
                    <a:pt x="206552" y="548144"/>
                  </a:lnTo>
                  <a:lnTo>
                    <a:pt x="207086" y="547700"/>
                  </a:lnTo>
                  <a:lnTo>
                    <a:pt x="207797" y="547204"/>
                  </a:lnTo>
                  <a:close/>
                </a:path>
                <a:path w="344170" h="548640">
                  <a:moveTo>
                    <a:pt x="209499" y="535736"/>
                  </a:moveTo>
                  <a:lnTo>
                    <a:pt x="209270" y="535584"/>
                  </a:lnTo>
                  <a:lnTo>
                    <a:pt x="208978" y="535216"/>
                  </a:lnTo>
                  <a:lnTo>
                    <a:pt x="207606" y="535165"/>
                  </a:lnTo>
                  <a:lnTo>
                    <a:pt x="207733" y="536016"/>
                  </a:lnTo>
                  <a:lnTo>
                    <a:pt x="207784" y="536676"/>
                  </a:lnTo>
                  <a:lnTo>
                    <a:pt x="207810" y="536956"/>
                  </a:lnTo>
                  <a:lnTo>
                    <a:pt x="208229" y="537476"/>
                  </a:lnTo>
                  <a:lnTo>
                    <a:pt x="208927" y="537159"/>
                  </a:lnTo>
                  <a:lnTo>
                    <a:pt x="209473" y="536727"/>
                  </a:lnTo>
                  <a:lnTo>
                    <a:pt x="209499" y="535736"/>
                  </a:lnTo>
                  <a:close/>
                </a:path>
                <a:path w="344170" h="548640">
                  <a:moveTo>
                    <a:pt x="212369" y="315760"/>
                  </a:moveTo>
                  <a:lnTo>
                    <a:pt x="211061" y="315150"/>
                  </a:lnTo>
                  <a:lnTo>
                    <a:pt x="211899" y="313537"/>
                  </a:lnTo>
                  <a:lnTo>
                    <a:pt x="210058" y="313448"/>
                  </a:lnTo>
                  <a:lnTo>
                    <a:pt x="209550" y="314096"/>
                  </a:lnTo>
                  <a:lnTo>
                    <a:pt x="209613" y="314286"/>
                  </a:lnTo>
                  <a:lnTo>
                    <a:pt x="209918" y="315264"/>
                  </a:lnTo>
                  <a:lnTo>
                    <a:pt x="210375" y="316191"/>
                  </a:lnTo>
                  <a:lnTo>
                    <a:pt x="212369" y="315760"/>
                  </a:lnTo>
                  <a:close/>
                </a:path>
                <a:path w="344170" h="548640">
                  <a:moveTo>
                    <a:pt x="234315" y="219443"/>
                  </a:moveTo>
                  <a:lnTo>
                    <a:pt x="234213" y="219303"/>
                  </a:lnTo>
                  <a:lnTo>
                    <a:pt x="233807" y="218757"/>
                  </a:lnTo>
                  <a:lnTo>
                    <a:pt x="233400" y="217932"/>
                  </a:lnTo>
                  <a:lnTo>
                    <a:pt x="232219" y="218236"/>
                  </a:lnTo>
                  <a:lnTo>
                    <a:pt x="231800" y="218859"/>
                  </a:lnTo>
                  <a:lnTo>
                    <a:pt x="231876" y="219036"/>
                  </a:lnTo>
                  <a:lnTo>
                    <a:pt x="232143" y="219621"/>
                  </a:lnTo>
                  <a:lnTo>
                    <a:pt x="232613" y="220116"/>
                  </a:lnTo>
                  <a:lnTo>
                    <a:pt x="233159" y="220853"/>
                  </a:lnTo>
                  <a:lnTo>
                    <a:pt x="233641" y="220167"/>
                  </a:lnTo>
                  <a:lnTo>
                    <a:pt x="234315" y="219443"/>
                  </a:lnTo>
                  <a:close/>
                </a:path>
                <a:path w="344170" h="548640">
                  <a:moveTo>
                    <a:pt x="254596" y="233527"/>
                  </a:moveTo>
                  <a:lnTo>
                    <a:pt x="253047" y="232448"/>
                  </a:lnTo>
                  <a:lnTo>
                    <a:pt x="251777" y="233045"/>
                  </a:lnTo>
                  <a:lnTo>
                    <a:pt x="250558" y="233845"/>
                  </a:lnTo>
                  <a:lnTo>
                    <a:pt x="250558" y="234518"/>
                  </a:lnTo>
                  <a:lnTo>
                    <a:pt x="252260" y="235407"/>
                  </a:lnTo>
                  <a:lnTo>
                    <a:pt x="253187" y="233438"/>
                  </a:lnTo>
                  <a:lnTo>
                    <a:pt x="254596" y="233527"/>
                  </a:lnTo>
                  <a:close/>
                </a:path>
                <a:path w="344170" h="548640">
                  <a:moveTo>
                    <a:pt x="314782" y="203136"/>
                  </a:moveTo>
                  <a:lnTo>
                    <a:pt x="313626" y="202946"/>
                  </a:lnTo>
                  <a:lnTo>
                    <a:pt x="313423" y="203136"/>
                  </a:lnTo>
                  <a:lnTo>
                    <a:pt x="312978" y="203339"/>
                  </a:lnTo>
                  <a:lnTo>
                    <a:pt x="312737" y="204457"/>
                  </a:lnTo>
                  <a:lnTo>
                    <a:pt x="313359" y="204939"/>
                  </a:lnTo>
                  <a:lnTo>
                    <a:pt x="313994" y="205232"/>
                  </a:lnTo>
                  <a:lnTo>
                    <a:pt x="314629" y="205549"/>
                  </a:lnTo>
                  <a:lnTo>
                    <a:pt x="314553" y="204851"/>
                  </a:lnTo>
                  <a:lnTo>
                    <a:pt x="314579" y="204571"/>
                  </a:lnTo>
                  <a:lnTo>
                    <a:pt x="314617" y="203923"/>
                  </a:lnTo>
                  <a:lnTo>
                    <a:pt x="314782" y="203136"/>
                  </a:lnTo>
                  <a:close/>
                </a:path>
                <a:path w="344170" h="548640">
                  <a:moveTo>
                    <a:pt x="336181" y="110375"/>
                  </a:moveTo>
                  <a:lnTo>
                    <a:pt x="335343" y="110210"/>
                  </a:lnTo>
                  <a:lnTo>
                    <a:pt x="334264" y="110350"/>
                  </a:lnTo>
                  <a:lnTo>
                    <a:pt x="334086" y="111404"/>
                  </a:lnTo>
                  <a:lnTo>
                    <a:pt x="334403" y="112229"/>
                  </a:lnTo>
                  <a:lnTo>
                    <a:pt x="335470" y="112623"/>
                  </a:lnTo>
                  <a:lnTo>
                    <a:pt x="335915" y="112115"/>
                  </a:lnTo>
                  <a:lnTo>
                    <a:pt x="335965" y="111823"/>
                  </a:lnTo>
                  <a:lnTo>
                    <a:pt x="336181" y="110375"/>
                  </a:lnTo>
                  <a:close/>
                </a:path>
                <a:path w="344170" h="548640">
                  <a:moveTo>
                    <a:pt x="339305" y="117360"/>
                  </a:moveTo>
                  <a:lnTo>
                    <a:pt x="339280" y="116992"/>
                  </a:lnTo>
                  <a:lnTo>
                    <a:pt x="339229" y="116357"/>
                  </a:lnTo>
                  <a:lnTo>
                    <a:pt x="338683" y="115760"/>
                  </a:lnTo>
                  <a:lnTo>
                    <a:pt x="336943" y="115684"/>
                  </a:lnTo>
                  <a:lnTo>
                    <a:pt x="336765" y="116281"/>
                  </a:lnTo>
                  <a:lnTo>
                    <a:pt x="336994" y="116852"/>
                  </a:lnTo>
                  <a:lnTo>
                    <a:pt x="337197" y="117360"/>
                  </a:lnTo>
                  <a:lnTo>
                    <a:pt x="337718" y="117754"/>
                  </a:lnTo>
                  <a:lnTo>
                    <a:pt x="338099" y="118186"/>
                  </a:lnTo>
                  <a:lnTo>
                    <a:pt x="338518" y="117792"/>
                  </a:lnTo>
                  <a:lnTo>
                    <a:pt x="339305" y="117360"/>
                  </a:lnTo>
                  <a:close/>
                </a:path>
                <a:path w="344170" h="548640">
                  <a:moveTo>
                    <a:pt x="343814" y="257517"/>
                  </a:moveTo>
                  <a:lnTo>
                    <a:pt x="341426" y="256108"/>
                  </a:lnTo>
                  <a:lnTo>
                    <a:pt x="341426" y="260718"/>
                  </a:lnTo>
                  <a:lnTo>
                    <a:pt x="342963" y="258978"/>
                  </a:lnTo>
                  <a:lnTo>
                    <a:pt x="343814" y="2575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31548" y="663663"/>
              <a:ext cx="335915" cy="391160"/>
            </a:xfrm>
            <a:custGeom>
              <a:avLst/>
              <a:gdLst/>
              <a:ahLst/>
              <a:cxnLst/>
              <a:rect l="l" t="t" r="r" b="b"/>
              <a:pathLst>
                <a:path w="335914" h="391159">
                  <a:moveTo>
                    <a:pt x="4267" y="42697"/>
                  </a:moveTo>
                  <a:lnTo>
                    <a:pt x="3810" y="41795"/>
                  </a:lnTo>
                  <a:lnTo>
                    <a:pt x="2374" y="39116"/>
                  </a:lnTo>
                  <a:lnTo>
                    <a:pt x="0" y="39738"/>
                  </a:lnTo>
                  <a:lnTo>
                    <a:pt x="774" y="41046"/>
                  </a:lnTo>
                  <a:lnTo>
                    <a:pt x="558" y="43218"/>
                  </a:lnTo>
                  <a:lnTo>
                    <a:pt x="647" y="44526"/>
                  </a:lnTo>
                  <a:lnTo>
                    <a:pt x="647" y="46774"/>
                  </a:lnTo>
                  <a:lnTo>
                    <a:pt x="1803" y="45097"/>
                  </a:lnTo>
                  <a:lnTo>
                    <a:pt x="1320" y="43522"/>
                  </a:lnTo>
                  <a:lnTo>
                    <a:pt x="2578" y="43167"/>
                  </a:lnTo>
                  <a:lnTo>
                    <a:pt x="4267" y="42697"/>
                  </a:lnTo>
                  <a:close/>
                </a:path>
                <a:path w="335914" h="391159">
                  <a:moveTo>
                    <a:pt x="16103" y="29845"/>
                  </a:moveTo>
                  <a:lnTo>
                    <a:pt x="11582" y="22250"/>
                  </a:lnTo>
                  <a:lnTo>
                    <a:pt x="9575" y="22479"/>
                  </a:lnTo>
                  <a:lnTo>
                    <a:pt x="8483" y="22872"/>
                  </a:lnTo>
                  <a:lnTo>
                    <a:pt x="5930" y="27279"/>
                  </a:lnTo>
                  <a:lnTo>
                    <a:pt x="1803" y="35052"/>
                  </a:lnTo>
                  <a:lnTo>
                    <a:pt x="1028" y="36525"/>
                  </a:lnTo>
                  <a:lnTo>
                    <a:pt x="1778" y="37541"/>
                  </a:lnTo>
                  <a:lnTo>
                    <a:pt x="3390" y="38493"/>
                  </a:lnTo>
                  <a:lnTo>
                    <a:pt x="4686" y="35839"/>
                  </a:lnTo>
                  <a:lnTo>
                    <a:pt x="8051" y="35623"/>
                  </a:lnTo>
                  <a:lnTo>
                    <a:pt x="10782" y="31559"/>
                  </a:lnTo>
                  <a:lnTo>
                    <a:pt x="11391" y="29552"/>
                  </a:lnTo>
                  <a:lnTo>
                    <a:pt x="14211" y="32372"/>
                  </a:lnTo>
                  <a:lnTo>
                    <a:pt x="15468" y="32486"/>
                  </a:lnTo>
                  <a:lnTo>
                    <a:pt x="16103" y="29845"/>
                  </a:lnTo>
                  <a:close/>
                </a:path>
                <a:path w="335914" h="391159">
                  <a:moveTo>
                    <a:pt x="17957" y="87274"/>
                  </a:moveTo>
                  <a:lnTo>
                    <a:pt x="16103" y="86664"/>
                  </a:lnTo>
                  <a:lnTo>
                    <a:pt x="17284" y="90157"/>
                  </a:lnTo>
                  <a:lnTo>
                    <a:pt x="17576" y="88404"/>
                  </a:lnTo>
                  <a:lnTo>
                    <a:pt x="17957" y="87274"/>
                  </a:lnTo>
                  <a:close/>
                </a:path>
                <a:path w="335914" h="391159">
                  <a:moveTo>
                    <a:pt x="21196" y="82003"/>
                  </a:moveTo>
                  <a:lnTo>
                    <a:pt x="18224" y="81267"/>
                  </a:lnTo>
                  <a:lnTo>
                    <a:pt x="18072" y="79425"/>
                  </a:lnTo>
                  <a:lnTo>
                    <a:pt x="17653" y="79832"/>
                  </a:lnTo>
                  <a:lnTo>
                    <a:pt x="16954" y="80175"/>
                  </a:lnTo>
                  <a:lnTo>
                    <a:pt x="16319" y="83159"/>
                  </a:lnTo>
                  <a:lnTo>
                    <a:pt x="19583" y="82575"/>
                  </a:lnTo>
                  <a:lnTo>
                    <a:pt x="19697" y="84963"/>
                  </a:lnTo>
                  <a:lnTo>
                    <a:pt x="21196" y="82003"/>
                  </a:lnTo>
                  <a:close/>
                </a:path>
                <a:path w="335914" h="391159">
                  <a:moveTo>
                    <a:pt x="23609" y="89242"/>
                  </a:moveTo>
                  <a:lnTo>
                    <a:pt x="18503" y="86931"/>
                  </a:lnTo>
                  <a:lnTo>
                    <a:pt x="19786" y="90271"/>
                  </a:lnTo>
                  <a:lnTo>
                    <a:pt x="21285" y="92798"/>
                  </a:lnTo>
                  <a:lnTo>
                    <a:pt x="20091" y="96380"/>
                  </a:lnTo>
                  <a:lnTo>
                    <a:pt x="20345" y="97015"/>
                  </a:lnTo>
                  <a:lnTo>
                    <a:pt x="21082" y="97015"/>
                  </a:lnTo>
                  <a:lnTo>
                    <a:pt x="21374" y="97015"/>
                  </a:lnTo>
                  <a:lnTo>
                    <a:pt x="21945" y="96545"/>
                  </a:lnTo>
                  <a:lnTo>
                    <a:pt x="21628" y="93167"/>
                  </a:lnTo>
                  <a:lnTo>
                    <a:pt x="23609" y="89242"/>
                  </a:lnTo>
                  <a:close/>
                </a:path>
                <a:path w="335914" h="391159">
                  <a:moveTo>
                    <a:pt x="32994" y="71285"/>
                  </a:moveTo>
                  <a:lnTo>
                    <a:pt x="30314" y="64223"/>
                  </a:lnTo>
                  <a:lnTo>
                    <a:pt x="29692" y="60591"/>
                  </a:lnTo>
                  <a:lnTo>
                    <a:pt x="28359" y="56235"/>
                  </a:lnTo>
                  <a:lnTo>
                    <a:pt x="29044" y="54470"/>
                  </a:lnTo>
                  <a:lnTo>
                    <a:pt x="25031" y="54254"/>
                  </a:lnTo>
                  <a:lnTo>
                    <a:pt x="25679" y="55778"/>
                  </a:lnTo>
                  <a:lnTo>
                    <a:pt x="25488" y="58000"/>
                  </a:lnTo>
                  <a:lnTo>
                    <a:pt x="24434" y="58432"/>
                  </a:lnTo>
                  <a:lnTo>
                    <a:pt x="23837" y="59232"/>
                  </a:lnTo>
                  <a:lnTo>
                    <a:pt x="19900" y="64579"/>
                  </a:lnTo>
                  <a:lnTo>
                    <a:pt x="18935" y="70573"/>
                  </a:lnTo>
                  <a:lnTo>
                    <a:pt x="19456" y="77622"/>
                  </a:lnTo>
                  <a:lnTo>
                    <a:pt x="20523" y="76479"/>
                  </a:lnTo>
                  <a:lnTo>
                    <a:pt x="19900" y="75476"/>
                  </a:lnTo>
                  <a:lnTo>
                    <a:pt x="21031" y="75044"/>
                  </a:lnTo>
                  <a:lnTo>
                    <a:pt x="20929" y="78613"/>
                  </a:lnTo>
                  <a:lnTo>
                    <a:pt x="23012" y="81737"/>
                  </a:lnTo>
                  <a:lnTo>
                    <a:pt x="22771" y="85407"/>
                  </a:lnTo>
                  <a:lnTo>
                    <a:pt x="23241" y="81876"/>
                  </a:lnTo>
                  <a:lnTo>
                    <a:pt x="26530" y="79032"/>
                  </a:lnTo>
                  <a:lnTo>
                    <a:pt x="24688" y="75247"/>
                  </a:lnTo>
                  <a:lnTo>
                    <a:pt x="26187" y="75031"/>
                  </a:lnTo>
                  <a:lnTo>
                    <a:pt x="27139" y="77571"/>
                  </a:lnTo>
                  <a:lnTo>
                    <a:pt x="29324" y="73621"/>
                  </a:lnTo>
                  <a:lnTo>
                    <a:pt x="32994" y="71285"/>
                  </a:lnTo>
                  <a:close/>
                </a:path>
                <a:path w="335914" h="391159">
                  <a:moveTo>
                    <a:pt x="34010" y="117957"/>
                  </a:moveTo>
                  <a:lnTo>
                    <a:pt x="31635" y="117221"/>
                  </a:lnTo>
                  <a:lnTo>
                    <a:pt x="30365" y="116471"/>
                  </a:lnTo>
                  <a:lnTo>
                    <a:pt x="31203" y="115252"/>
                  </a:lnTo>
                  <a:lnTo>
                    <a:pt x="32766" y="112953"/>
                  </a:lnTo>
                  <a:lnTo>
                    <a:pt x="30429" y="112674"/>
                  </a:lnTo>
                  <a:lnTo>
                    <a:pt x="29603" y="111442"/>
                  </a:lnTo>
                  <a:lnTo>
                    <a:pt x="28536" y="114896"/>
                  </a:lnTo>
                  <a:lnTo>
                    <a:pt x="28841" y="117462"/>
                  </a:lnTo>
                  <a:lnTo>
                    <a:pt x="31267" y="120243"/>
                  </a:lnTo>
                  <a:lnTo>
                    <a:pt x="32385" y="120904"/>
                  </a:lnTo>
                  <a:lnTo>
                    <a:pt x="33934" y="119138"/>
                  </a:lnTo>
                  <a:lnTo>
                    <a:pt x="34010" y="117957"/>
                  </a:lnTo>
                  <a:close/>
                </a:path>
                <a:path w="335914" h="391159">
                  <a:moveTo>
                    <a:pt x="57785" y="244640"/>
                  </a:moveTo>
                  <a:lnTo>
                    <a:pt x="56629" y="241833"/>
                  </a:lnTo>
                  <a:lnTo>
                    <a:pt x="53098" y="239483"/>
                  </a:lnTo>
                  <a:lnTo>
                    <a:pt x="53301" y="243484"/>
                  </a:lnTo>
                  <a:lnTo>
                    <a:pt x="55460" y="245757"/>
                  </a:lnTo>
                  <a:lnTo>
                    <a:pt x="57492" y="249402"/>
                  </a:lnTo>
                  <a:lnTo>
                    <a:pt x="57785" y="244640"/>
                  </a:lnTo>
                  <a:close/>
                </a:path>
                <a:path w="335914" h="391159">
                  <a:moveTo>
                    <a:pt x="78752" y="199136"/>
                  </a:moveTo>
                  <a:lnTo>
                    <a:pt x="76377" y="197637"/>
                  </a:lnTo>
                  <a:lnTo>
                    <a:pt x="77190" y="199580"/>
                  </a:lnTo>
                  <a:lnTo>
                    <a:pt x="74231" y="201002"/>
                  </a:lnTo>
                  <a:lnTo>
                    <a:pt x="76911" y="203073"/>
                  </a:lnTo>
                  <a:lnTo>
                    <a:pt x="77749" y="203403"/>
                  </a:lnTo>
                  <a:lnTo>
                    <a:pt x="77914" y="202628"/>
                  </a:lnTo>
                  <a:lnTo>
                    <a:pt x="78244" y="200964"/>
                  </a:lnTo>
                  <a:lnTo>
                    <a:pt x="78752" y="199136"/>
                  </a:lnTo>
                  <a:close/>
                </a:path>
                <a:path w="335914" h="391159">
                  <a:moveTo>
                    <a:pt x="85953" y="321856"/>
                  </a:moveTo>
                  <a:lnTo>
                    <a:pt x="85394" y="321475"/>
                  </a:lnTo>
                  <a:lnTo>
                    <a:pt x="84874" y="320878"/>
                  </a:lnTo>
                  <a:lnTo>
                    <a:pt x="84264" y="320751"/>
                  </a:lnTo>
                  <a:lnTo>
                    <a:pt x="83477" y="320598"/>
                  </a:lnTo>
                  <a:lnTo>
                    <a:pt x="83527" y="321411"/>
                  </a:lnTo>
                  <a:lnTo>
                    <a:pt x="83464" y="322694"/>
                  </a:lnTo>
                  <a:lnTo>
                    <a:pt x="83578" y="323392"/>
                  </a:lnTo>
                  <a:lnTo>
                    <a:pt x="84886" y="323227"/>
                  </a:lnTo>
                  <a:lnTo>
                    <a:pt x="85953" y="321856"/>
                  </a:lnTo>
                  <a:close/>
                </a:path>
                <a:path w="335914" h="391159">
                  <a:moveTo>
                    <a:pt x="91973" y="197281"/>
                  </a:moveTo>
                  <a:lnTo>
                    <a:pt x="90487" y="196329"/>
                  </a:lnTo>
                  <a:lnTo>
                    <a:pt x="90220" y="195199"/>
                  </a:lnTo>
                  <a:lnTo>
                    <a:pt x="89281" y="196151"/>
                  </a:lnTo>
                  <a:lnTo>
                    <a:pt x="87820" y="196621"/>
                  </a:lnTo>
                  <a:lnTo>
                    <a:pt x="88049" y="198297"/>
                  </a:lnTo>
                  <a:lnTo>
                    <a:pt x="89166" y="198805"/>
                  </a:lnTo>
                  <a:lnTo>
                    <a:pt x="90627" y="199097"/>
                  </a:lnTo>
                  <a:lnTo>
                    <a:pt x="91973" y="197281"/>
                  </a:lnTo>
                  <a:close/>
                </a:path>
                <a:path w="335914" h="391159">
                  <a:moveTo>
                    <a:pt x="110375" y="49987"/>
                  </a:moveTo>
                  <a:lnTo>
                    <a:pt x="110210" y="49720"/>
                  </a:lnTo>
                  <a:lnTo>
                    <a:pt x="109410" y="49809"/>
                  </a:lnTo>
                  <a:lnTo>
                    <a:pt x="110375" y="49987"/>
                  </a:lnTo>
                  <a:close/>
                </a:path>
                <a:path w="335914" h="391159">
                  <a:moveTo>
                    <a:pt x="141020" y="360832"/>
                  </a:moveTo>
                  <a:lnTo>
                    <a:pt x="140119" y="359029"/>
                  </a:lnTo>
                  <a:lnTo>
                    <a:pt x="138849" y="359905"/>
                  </a:lnTo>
                  <a:lnTo>
                    <a:pt x="138188" y="360870"/>
                  </a:lnTo>
                  <a:lnTo>
                    <a:pt x="139357" y="362407"/>
                  </a:lnTo>
                  <a:lnTo>
                    <a:pt x="138684" y="360984"/>
                  </a:lnTo>
                  <a:lnTo>
                    <a:pt x="141020" y="360832"/>
                  </a:lnTo>
                  <a:close/>
                </a:path>
                <a:path w="335914" h="391159">
                  <a:moveTo>
                    <a:pt x="184264" y="146164"/>
                  </a:moveTo>
                  <a:lnTo>
                    <a:pt x="183451" y="146062"/>
                  </a:lnTo>
                  <a:lnTo>
                    <a:pt x="182689" y="146100"/>
                  </a:lnTo>
                  <a:lnTo>
                    <a:pt x="181673" y="146011"/>
                  </a:lnTo>
                  <a:lnTo>
                    <a:pt x="181089" y="146710"/>
                  </a:lnTo>
                  <a:lnTo>
                    <a:pt x="180721" y="147650"/>
                  </a:lnTo>
                  <a:lnTo>
                    <a:pt x="181711" y="148577"/>
                  </a:lnTo>
                  <a:lnTo>
                    <a:pt x="182295" y="148666"/>
                  </a:lnTo>
                  <a:lnTo>
                    <a:pt x="183235" y="148818"/>
                  </a:lnTo>
                  <a:lnTo>
                    <a:pt x="183845" y="147942"/>
                  </a:lnTo>
                  <a:lnTo>
                    <a:pt x="184035" y="147154"/>
                  </a:lnTo>
                  <a:lnTo>
                    <a:pt x="184264" y="146164"/>
                  </a:lnTo>
                  <a:close/>
                </a:path>
                <a:path w="335914" h="391159">
                  <a:moveTo>
                    <a:pt x="186817" y="147256"/>
                  </a:moveTo>
                  <a:lnTo>
                    <a:pt x="186753" y="146786"/>
                  </a:lnTo>
                  <a:lnTo>
                    <a:pt x="186448" y="146748"/>
                  </a:lnTo>
                  <a:lnTo>
                    <a:pt x="186817" y="147256"/>
                  </a:lnTo>
                  <a:close/>
                </a:path>
                <a:path w="335914" h="391159">
                  <a:moveTo>
                    <a:pt x="188531" y="149656"/>
                  </a:moveTo>
                  <a:lnTo>
                    <a:pt x="186817" y="147256"/>
                  </a:lnTo>
                  <a:lnTo>
                    <a:pt x="187210" y="150266"/>
                  </a:lnTo>
                  <a:lnTo>
                    <a:pt x="188531" y="149656"/>
                  </a:lnTo>
                  <a:close/>
                </a:path>
                <a:path w="335914" h="391159">
                  <a:moveTo>
                    <a:pt x="189369" y="147167"/>
                  </a:moveTo>
                  <a:lnTo>
                    <a:pt x="189242" y="147116"/>
                  </a:lnTo>
                  <a:lnTo>
                    <a:pt x="189217" y="147256"/>
                  </a:lnTo>
                  <a:lnTo>
                    <a:pt x="189369" y="147167"/>
                  </a:lnTo>
                  <a:close/>
                </a:path>
                <a:path w="335914" h="391159">
                  <a:moveTo>
                    <a:pt x="192011" y="145364"/>
                  </a:moveTo>
                  <a:lnTo>
                    <a:pt x="190969" y="144399"/>
                  </a:lnTo>
                  <a:lnTo>
                    <a:pt x="188620" y="144653"/>
                  </a:lnTo>
                  <a:lnTo>
                    <a:pt x="190601" y="145516"/>
                  </a:lnTo>
                  <a:lnTo>
                    <a:pt x="190360" y="146138"/>
                  </a:lnTo>
                  <a:lnTo>
                    <a:pt x="190157" y="146697"/>
                  </a:lnTo>
                  <a:lnTo>
                    <a:pt x="189801" y="146951"/>
                  </a:lnTo>
                  <a:lnTo>
                    <a:pt x="189369" y="147167"/>
                  </a:lnTo>
                  <a:lnTo>
                    <a:pt x="189496" y="147993"/>
                  </a:lnTo>
                  <a:lnTo>
                    <a:pt x="189585" y="149250"/>
                  </a:lnTo>
                  <a:lnTo>
                    <a:pt x="190690" y="148615"/>
                  </a:lnTo>
                  <a:lnTo>
                    <a:pt x="191439" y="148183"/>
                  </a:lnTo>
                  <a:lnTo>
                    <a:pt x="191782" y="146761"/>
                  </a:lnTo>
                  <a:lnTo>
                    <a:pt x="192011" y="145364"/>
                  </a:lnTo>
                  <a:close/>
                </a:path>
                <a:path w="335914" h="391159">
                  <a:moveTo>
                    <a:pt x="196951" y="125793"/>
                  </a:moveTo>
                  <a:lnTo>
                    <a:pt x="191325" y="131419"/>
                  </a:lnTo>
                  <a:lnTo>
                    <a:pt x="187782" y="137629"/>
                  </a:lnTo>
                  <a:lnTo>
                    <a:pt x="186385" y="144043"/>
                  </a:lnTo>
                  <a:lnTo>
                    <a:pt x="186753" y="146786"/>
                  </a:lnTo>
                  <a:lnTo>
                    <a:pt x="189166" y="147104"/>
                  </a:lnTo>
                  <a:lnTo>
                    <a:pt x="188264" y="144043"/>
                  </a:lnTo>
                  <a:lnTo>
                    <a:pt x="190830" y="143230"/>
                  </a:lnTo>
                  <a:lnTo>
                    <a:pt x="191122" y="142760"/>
                  </a:lnTo>
                  <a:lnTo>
                    <a:pt x="193052" y="137198"/>
                  </a:lnTo>
                  <a:lnTo>
                    <a:pt x="196951" y="125793"/>
                  </a:lnTo>
                  <a:close/>
                </a:path>
                <a:path w="335914" h="391159">
                  <a:moveTo>
                    <a:pt x="200240" y="177800"/>
                  </a:moveTo>
                  <a:lnTo>
                    <a:pt x="199986" y="176720"/>
                  </a:lnTo>
                  <a:lnTo>
                    <a:pt x="199504" y="176542"/>
                  </a:lnTo>
                  <a:lnTo>
                    <a:pt x="199301" y="176377"/>
                  </a:lnTo>
                  <a:lnTo>
                    <a:pt x="198145" y="176631"/>
                  </a:lnTo>
                  <a:lnTo>
                    <a:pt x="198361" y="177431"/>
                  </a:lnTo>
                  <a:lnTo>
                    <a:pt x="198424" y="178269"/>
                  </a:lnTo>
                  <a:lnTo>
                    <a:pt x="198285" y="179108"/>
                  </a:lnTo>
                  <a:lnTo>
                    <a:pt x="199047" y="178650"/>
                  </a:lnTo>
                  <a:lnTo>
                    <a:pt x="199669" y="178269"/>
                  </a:lnTo>
                  <a:lnTo>
                    <a:pt x="200240" y="177800"/>
                  </a:lnTo>
                  <a:close/>
                </a:path>
                <a:path w="335914" h="391159">
                  <a:moveTo>
                    <a:pt x="218376" y="13500"/>
                  </a:moveTo>
                  <a:lnTo>
                    <a:pt x="214439" y="9804"/>
                  </a:lnTo>
                  <a:lnTo>
                    <a:pt x="213702" y="9118"/>
                  </a:lnTo>
                  <a:lnTo>
                    <a:pt x="211543" y="7073"/>
                  </a:lnTo>
                  <a:lnTo>
                    <a:pt x="205701" y="6146"/>
                  </a:lnTo>
                  <a:lnTo>
                    <a:pt x="200583" y="5334"/>
                  </a:lnTo>
                  <a:lnTo>
                    <a:pt x="195262" y="0"/>
                  </a:lnTo>
                  <a:lnTo>
                    <a:pt x="189915" y="6146"/>
                  </a:lnTo>
                  <a:lnTo>
                    <a:pt x="189318" y="5727"/>
                  </a:lnTo>
                  <a:lnTo>
                    <a:pt x="186690" y="9118"/>
                  </a:lnTo>
                  <a:lnTo>
                    <a:pt x="183349" y="5105"/>
                  </a:lnTo>
                  <a:lnTo>
                    <a:pt x="175006" y="9804"/>
                  </a:lnTo>
                  <a:lnTo>
                    <a:pt x="168148" y="9309"/>
                  </a:lnTo>
                  <a:lnTo>
                    <a:pt x="162623" y="13500"/>
                  </a:lnTo>
                  <a:lnTo>
                    <a:pt x="218376" y="13500"/>
                  </a:lnTo>
                  <a:close/>
                </a:path>
                <a:path w="335914" h="391159">
                  <a:moveTo>
                    <a:pt x="222402" y="26111"/>
                  </a:moveTo>
                  <a:lnTo>
                    <a:pt x="221119" y="16052"/>
                  </a:lnTo>
                  <a:lnTo>
                    <a:pt x="218681" y="13779"/>
                  </a:lnTo>
                  <a:lnTo>
                    <a:pt x="162267" y="13779"/>
                  </a:lnTo>
                  <a:lnTo>
                    <a:pt x="160540" y="13779"/>
                  </a:lnTo>
                  <a:lnTo>
                    <a:pt x="160261" y="15697"/>
                  </a:lnTo>
                  <a:lnTo>
                    <a:pt x="164452" y="16459"/>
                  </a:lnTo>
                  <a:lnTo>
                    <a:pt x="163626" y="17703"/>
                  </a:lnTo>
                  <a:lnTo>
                    <a:pt x="162928" y="19329"/>
                  </a:lnTo>
                  <a:lnTo>
                    <a:pt x="161594" y="19621"/>
                  </a:lnTo>
                  <a:lnTo>
                    <a:pt x="165887" y="24244"/>
                  </a:lnTo>
                  <a:lnTo>
                    <a:pt x="156578" y="24561"/>
                  </a:lnTo>
                  <a:lnTo>
                    <a:pt x="156057" y="24892"/>
                  </a:lnTo>
                  <a:lnTo>
                    <a:pt x="156057" y="35445"/>
                  </a:lnTo>
                  <a:lnTo>
                    <a:pt x="154292" y="37160"/>
                  </a:lnTo>
                  <a:lnTo>
                    <a:pt x="152742" y="36487"/>
                  </a:lnTo>
                  <a:lnTo>
                    <a:pt x="151231" y="35788"/>
                  </a:lnTo>
                  <a:lnTo>
                    <a:pt x="152641" y="34455"/>
                  </a:lnTo>
                  <a:lnTo>
                    <a:pt x="154089" y="34556"/>
                  </a:lnTo>
                  <a:lnTo>
                    <a:pt x="156057" y="35445"/>
                  </a:lnTo>
                  <a:lnTo>
                    <a:pt x="156057" y="24892"/>
                  </a:lnTo>
                  <a:lnTo>
                    <a:pt x="153924" y="26187"/>
                  </a:lnTo>
                  <a:lnTo>
                    <a:pt x="147180" y="29984"/>
                  </a:lnTo>
                  <a:lnTo>
                    <a:pt x="142481" y="30276"/>
                  </a:lnTo>
                  <a:lnTo>
                    <a:pt x="115023" y="42697"/>
                  </a:lnTo>
                  <a:lnTo>
                    <a:pt x="115468" y="42824"/>
                  </a:lnTo>
                  <a:lnTo>
                    <a:pt x="115557" y="43383"/>
                  </a:lnTo>
                  <a:lnTo>
                    <a:pt x="118325" y="43332"/>
                  </a:lnTo>
                  <a:lnTo>
                    <a:pt x="119075" y="45135"/>
                  </a:lnTo>
                  <a:lnTo>
                    <a:pt x="114300" y="46634"/>
                  </a:lnTo>
                  <a:lnTo>
                    <a:pt x="112471" y="50355"/>
                  </a:lnTo>
                  <a:lnTo>
                    <a:pt x="110375" y="49987"/>
                  </a:lnTo>
                  <a:lnTo>
                    <a:pt x="111493" y="51739"/>
                  </a:lnTo>
                  <a:lnTo>
                    <a:pt x="111544" y="51955"/>
                  </a:lnTo>
                  <a:lnTo>
                    <a:pt x="117462" y="51257"/>
                  </a:lnTo>
                  <a:lnTo>
                    <a:pt x="120853" y="50355"/>
                  </a:lnTo>
                  <a:lnTo>
                    <a:pt x="123939" y="46380"/>
                  </a:lnTo>
                  <a:lnTo>
                    <a:pt x="124942" y="45262"/>
                  </a:lnTo>
                  <a:lnTo>
                    <a:pt x="128651" y="47269"/>
                  </a:lnTo>
                  <a:lnTo>
                    <a:pt x="130022" y="46228"/>
                  </a:lnTo>
                  <a:lnTo>
                    <a:pt x="129730" y="45262"/>
                  </a:lnTo>
                  <a:lnTo>
                    <a:pt x="129133" y="43332"/>
                  </a:lnTo>
                  <a:lnTo>
                    <a:pt x="128625" y="41668"/>
                  </a:lnTo>
                  <a:lnTo>
                    <a:pt x="129971" y="41414"/>
                  </a:lnTo>
                  <a:lnTo>
                    <a:pt x="133375" y="43903"/>
                  </a:lnTo>
                  <a:lnTo>
                    <a:pt x="135915" y="41414"/>
                  </a:lnTo>
                  <a:lnTo>
                    <a:pt x="136664" y="40678"/>
                  </a:lnTo>
                  <a:lnTo>
                    <a:pt x="139852" y="44234"/>
                  </a:lnTo>
                  <a:lnTo>
                    <a:pt x="141401" y="42557"/>
                  </a:lnTo>
                  <a:lnTo>
                    <a:pt x="138899" y="40894"/>
                  </a:lnTo>
                  <a:lnTo>
                    <a:pt x="138912" y="40678"/>
                  </a:lnTo>
                  <a:lnTo>
                    <a:pt x="139065" y="39192"/>
                  </a:lnTo>
                  <a:lnTo>
                    <a:pt x="142100" y="37668"/>
                  </a:lnTo>
                  <a:lnTo>
                    <a:pt x="144513" y="38100"/>
                  </a:lnTo>
                  <a:lnTo>
                    <a:pt x="148221" y="47510"/>
                  </a:lnTo>
                  <a:lnTo>
                    <a:pt x="154305" y="47650"/>
                  </a:lnTo>
                  <a:lnTo>
                    <a:pt x="161963" y="46837"/>
                  </a:lnTo>
                  <a:lnTo>
                    <a:pt x="162394" y="47117"/>
                  </a:lnTo>
                  <a:lnTo>
                    <a:pt x="163017" y="49276"/>
                  </a:lnTo>
                  <a:lnTo>
                    <a:pt x="162433" y="49644"/>
                  </a:lnTo>
                  <a:lnTo>
                    <a:pt x="159143" y="50634"/>
                  </a:lnTo>
                  <a:lnTo>
                    <a:pt x="159067" y="52539"/>
                  </a:lnTo>
                  <a:lnTo>
                    <a:pt x="161112" y="55549"/>
                  </a:lnTo>
                  <a:lnTo>
                    <a:pt x="162318" y="56629"/>
                  </a:lnTo>
                  <a:lnTo>
                    <a:pt x="161632" y="58407"/>
                  </a:lnTo>
                  <a:lnTo>
                    <a:pt x="160782" y="58191"/>
                  </a:lnTo>
                  <a:lnTo>
                    <a:pt x="160566" y="56057"/>
                  </a:lnTo>
                  <a:lnTo>
                    <a:pt x="158584" y="58166"/>
                  </a:lnTo>
                  <a:lnTo>
                    <a:pt x="157187" y="58699"/>
                  </a:lnTo>
                  <a:lnTo>
                    <a:pt x="157810" y="60566"/>
                  </a:lnTo>
                  <a:lnTo>
                    <a:pt x="159258" y="61671"/>
                  </a:lnTo>
                  <a:lnTo>
                    <a:pt x="161480" y="60769"/>
                  </a:lnTo>
                  <a:lnTo>
                    <a:pt x="163131" y="61480"/>
                  </a:lnTo>
                  <a:lnTo>
                    <a:pt x="170700" y="61861"/>
                  </a:lnTo>
                  <a:lnTo>
                    <a:pt x="172910" y="60769"/>
                  </a:lnTo>
                  <a:lnTo>
                    <a:pt x="176390" y="59055"/>
                  </a:lnTo>
                  <a:lnTo>
                    <a:pt x="184099" y="61201"/>
                  </a:lnTo>
                  <a:lnTo>
                    <a:pt x="184912" y="61912"/>
                  </a:lnTo>
                  <a:lnTo>
                    <a:pt x="186055" y="63373"/>
                  </a:lnTo>
                  <a:lnTo>
                    <a:pt x="183540" y="63969"/>
                  </a:lnTo>
                  <a:lnTo>
                    <a:pt x="186118" y="65671"/>
                  </a:lnTo>
                  <a:lnTo>
                    <a:pt x="186524" y="64338"/>
                  </a:lnTo>
                  <a:lnTo>
                    <a:pt x="188201" y="62039"/>
                  </a:lnTo>
                  <a:lnTo>
                    <a:pt x="189331" y="60210"/>
                  </a:lnTo>
                  <a:lnTo>
                    <a:pt x="191909" y="64947"/>
                  </a:lnTo>
                  <a:lnTo>
                    <a:pt x="193497" y="66890"/>
                  </a:lnTo>
                  <a:lnTo>
                    <a:pt x="196710" y="64706"/>
                  </a:lnTo>
                  <a:lnTo>
                    <a:pt x="197827" y="65062"/>
                  </a:lnTo>
                  <a:lnTo>
                    <a:pt x="203708" y="65024"/>
                  </a:lnTo>
                  <a:lnTo>
                    <a:pt x="204038" y="64706"/>
                  </a:lnTo>
                  <a:lnTo>
                    <a:pt x="206629" y="62191"/>
                  </a:lnTo>
                  <a:lnTo>
                    <a:pt x="206921" y="60210"/>
                  </a:lnTo>
                  <a:lnTo>
                    <a:pt x="207098" y="59055"/>
                  </a:lnTo>
                  <a:lnTo>
                    <a:pt x="207187" y="58407"/>
                  </a:lnTo>
                  <a:lnTo>
                    <a:pt x="207645" y="55384"/>
                  </a:lnTo>
                  <a:lnTo>
                    <a:pt x="207251" y="51739"/>
                  </a:lnTo>
                  <a:lnTo>
                    <a:pt x="212242" y="54076"/>
                  </a:lnTo>
                  <a:lnTo>
                    <a:pt x="212509" y="54152"/>
                  </a:lnTo>
                  <a:lnTo>
                    <a:pt x="212712" y="52539"/>
                  </a:lnTo>
                  <a:lnTo>
                    <a:pt x="212826" y="51739"/>
                  </a:lnTo>
                  <a:lnTo>
                    <a:pt x="213271" y="50647"/>
                  </a:lnTo>
                  <a:lnTo>
                    <a:pt x="214414" y="49796"/>
                  </a:lnTo>
                  <a:lnTo>
                    <a:pt x="216027" y="50584"/>
                  </a:lnTo>
                  <a:lnTo>
                    <a:pt x="215519" y="53962"/>
                  </a:lnTo>
                  <a:lnTo>
                    <a:pt x="219456" y="52285"/>
                  </a:lnTo>
                  <a:lnTo>
                    <a:pt x="217678" y="49796"/>
                  </a:lnTo>
                  <a:lnTo>
                    <a:pt x="218173" y="46837"/>
                  </a:lnTo>
                  <a:lnTo>
                    <a:pt x="218211" y="46024"/>
                  </a:lnTo>
                  <a:lnTo>
                    <a:pt x="216496" y="44970"/>
                  </a:lnTo>
                  <a:lnTo>
                    <a:pt x="215569" y="42430"/>
                  </a:lnTo>
                  <a:lnTo>
                    <a:pt x="176758" y="42430"/>
                  </a:lnTo>
                  <a:lnTo>
                    <a:pt x="173710" y="42430"/>
                  </a:lnTo>
                  <a:lnTo>
                    <a:pt x="172440" y="44348"/>
                  </a:lnTo>
                  <a:lnTo>
                    <a:pt x="170332" y="46024"/>
                  </a:lnTo>
                  <a:lnTo>
                    <a:pt x="170205" y="41300"/>
                  </a:lnTo>
                  <a:lnTo>
                    <a:pt x="172491" y="40106"/>
                  </a:lnTo>
                  <a:lnTo>
                    <a:pt x="176034" y="42037"/>
                  </a:lnTo>
                  <a:lnTo>
                    <a:pt x="215430" y="42037"/>
                  </a:lnTo>
                  <a:lnTo>
                    <a:pt x="214731" y="40106"/>
                  </a:lnTo>
                  <a:lnTo>
                    <a:pt x="213969" y="37985"/>
                  </a:lnTo>
                  <a:lnTo>
                    <a:pt x="214261" y="37668"/>
                  </a:lnTo>
                  <a:lnTo>
                    <a:pt x="214744" y="37160"/>
                  </a:lnTo>
                  <a:lnTo>
                    <a:pt x="217297" y="34455"/>
                  </a:lnTo>
                  <a:lnTo>
                    <a:pt x="218338" y="33350"/>
                  </a:lnTo>
                  <a:lnTo>
                    <a:pt x="216852" y="26758"/>
                  </a:lnTo>
                  <a:lnTo>
                    <a:pt x="217335" y="26695"/>
                  </a:lnTo>
                  <a:lnTo>
                    <a:pt x="220014" y="27749"/>
                  </a:lnTo>
                  <a:lnTo>
                    <a:pt x="220891" y="27660"/>
                  </a:lnTo>
                  <a:lnTo>
                    <a:pt x="221830" y="26695"/>
                  </a:lnTo>
                  <a:lnTo>
                    <a:pt x="222402" y="26111"/>
                  </a:lnTo>
                  <a:close/>
                </a:path>
                <a:path w="335914" h="391159">
                  <a:moveTo>
                    <a:pt x="223608" y="162102"/>
                  </a:moveTo>
                  <a:lnTo>
                    <a:pt x="221615" y="157251"/>
                  </a:lnTo>
                  <a:lnTo>
                    <a:pt x="219748" y="153847"/>
                  </a:lnTo>
                  <a:lnTo>
                    <a:pt x="216179" y="149987"/>
                  </a:lnTo>
                  <a:lnTo>
                    <a:pt x="215252" y="149517"/>
                  </a:lnTo>
                  <a:lnTo>
                    <a:pt x="208483" y="150177"/>
                  </a:lnTo>
                  <a:lnTo>
                    <a:pt x="203657" y="152184"/>
                  </a:lnTo>
                  <a:lnTo>
                    <a:pt x="199021" y="156730"/>
                  </a:lnTo>
                  <a:lnTo>
                    <a:pt x="198716" y="158381"/>
                  </a:lnTo>
                  <a:lnTo>
                    <a:pt x="199212" y="160350"/>
                  </a:lnTo>
                  <a:lnTo>
                    <a:pt x="200406" y="161747"/>
                  </a:lnTo>
                  <a:lnTo>
                    <a:pt x="205854" y="159232"/>
                  </a:lnTo>
                  <a:lnTo>
                    <a:pt x="210223" y="162382"/>
                  </a:lnTo>
                  <a:lnTo>
                    <a:pt x="213969" y="160997"/>
                  </a:lnTo>
                  <a:lnTo>
                    <a:pt x="217271" y="159778"/>
                  </a:lnTo>
                  <a:lnTo>
                    <a:pt x="219925" y="159854"/>
                  </a:lnTo>
                  <a:lnTo>
                    <a:pt x="223608" y="162102"/>
                  </a:lnTo>
                  <a:close/>
                </a:path>
                <a:path w="335914" h="391159">
                  <a:moveTo>
                    <a:pt x="253453" y="387032"/>
                  </a:moveTo>
                  <a:lnTo>
                    <a:pt x="251726" y="386613"/>
                  </a:lnTo>
                  <a:lnTo>
                    <a:pt x="250380" y="386283"/>
                  </a:lnTo>
                  <a:lnTo>
                    <a:pt x="249859" y="387057"/>
                  </a:lnTo>
                  <a:lnTo>
                    <a:pt x="250037" y="388302"/>
                  </a:lnTo>
                  <a:lnTo>
                    <a:pt x="250190" y="389280"/>
                  </a:lnTo>
                  <a:lnTo>
                    <a:pt x="249364" y="390728"/>
                  </a:lnTo>
                  <a:lnTo>
                    <a:pt x="250113" y="390855"/>
                  </a:lnTo>
                  <a:lnTo>
                    <a:pt x="252349" y="391134"/>
                  </a:lnTo>
                  <a:lnTo>
                    <a:pt x="252869" y="390550"/>
                  </a:lnTo>
                  <a:lnTo>
                    <a:pt x="252666" y="389496"/>
                  </a:lnTo>
                  <a:lnTo>
                    <a:pt x="252463" y="388505"/>
                  </a:lnTo>
                  <a:lnTo>
                    <a:pt x="253453" y="387032"/>
                  </a:lnTo>
                  <a:close/>
                </a:path>
                <a:path w="335914" h="391159">
                  <a:moveTo>
                    <a:pt x="327558" y="142151"/>
                  </a:moveTo>
                  <a:lnTo>
                    <a:pt x="327253" y="141503"/>
                  </a:lnTo>
                  <a:lnTo>
                    <a:pt x="326580" y="141732"/>
                  </a:lnTo>
                  <a:lnTo>
                    <a:pt x="325996" y="141935"/>
                  </a:lnTo>
                  <a:lnTo>
                    <a:pt x="325564" y="142570"/>
                  </a:lnTo>
                  <a:lnTo>
                    <a:pt x="325056" y="143014"/>
                  </a:lnTo>
                  <a:lnTo>
                    <a:pt x="325399" y="143167"/>
                  </a:lnTo>
                  <a:lnTo>
                    <a:pt x="325742" y="143332"/>
                  </a:lnTo>
                  <a:lnTo>
                    <a:pt x="326694" y="143459"/>
                  </a:lnTo>
                  <a:lnTo>
                    <a:pt x="327304" y="143433"/>
                  </a:lnTo>
                  <a:lnTo>
                    <a:pt x="327431" y="142748"/>
                  </a:lnTo>
                  <a:lnTo>
                    <a:pt x="327558" y="142151"/>
                  </a:lnTo>
                  <a:close/>
                </a:path>
                <a:path w="335914" h="391159">
                  <a:moveTo>
                    <a:pt x="335470" y="126758"/>
                  </a:moveTo>
                  <a:lnTo>
                    <a:pt x="334733" y="124675"/>
                  </a:lnTo>
                  <a:lnTo>
                    <a:pt x="334975" y="122974"/>
                  </a:lnTo>
                  <a:lnTo>
                    <a:pt x="332041" y="126987"/>
                  </a:lnTo>
                  <a:lnTo>
                    <a:pt x="332435" y="127114"/>
                  </a:lnTo>
                  <a:lnTo>
                    <a:pt x="332879" y="127444"/>
                  </a:lnTo>
                  <a:lnTo>
                    <a:pt x="333209" y="127355"/>
                  </a:lnTo>
                  <a:lnTo>
                    <a:pt x="335470" y="126758"/>
                  </a:lnTo>
                  <a:close/>
                </a:path>
              </a:pathLst>
            </a:custGeom>
            <a:solidFill>
              <a:srgbClr val="3C5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82780" y="653490"/>
              <a:ext cx="234315" cy="120650"/>
            </a:xfrm>
            <a:custGeom>
              <a:avLst/>
              <a:gdLst/>
              <a:ahLst/>
              <a:cxnLst/>
              <a:rect l="l" t="t" r="r" b="b"/>
              <a:pathLst>
                <a:path w="234314" h="120650">
                  <a:moveTo>
                    <a:pt x="4826" y="45618"/>
                  </a:moveTo>
                  <a:lnTo>
                    <a:pt x="2844" y="44729"/>
                  </a:lnTo>
                  <a:lnTo>
                    <a:pt x="1409" y="44627"/>
                  </a:lnTo>
                  <a:lnTo>
                    <a:pt x="0" y="45961"/>
                  </a:lnTo>
                  <a:lnTo>
                    <a:pt x="1511" y="46659"/>
                  </a:lnTo>
                  <a:lnTo>
                    <a:pt x="3060" y="47332"/>
                  </a:lnTo>
                  <a:lnTo>
                    <a:pt x="4826" y="45618"/>
                  </a:lnTo>
                  <a:close/>
                </a:path>
                <a:path w="234314" h="120650">
                  <a:moveTo>
                    <a:pt x="25527" y="52603"/>
                  </a:moveTo>
                  <a:lnTo>
                    <a:pt x="21259" y="50279"/>
                  </a:lnTo>
                  <a:lnTo>
                    <a:pt x="18973" y="51473"/>
                  </a:lnTo>
                  <a:lnTo>
                    <a:pt x="19100" y="56197"/>
                  </a:lnTo>
                  <a:lnTo>
                    <a:pt x="21209" y="54521"/>
                  </a:lnTo>
                  <a:lnTo>
                    <a:pt x="22745" y="52209"/>
                  </a:lnTo>
                  <a:lnTo>
                    <a:pt x="25527" y="52603"/>
                  </a:lnTo>
                  <a:close/>
                </a:path>
                <a:path w="234314" h="120650">
                  <a:moveTo>
                    <a:pt x="233934" y="68046"/>
                  </a:moveTo>
                  <a:lnTo>
                    <a:pt x="233883" y="55841"/>
                  </a:lnTo>
                  <a:lnTo>
                    <a:pt x="233667" y="47282"/>
                  </a:lnTo>
                  <a:lnTo>
                    <a:pt x="233311" y="45364"/>
                  </a:lnTo>
                  <a:lnTo>
                    <a:pt x="233032" y="45212"/>
                  </a:lnTo>
                  <a:lnTo>
                    <a:pt x="233032" y="68313"/>
                  </a:lnTo>
                  <a:lnTo>
                    <a:pt x="231152" y="68364"/>
                  </a:lnTo>
                  <a:lnTo>
                    <a:pt x="231406" y="68173"/>
                  </a:lnTo>
                  <a:lnTo>
                    <a:pt x="231711" y="68046"/>
                  </a:lnTo>
                  <a:lnTo>
                    <a:pt x="232308" y="68046"/>
                  </a:lnTo>
                  <a:lnTo>
                    <a:pt x="232727" y="68224"/>
                  </a:lnTo>
                  <a:lnTo>
                    <a:pt x="232905" y="68237"/>
                  </a:lnTo>
                  <a:lnTo>
                    <a:pt x="233032" y="68313"/>
                  </a:lnTo>
                  <a:lnTo>
                    <a:pt x="233032" y="45212"/>
                  </a:lnTo>
                  <a:lnTo>
                    <a:pt x="232460" y="44869"/>
                  </a:lnTo>
                  <a:lnTo>
                    <a:pt x="232333" y="44157"/>
                  </a:lnTo>
                  <a:lnTo>
                    <a:pt x="231787" y="40449"/>
                  </a:lnTo>
                  <a:lnTo>
                    <a:pt x="231559" y="39065"/>
                  </a:lnTo>
                  <a:lnTo>
                    <a:pt x="231000" y="36525"/>
                  </a:lnTo>
                  <a:lnTo>
                    <a:pt x="230670" y="35852"/>
                  </a:lnTo>
                  <a:lnTo>
                    <a:pt x="229920" y="35331"/>
                  </a:lnTo>
                  <a:lnTo>
                    <a:pt x="229654" y="34175"/>
                  </a:lnTo>
                  <a:lnTo>
                    <a:pt x="229247" y="32042"/>
                  </a:lnTo>
                  <a:lnTo>
                    <a:pt x="228650" y="28829"/>
                  </a:lnTo>
                  <a:lnTo>
                    <a:pt x="228231" y="26873"/>
                  </a:lnTo>
                  <a:lnTo>
                    <a:pt x="227228" y="25844"/>
                  </a:lnTo>
                  <a:lnTo>
                    <a:pt x="227114" y="25666"/>
                  </a:lnTo>
                  <a:lnTo>
                    <a:pt x="226949" y="25577"/>
                  </a:lnTo>
                  <a:lnTo>
                    <a:pt x="226529" y="23152"/>
                  </a:lnTo>
                  <a:lnTo>
                    <a:pt x="226212" y="21539"/>
                  </a:lnTo>
                  <a:lnTo>
                    <a:pt x="225958" y="20561"/>
                  </a:lnTo>
                  <a:lnTo>
                    <a:pt x="225577" y="19265"/>
                  </a:lnTo>
                  <a:lnTo>
                    <a:pt x="225031" y="17373"/>
                  </a:lnTo>
                  <a:lnTo>
                    <a:pt x="224269" y="16268"/>
                  </a:lnTo>
                  <a:lnTo>
                    <a:pt x="223215" y="15684"/>
                  </a:lnTo>
                  <a:lnTo>
                    <a:pt x="222554" y="15494"/>
                  </a:lnTo>
                  <a:lnTo>
                    <a:pt x="222250" y="15455"/>
                  </a:lnTo>
                  <a:lnTo>
                    <a:pt x="221932" y="15494"/>
                  </a:lnTo>
                  <a:lnTo>
                    <a:pt x="221043" y="13347"/>
                  </a:lnTo>
                  <a:lnTo>
                    <a:pt x="219989" y="12738"/>
                  </a:lnTo>
                  <a:lnTo>
                    <a:pt x="218414" y="12090"/>
                  </a:lnTo>
                  <a:lnTo>
                    <a:pt x="218059" y="11887"/>
                  </a:lnTo>
                  <a:lnTo>
                    <a:pt x="215900" y="3467"/>
                  </a:lnTo>
                  <a:lnTo>
                    <a:pt x="214782" y="1612"/>
                  </a:lnTo>
                  <a:lnTo>
                    <a:pt x="212153" y="0"/>
                  </a:lnTo>
                  <a:lnTo>
                    <a:pt x="209918" y="711"/>
                  </a:lnTo>
                  <a:lnTo>
                    <a:pt x="209537" y="812"/>
                  </a:lnTo>
                  <a:lnTo>
                    <a:pt x="207860" y="3708"/>
                  </a:lnTo>
                  <a:lnTo>
                    <a:pt x="209156" y="4406"/>
                  </a:lnTo>
                  <a:lnTo>
                    <a:pt x="211670" y="3619"/>
                  </a:lnTo>
                  <a:lnTo>
                    <a:pt x="211848" y="3708"/>
                  </a:lnTo>
                  <a:lnTo>
                    <a:pt x="212725" y="4419"/>
                  </a:lnTo>
                  <a:lnTo>
                    <a:pt x="213715" y="10490"/>
                  </a:lnTo>
                  <a:lnTo>
                    <a:pt x="213855" y="10972"/>
                  </a:lnTo>
                  <a:lnTo>
                    <a:pt x="214934" y="13995"/>
                  </a:lnTo>
                  <a:lnTo>
                    <a:pt x="216230" y="14757"/>
                  </a:lnTo>
                  <a:lnTo>
                    <a:pt x="218732" y="15786"/>
                  </a:lnTo>
                  <a:lnTo>
                    <a:pt x="220281" y="21704"/>
                  </a:lnTo>
                  <a:lnTo>
                    <a:pt x="222097" y="19265"/>
                  </a:lnTo>
                  <a:lnTo>
                    <a:pt x="222313" y="19748"/>
                  </a:lnTo>
                  <a:lnTo>
                    <a:pt x="222592" y="20574"/>
                  </a:lnTo>
                  <a:lnTo>
                    <a:pt x="223177" y="23152"/>
                  </a:lnTo>
                  <a:lnTo>
                    <a:pt x="223520" y="25044"/>
                  </a:lnTo>
                  <a:lnTo>
                    <a:pt x="224066" y="28829"/>
                  </a:lnTo>
                  <a:lnTo>
                    <a:pt x="224904" y="34988"/>
                  </a:lnTo>
                  <a:lnTo>
                    <a:pt x="225882" y="32042"/>
                  </a:lnTo>
                  <a:lnTo>
                    <a:pt x="226720" y="36525"/>
                  </a:lnTo>
                  <a:lnTo>
                    <a:pt x="227012" y="37922"/>
                  </a:lnTo>
                  <a:lnTo>
                    <a:pt x="228041" y="38392"/>
                  </a:lnTo>
                  <a:lnTo>
                    <a:pt x="228307" y="39484"/>
                  </a:lnTo>
                  <a:lnTo>
                    <a:pt x="229336" y="46418"/>
                  </a:lnTo>
                  <a:lnTo>
                    <a:pt x="229514" y="47294"/>
                  </a:lnTo>
                  <a:lnTo>
                    <a:pt x="230149" y="47853"/>
                  </a:lnTo>
                  <a:lnTo>
                    <a:pt x="230352" y="49999"/>
                  </a:lnTo>
                  <a:lnTo>
                    <a:pt x="230466" y="52095"/>
                  </a:lnTo>
                  <a:lnTo>
                    <a:pt x="230581" y="55841"/>
                  </a:lnTo>
                  <a:lnTo>
                    <a:pt x="230606" y="68376"/>
                  </a:lnTo>
                  <a:lnTo>
                    <a:pt x="230301" y="68376"/>
                  </a:lnTo>
                  <a:lnTo>
                    <a:pt x="230263" y="69850"/>
                  </a:lnTo>
                  <a:lnTo>
                    <a:pt x="230162" y="72275"/>
                  </a:lnTo>
                  <a:lnTo>
                    <a:pt x="230085" y="73012"/>
                  </a:lnTo>
                  <a:lnTo>
                    <a:pt x="229247" y="73507"/>
                  </a:lnTo>
                  <a:lnTo>
                    <a:pt x="228968" y="74498"/>
                  </a:lnTo>
                  <a:lnTo>
                    <a:pt x="228701" y="76847"/>
                  </a:lnTo>
                  <a:lnTo>
                    <a:pt x="228155" y="77685"/>
                  </a:lnTo>
                  <a:lnTo>
                    <a:pt x="227647" y="79489"/>
                  </a:lnTo>
                  <a:lnTo>
                    <a:pt x="226529" y="83781"/>
                  </a:lnTo>
                  <a:lnTo>
                    <a:pt x="226275" y="83705"/>
                  </a:lnTo>
                  <a:lnTo>
                    <a:pt x="225996" y="83667"/>
                  </a:lnTo>
                  <a:lnTo>
                    <a:pt x="221056" y="96100"/>
                  </a:lnTo>
                  <a:lnTo>
                    <a:pt x="220954" y="96329"/>
                  </a:lnTo>
                  <a:lnTo>
                    <a:pt x="220814" y="96558"/>
                  </a:lnTo>
                  <a:lnTo>
                    <a:pt x="218427" y="96189"/>
                  </a:lnTo>
                  <a:lnTo>
                    <a:pt x="216560" y="98958"/>
                  </a:lnTo>
                  <a:lnTo>
                    <a:pt x="216014" y="100672"/>
                  </a:lnTo>
                  <a:lnTo>
                    <a:pt x="215519" y="103403"/>
                  </a:lnTo>
                  <a:lnTo>
                    <a:pt x="213817" y="103911"/>
                  </a:lnTo>
                  <a:lnTo>
                    <a:pt x="212902" y="106286"/>
                  </a:lnTo>
                  <a:lnTo>
                    <a:pt x="211048" y="111645"/>
                  </a:lnTo>
                  <a:lnTo>
                    <a:pt x="210781" y="112306"/>
                  </a:lnTo>
                  <a:lnTo>
                    <a:pt x="209969" y="112649"/>
                  </a:lnTo>
                  <a:lnTo>
                    <a:pt x="209511" y="113499"/>
                  </a:lnTo>
                  <a:lnTo>
                    <a:pt x="209118" y="114604"/>
                  </a:lnTo>
                  <a:lnTo>
                    <a:pt x="207111" y="114731"/>
                  </a:lnTo>
                  <a:lnTo>
                    <a:pt x="207365" y="118808"/>
                  </a:lnTo>
                  <a:lnTo>
                    <a:pt x="208432" y="119862"/>
                  </a:lnTo>
                  <a:lnTo>
                    <a:pt x="208762" y="120027"/>
                  </a:lnTo>
                  <a:lnTo>
                    <a:pt x="209372" y="120103"/>
                  </a:lnTo>
                  <a:lnTo>
                    <a:pt x="210591" y="120103"/>
                  </a:lnTo>
                  <a:lnTo>
                    <a:pt x="211086" y="119151"/>
                  </a:lnTo>
                  <a:lnTo>
                    <a:pt x="211620" y="117627"/>
                  </a:lnTo>
                  <a:lnTo>
                    <a:pt x="211912" y="116687"/>
                  </a:lnTo>
                  <a:lnTo>
                    <a:pt x="212166" y="117005"/>
                  </a:lnTo>
                  <a:lnTo>
                    <a:pt x="212318" y="116687"/>
                  </a:lnTo>
                  <a:lnTo>
                    <a:pt x="213791" y="113817"/>
                  </a:lnTo>
                  <a:lnTo>
                    <a:pt x="215722" y="108254"/>
                  </a:lnTo>
                  <a:lnTo>
                    <a:pt x="216230" y="107213"/>
                  </a:lnTo>
                  <a:lnTo>
                    <a:pt x="217944" y="109359"/>
                  </a:lnTo>
                  <a:lnTo>
                    <a:pt x="218262" y="107213"/>
                  </a:lnTo>
                  <a:lnTo>
                    <a:pt x="218782" y="103911"/>
                  </a:lnTo>
                  <a:lnTo>
                    <a:pt x="219341" y="100965"/>
                  </a:lnTo>
                  <a:lnTo>
                    <a:pt x="219798" y="100037"/>
                  </a:lnTo>
                  <a:lnTo>
                    <a:pt x="219989" y="99771"/>
                  </a:lnTo>
                  <a:lnTo>
                    <a:pt x="221462" y="99999"/>
                  </a:lnTo>
                  <a:lnTo>
                    <a:pt x="223100" y="99872"/>
                  </a:lnTo>
                  <a:lnTo>
                    <a:pt x="224193" y="97155"/>
                  </a:lnTo>
                  <a:lnTo>
                    <a:pt x="224294" y="96786"/>
                  </a:lnTo>
                  <a:lnTo>
                    <a:pt x="224332" y="96558"/>
                  </a:lnTo>
                  <a:lnTo>
                    <a:pt x="224993" y="92494"/>
                  </a:lnTo>
                  <a:lnTo>
                    <a:pt x="225285" y="90893"/>
                  </a:lnTo>
                  <a:lnTo>
                    <a:pt x="225615" y="89458"/>
                  </a:lnTo>
                  <a:lnTo>
                    <a:pt x="225882" y="88531"/>
                  </a:lnTo>
                  <a:lnTo>
                    <a:pt x="227215" y="92494"/>
                  </a:lnTo>
                  <a:lnTo>
                    <a:pt x="228536" y="88531"/>
                  </a:lnTo>
                  <a:lnTo>
                    <a:pt x="229273" y="86347"/>
                  </a:lnTo>
                  <a:lnTo>
                    <a:pt x="229946" y="83781"/>
                  </a:lnTo>
                  <a:lnTo>
                    <a:pt x="231076" y="79489"/>
                  </a:lnTo>
                  <a:lnTo>
                    <a:pt x="231381" y="78816"/>
                  </a:lnTo>
                  <a:lnTo>
                    <a:pt x="231851" y="78562"/>
                  </a:lnTo>
                  <a:lnTo>
                    <a:pt x="232029" y="76847"/>
                  </a:lnTo>
                  <a:lnTo>
                    <a:pt x="232156" y="76009"/>
                  </a:lnTo>
                  <a:lnTo>
                    <a:pt x="232422" y="75857"/>
                  </a:lnTo>
                  <a:lnTo>
                    <a:pt x="232994" y="75476"/>
                  </a:lnTo>
                  <a:lnTo>
                    <a:pt x="233260" y="74853"/>
                  </a:lnTo>
                  <a:lnTo>
                    <a:pt x="233464" y="72275"/>
                  </a:lnTo>
                  <a:lnTo>
                    <a:pt x="233540" y="70612"/>
                  </a:lnTo>
                  <a:lnTo>
                    <a:pt x="233921" y="69850"/>
                  </a:lnTo>
                  <a:lnTo>
                    <a:pt x="233934" y="68364"/>
                  </a:lnTo>
                  <a:lnTo>
                    <a:pt x="233934" y="68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18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29538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4" dirty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-5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Ф</a:t>
            </a:r>
            <a:r>
              <a:rPr sz="1800" b="1" spc="220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9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0068AC"/>
                </a:solidFill>
                <a:latin typeface="Arial"/>
                <a:cs typeface="Arial"/>
              </a:rPr>
              <a:t>«</a:t>
            </a:r>
            <a:r>
              <a:rPr sz="1800" b="1" spc="65" dirty="0">
                <a:solidFill>
                  <a:srgbClr val="0068AC"/>
                </a:solidFill>
                <a:latin typeface="Arial"/>
                <a:cs typeface="Arial"/>
              </a:rPr>
              <a:t>М</a:t>
            </a:r>
            <a:r>
              <a:rPr sz="1800" b="1" spc="80" dirty="0">
                <a:solidFill>
                  <a:srgbClr val="0068AC"/>
                </a:solidFill>
                <a:latin typeface="Arial"/>
                <a:cs typeface="Arial"/>
              </a:rPr>
              <a:t>Ч</a:t>
            </a:r>
            <a:r>
              <a:rPr sz="1800" b="1" spc="70" dirty="0">
                <a:solidFill>
                  <a:srgbClr val="0068AC"/>
                </a:solidFill>
                <a:latin typeface="Arial"/>
                <a:cs typeface="Arial"/>
              </a:rPr>
              <a:t>С</a:t>
            </a:r>
            <a:r>
              <a:rPr sz="1800" b="1" spc="65" dirty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2889" y="1880995"/>
            <a:ext cx="3343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15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75" dirty="0">
                <a:latin typeface="Arial"/>
                <a:cs typeface="Arial"/>
              </a:rPr>
              <a:t>в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0" dirty="0">
                <a:latin typeface="Arial"/>
                <a:cs typeface="Arial"/>
              </a:rPr>
              <a:t>М</a:t>
            </a:r>
            <a:r>
              <a:rPr sz="1000" b="1" spc="45" dirty="0">
                <a:latin typeface="Arial"/>
                <a:cs typeface="Arial"/>
              </a:rPr>
              <a:t>Ч</a:t>
            </a:r>
            <a:r>
              <a:rPr sz="1000" b="1" spc="25" dirty="0">
                <a:latin typeface="Arial"/>
                <a:cs typeface="Arial"/>
              </a:rPr>
              <a:t>С 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числу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предупреждений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от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общего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числа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наказаний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х</a:t>
            </a:r>
            <a:r>
              <a:rPr sz="1000" spc="-40" dirty="0">
                <a:latin typeface="Arial"/>
                <a:cs typeface="Arial"/>
              </a:rPr>
              <a:t>у</a:t>
            </a:r>
            <a:r>
              <a:rPr sz="1000" spc="-25" dirty="0">
                <a:latin typeface="Arial"/>
                <a:cs typeface="Arial"/>
              </a:rPr>
              <a:t>ж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0500" y="2046095"/>
            <a:ext cx="1696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749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0" dirty="0">
                <a:latin typeface="Arial"/>
                <a:cs typeface="Arial"/>
              </a:rPr>
              <a:t>предупреждений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55" dirty="0">
                <a:latin typeface="Arial"/>
                <a:cs typeface="Arial"/>
              </a:rPr>
              <a:t>т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б</a:t>
            </a:r>
            <a:r>
              <a:rPr sz="1000" b="1" spc="55" dirty="0">
                <a:latin typeface="Arial"/>
                <a:cs typeface="Arial"/>
              </a:rPr>
              <a:t>щ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20" dirty="0">
                <a:latin typeface="Arial"/>
                <a:cs typeface="Arial"/>
              </a:rPr>
              <a:t>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ч</a:t>
            </a:r>
            <a:r>
              <a:rPr sz="1000" b="1" spc="-25" dirty="0">
                <a:latin typeface="Arial"/>
                <a:cs typeface="Arial"/>
              </a:rPr>
              <a:t>и</a:t>
            </a:r>
            <a:r>
              <a:rPr sz="1000" b="1" spc="-40" dirty="0">
                <a:latin typeface="Arial"/>
                <a:cs typeface="Arial"/>
              </a:rPr>
              <a:t>с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</a:t>
            </a:r>
            <a:r>
              <a:rPr sz="1000" b="1" spc="40" dirty="0">
                <a:latin typeface="Arial"/>
                <a:cs typeface="Arial"/>
              </a:rPr>
              <a:t>к</a:t>
            </a:r>
            <a:r>
              <a:rPr sz="1000" b="1" spc="-5" dirty="0">
                <a:latin typeface="Arial"/>
                <a:cs typeface="Arial"/>
              </a:rPr>
              <a:t>а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ний 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50" dirty="0">
                <a:latin typeface="Arial"/>
                <a:cs typeface="Arial"/>
              </a:rPr>
              <a:t>)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solidFill>
                  <a:srgbClr val="41AD49"/>
                </a:solidFill>
                <a:latin typeface="Arial"/>
                <a:cs typeface="Arial"/>
              </a:rPr>
              <a:t>64</a:t>
            </a:r>
            <a:r>
              <a:rPr sz="1000" b="1" spc="-3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5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5469" y="3737862"/>
            <a:ext cx="38277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15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75" dirty="0">
                <a:latin typeface="Arial"/>
                <a:cs typeface="Arial"/>
              </a:rPr>
              <a:t>в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0" dirty="0">
                <a:latin typeface="Arial"/>
                <a:cs typeface="Arial"/>
              </a:rPr>
              <a:t>М</a:t>
            </a:r>
            <a:r>
              <a:rPr sz="1000" b="1" spc="45" dirty="0">
                <a:latin typeface="Arial"/>
                <a:cs typeface="Arial"/>
              </a:rPr>
              <a:t>ЧС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5" dirty="0">
                <a:latin typeface="Arial"/>
                <a:cs typeface="Arial"/>
              </a:rPr>
              <a:t>л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40" dirty="0">
                <a:latin typeface="Arial"/>
                <a:cs typeface="Arial"/>
              </a:rPr>
              <a:t>ю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л</a:t>
            </a:r>
            <a:r>
              <a:rPr sz="1000" spc="-55" dirty="0">
                <a:latin typeface="Arial"/>
                <a:cs typeface="Arial"/>
              </a:rPr>
              <a:t>у</a:t>
            </a:r>
            <a:r>
              <a:rPr sz="1000" spc="-35" dirty="0">
                <a:latin typeface="Arial"/>
                <a:cs typeface="Arial"/>
              </a:rPr>
              <a:t>ч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6342" y="4220462"/>
            <a:ext cx="1899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71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рг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  </a:t>
            </a:r>
            <a:r>
              <a:rPr sz="1000" b="1" spc="-20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од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4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лю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 smtClean="0">
                <a:latin typeface="Arial"/>
                <a:cs typeface="Arial"/>
              </a:rPr>
              <a:t>—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lang="ru-RU" sz="1000" b="1" spc="-50" dirty="0" smtClean="0">
                <a:solidFill>
                  <a:srgbClr val="41AD49"/>
                </a:solidFill>
                <a:latin typeface="Arial"/>
                <a:cs typeface="Arial"/>
              </a:rPr>
              <a:t>1</a:t>
            </a:r>
            <a:r>
              <a:rPr sz="1000" b="1" spc="2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8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12759"/>
              </p:ext>
            </p:extLst>
          </p:nvPr>
        </p:nvGraphicFramePr>
        <p:xfrm>
          <a:off x="7480300" y="2088005"/>
          <a:ext cx="2488410" cy="111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sz="900" dirty="0" err="1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Карелия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95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Белгородская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93,3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Коми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Тверская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Марий Эл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29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Тамбовская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7,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Рязанская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2,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Кабардино-Балкарская Республика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8308"/>
              </p:ext>
            </p:extLst>
          </p:nvPr>
        </p:nvGraphicFramePr>
        <p:xfrm>
          <a:off x="7480300" y="4262405"/>
          <a:ext cx="2489045" cy="86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Магаданская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0,1 %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Тамбовская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Башкортостан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Ленинградская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7,0 %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Ненецкий автономный округ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7,7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Санкт-Петербург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9,7 %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1588875" y="502865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55" y="0"/>
                </a:lnTo>
              </a:path>
            </a:pathLst>
          </a:custGeom>
          <a:ln w="7251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graphicFrame>
        <p:nvGraphicFramePr>
          <p:cNvPr id="49" name="Диаграмма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731459"/>
              </p:ext>
            </p:extLst>
          </p:nvPr>
        </p:nvGraphicFramePr>
        <p:xfrm>
          <a:off x="1121299" y="2363595"/>
          <a:ext cx="4155043" cy="148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4361364" y="2619260"/>
            <a:ext cx="609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 smtClean="0">
                <a:solidFill>
                  <a:srgbClr val="FF0000"/>
                </a:solidFill>
              </a:rPr>
              <a:t>64,5%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26" name="object 24"/>
          <p:cNvSpPr txBox="1"/>
          <p:nvPr/>
        </p:nvSpPr>
        <p:spPr>
          <a:xfrm>
            <a:off x="890622" y="5344104"/>
            <a:ext cx="4029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Arial"/>
                <a:cs typeface="Arial"/>
              </a:rPr>
              <a:t>Распределение </a:t>
            </a:r>
            <a:r>
              <a:rPr sz="1000" b="1" spc="-35" dirty="0">
                <a:latin typeface="Arial"/>
                <a:cs typeface="Arial"/>
              </a:rPr>
              <a:t>территориальных </a:t>
            </a:r>
            <a:r>
              <a:rPr sz="1000" b="1" spc="-30" dirty="0" err="1">
                <a:latin typeface="Arial"/>
                <a:cs typeface="Arial"/>
              </a:rPr>
              <a:t>управлений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latin typeface="Arial"/>
                <a:cs typeface="Arial"/>
              </a:rPr>
              <a:t>МЧС</a:t>
            </a:r>
            <a:r>
              <a:rPr sz="1000" b="1" spc="-25" dirty="0" smtClean="0">
                <a:latin typeface="Arial"/>
                <a:cs typeface="Arial"/>
              </a:rPr>
              <a:t> </a:t>
            </a:r>
            <a:r>
              <a:rPr sz="1000" b="1" spc="-265" dirty="0" smtClean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доле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штрафов,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назначенных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без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проверок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85" dirty="0">
                <a:latin typeface="Arial"/>
                <a:cs typeface="Arial"/>
              </a:rPr>
              <a:t>(«адм</a:t>
            </a:r>
            <a:r>
              <a:rPr sz="1000" spc="-170" dirty="0">
                <a:latin typeface="Arial"/>
                <a:cs typeface="Arial"/>
              </a:rPr>
              <a:t> .  </a:t>
            </a:r>
            <a:r>
              <a:rPr sz="1000" spc="-75" dirty="0">
                <a:latin typeface="Arial"/>
                <a:cs typeface="Arial"/>
              </a:rPr>
              <a:t>расследования»)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(меньше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0" dirty="0">
                <a:latin typeface="Arial"/>
                <a:cs typeface="Arial"/>
              </a:rPr>
              <a:t> лучше)</a:t>
            </a:r>
            <a:r>
              <a:rPr sz="1000" spc="-170" dirty="0">
                <a:latin typeface="Arial"/>
                <a:cs typeface="Arial"/>
              </a:rPr>
              <a:t> .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27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5874"/>
              </p:ext>
            </p:extLst>
          </p:nvPr>
        </p:nvGraphicFramePr>
        <p:xfrm>
          <a:off x="7496656" y="5491081"/>
          <a:ext cx="2475710" cy="868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Мордовия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0,0 %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Оренбургская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Ямало-Ненецкий автономный округ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2,8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Смоленская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76,5 %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Тюменская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81,0 %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Адыгея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90,3 %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" name="object 23"/>
          <p:cNvSpPr txBox="1"/>
          <p:nvPr/>
        </p:nvSpPr>
        <p:spPr>
          <a:xfrm>
            <a:off x="5229007" y="5545425"/>
            <a:ext cx="195833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нь</a:t>
            </a:r>
            <a:endParaRPr sz="1000" dirty="0">
              <a:latin typeface="Arial"/>
              <a:cs typeface="Arial"/>
            </a:endParaRPr>
          </a:p>
          <a:p>
            <a:pPr marL="12700" marR="445134">
              <a:lnSpc>
                <a:spcPct val="100000"/>
              </a:lnSpc>
            </a:pPr>
            <a:r>
              <a:rPr sz="1000" b="1" spc="-40" dirty="0" err="1">
                <a:latin typeface="Arial"/>
                <a:cs typeface="Arial"/>
              </a:rPr>
              <a:t>д</a:t>
            </a:r>
            <a:r>
              <a:rPr sz="1000" b="1" spc="-15" dirty="0" err="1">
                <a:latin typeface="Arial"/>
                <a:cs typeface="Arial"/>
              </a:rPr>
              <a:t>о</a:t>
            </a:r>
            <a:r>
              <a:rPr sz="1000" b="1" spc="-7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15" dirty="0" smtClean="0">
                <a:latin typeface="Arial"/>
                <a:cs typeface="Arial"/>
              </a:rPr>
              <a:t>штрафов, назначенных без проверок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 smtClean="0">
                <a:latin typeface="Arial"/>
                <a:cs typeface="Arial"/>
              </a:rPr>
              <a:t>—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6</a:t>
            </a:r>
            <a:r>
              <a:rPr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741870"/>
              </p:ext>
            </p:extLst>
          </p:nvPr>
        </p:nvGraphicFramePr>
        <p:xfrm>
          <a:off x="1081448" y="5866088"/>
          <a:ext cx="4049228" cy="150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4243648" y="6721745"/>
            <a:ext cx="609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 smtClean="0">
                <a:solidFill>
                  <a:srgbClr val="FF0000"/>
                </a:solidFill>
              </a:rPr>
              <a:t>6%</a:t>
            </a:r>
            <a:endParaRPr lang="ru-RU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956891"/>
              </p:ext>
            </p:extLst>
          </p:nvPr>
        </p:nvGraphicFramePr>
        <p:xfrm>
          <a:off x="1129518" y="4141465"/>
          <a:ext cx="4099490" cy="159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09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29538"/>
            <a:ext cx="47918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4" dirty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-5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Ф</a:t>
            </a:r>
            <a:r>
              <a:rPr sz="1800" b="1" spc="220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9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75" dirty="0" smtClean="0">
                <a:solidFill>
                  <a:srgbClr val="0068AC"/>
                </a:solidFill>
                <a:latin typeface="Arial"/>
                <a:cs typeface="Arial"/>
              </a:rPr>
              <a:t>«</a:t>
            </a:r>
            <a:r>
              <a:rPr lang="ru-RU" sz="1800" b="1" spc="65" dirty="0" smtClean="0">
                <a:solidFill>
                  <a:srgbClr val="0068AC"/>
                </a:solidFill>
                <a:latin typeface="Arial"/>
                <a:cs typeface="Arial"/>
              </a:rPr>
              <a:t>РОСЗДРАВНАДЗОР</a:t>
            </a:r>
            <a:r>
              <a:rPr sz="1800" b="1" spc="65" dirty="0" smtClean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2889" y="2046095"/>
            <a:ext cx="3343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у</a:t>
            </a:r>
            <a:r>
              <a:rPr sz="1000" b="1" spc="-15" dirty="0" err="1">
                <a:latin typeface="Arial"/>
                <a:cs typeface="Arial"/>
              </a:rPr>
              <a:t>п</a:t>
            </a:r>
            <a:r>
              <a:rPr sz="1000" b="1" spc="-25" dirty="0" err="1">
                <a:latin typeface="Arial"/>
                <a:cs typeface="Arial"/>
              </a:rPr>
              <a:t>р</a:t>
            </a:r>
            <a:r>
              <a:rPr sz="1000" b="1" spc="-15" dirty="0" err="1">
                <a:latin typeface="Arial"/>
                <a:cs typeface="Arial"/>
              </a:rPr>
              <a:t>а</a:t>
            </a:r>
            <a:r>
              <a:rPr sz="1000" b="1" spc="-75" dirty="0" err="1">
                <a:latin typeface="Arial"/>
                <a:cs typeface="Arial"/>
              </a:rPr>
              <a:t>в</a:t>
            </a:r>
            <a:r>
              <a:rPr sz="1000" b="1" spc="-4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е</a:t>
            </a:r>
            <a:r>
              <a:rPr sz="1000" b="1" spc="-20" dirty="0" err="1">
                <a:latin typeface="Arial"/>
                <a:cs typeface="Arial"/>
              </a:rPr>
              <a:t>ни</a:t>
            </a:r>
            <a:r>
              <a:rPr sz="1000" b="1" spc="-30" dirty="0" err="1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20" dirty="0" smtClean="0">
                <a:latin typeface="Arial"/>
                <a:cs typeface="Arial"/>
              </a:rPr>
              <a:t>Росздравнадзора</a:t>
            </a:r>
            <a:r>
              <a:rPr sz="1000" b="1" spc="25" dirty="0" smtClean="0">
                <a:latin typeface="Arial"/>
                <a:cs typeface="Arial"/>
              </a:rPr>
              <a:t> </a:t>
            </a: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числу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0" dirty="0" err="1">
                <a:latin typeface="Arial"/>
                <a:cs typeface="Arial"/>
              </a:rPr>
              <a:t>предупреждений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lang="ru-RU" sz="1000" b="1" spc="-60" dirty="0" smtClean="0">
                <a:latin typeface="Arial"/>
                <a:cs typeface="Arial"/>
              </a:rPr>
              <a:t/>
            </a:r>
            <a:br>
              <a:rPr lang="ru-RU" sz="1000" b="1" spc="-60" dirty="0" smtClean="0">
                <a:latin typeface="Arial"/>
                <a:cs typeface="Arial"/>
              </a:rPr>
            </a:br>
            <a:r>
              <a:rPr sz="1000" b="1" spc="-35" dirty="0" err="1" smtClean="0">
                <a:latin typeface="Arial"/>
                <a:cs typeface="Arial"/>
              </a:rPr>
              <a:t>от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общего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числа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наказаний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х</a:t>
            </a:r>
            <a:r>
              <a:rPr sz="1000" spc="-40" dirty="0">
                <a:latin typeface="Arial"/>
                <a:cs typeface="Arial"/>
              </a:rPr>
              <a:t>у</a:t>
            </a:r>
            <a:r>
              <a:rPr sz="1000" spc="-25" dirty="0">
                <a:latin typeface="Arial"/>
                <a:cs typeface="Arial"/>
              </a:rPr>
              <a:t>ж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0500" y="2046095"/>
            <a:ext cx="1696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749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0" dirty="0">
                <a:latin typeface="Arial"/>
                <a:cs typeface="Arial"/>
              </a:rPr>
              <a:t>предупреждений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55" dirty="0">
                <a:latin typeface="Arial"/>
                <a:cs typeface="Arial"/>
              </a:rPr>
              <a:t>т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б</a:t>
            </a:r>
            <a:r>
              <a:rPr sz="1000" b="1" spc="55" dirty="0">
                <a:latin typeface="Arial"/>
                <a:cs typeface="Arial"/>
              </a:rPr>
              <a:t>щ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20" dirty="0">
                <a:latin typeface="Arial"/>
                <a:cs typeface="Arial"/>
              </a:rPr>
              <a:t>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ч</a:t>
            </a:r>
            <a:r>
              <a:rPr sz="1000" b="1" spc="-25" dirty="0">
                <a:latin typeface="Arial"/>
                <a:cs typeface="Arial"/>
              </a:rPr>
              <a:t>и</a:t>
            </a:r>
            <a:r>
              <a:rPr sz="1000" b="1" spc="-40" dirty="0">
                <a:latin typeface="Arial"/>
                <a:cs typeface="Arial"/>
              </a:rPr>
              <a:t>с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</a:t>
            </a:r>
            <a:r>
              <a:rPr sz="1000" b="1" spc="40" dirty="0">
                <a:latin typeface="Arial"/>
                <a:cs typeface="Arial"/>
              </a:rPr>
              <a:t>к</a:t>
            </a:r>
            <a:r>
              <a:rPr sz="1000" b="1" spc="-5" dirty="0">
                <a:latin typeface="Arial"/>
                <a:cs typeface="Arial"/>
              </a:rPr>
              <a:t>а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ний 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50" dirty="0">
                <a:latin typeface="Arial"/>
                <a:cs typeface="Arial"/>
              </a:rPr>
              <a:t>)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solidFill>
                  <a:srgbClr val="41AD49"/>
                </a:solidFill>
                <a:latin typeface="Arial"/>
                <a:cs typeface="Arial"/>
              </a:rPr>
              <a:t>23</a:t>
            </a:r>
            <a:r>
              <a:rPr sz="1000" b="1" spc="-3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2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2217" y="3598091"/>
            <a:ext cx="3827779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у</a:t>
            </a:r>
            <a:r>
              <a:rPr sz="1000" b="1" spc="-15" dirty="0" err="1">
                <a:latin typeface="Arial"/>
                <a:cs typeface="Arial"/>
              </a:rPr>
              <a:t>п</a:t>
            </a:r>
            <a:r>
              <a:rPr sz="1000" b="1" spc="-25" dirty="0" err="1">
                <a:latin typeface="Arial"/>
                <a:cs typeface="Arial"/>
              </a:rPr>
              <a:t>р</a:t>
            </a:r>
            <a:r>
              <a:rPr sz="1000" b="1" spc="-15" dirty="0" err="1">
                <a:latin typeface="Arial"/>
                <a:cs typeface="Arial"/>
              </a:rPr>
              <a:t>а</a:t>
            </a:r>
            <a:r>
              <a:rPr sz="1000" b="1" spc="-75" dirty="0" err="1">
                <a:latin typeface="Arial"/>
                <a:cs typeface="Arial"/>
              </a:rPr>
              <a:t>в</a:t>
            </a:r>
            <a:r>
              <a:rPr sz="1000" b="1" spc="-4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е</a:t>
            </a:r>
            <a:r>
              <a:rPr sz="1000" b="1" spc="-20" dirty="0" err="1">
                <a:latin typeface="Arial"/>
                <a:cs typeface="Arial"/>
              </a:rPr>
              <a:t>ни</a:t>
            </a:r>
            <a:r>
              <a:rPr sz="1000" b="1" spc="-30" dirty="0" err="1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20" dirty="0" smtClean="0">
                <a:latin typeface="Arial"/>
                <a:cs typeface="Arial"/>
              </a:rPr>
              <a:t>Росздравнадзора </a:t>
            </a: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5" dirty="0">
                <a:latin typeface="Arial"/>
                <a:cs typeface="Arial"/>
              </a:rPr>
              <a:t>л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endParaRPr lang="ru-RU" sz="1000" b="1" spc="-65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25" dirty="0" err="1" smtClean="0">
                <a:latin typeface="Arial"/>
                <a:cs typeface="Arial"/>
              </a:rPr>
              <a:t>д</a:t>
            </a:r>
            <a:r>
              <a:rPr sz="1000" b="1" spc="-95" dirty="0" err="1" smtClean="0">
                <a:latin typeface="Arial"/>
                <a:cs typeface="Arial"/>
              </a:rPr>
              <a:t>в</a:t>
            </a:r>
            <a:r>
              <a:rPr sz="1000" b="1" spc="5" dirty="0" err="1" smtClean="0">
                <a:latin typeface="Arial"/>
                <a:cs typeface="Arial"/>
              </a:rPr>
              <a:t>е</a:t>
            </a:r>
            <a:r>
              <a:rPr sz="1000" b="1" spc="-25" dirty="0" err="1" smtClean="0">
                <a:latin typeface="Arial"/>
                <a:cs typeface="Arial"/>
              </a:rPr>
              <a:t>р</a:t>
            </a:r>
            <a:r>
              <a:rPr sz="1000" b="1" spc="-30" dirty="0" err="1" smtClean="0">
                <a:latin typeface="Arial"/>
                <a:cs typeface="Arial"/>
              </a:rPr>
              <a:t>г</a:t>
            </a:r>
            <a:r>
              <a:rPr sz="1000" b="1" spc="-15" dirty="0" err="1" smtClean="0">
                <a:latin typeface="Arial"/>
                <a:cs typeface="Arial"/>
              </a:rPr>
              <a:t>ну</a:t>
            </a:r>
            <a:r>
              <a:rPr sz="1000" b="1" spc="-45" dirty="0" err="1" smtClean="0">
                <a:latin typeface="Arial"/>
                <a:cs typeface="Arial"/>
              </a:rPr>
              <a:t>т</a:t>
            </a:r>
            <a:r>
              <a:rPr sz="1000" b="1" spc="-90" dirty="0" err="1" smtClean="0">
                <a:latin typeface="Arial"/>
                <a:cs typeface="Arial"/>
              </a:rPr>
              <a:t>ы</a:t>
            </a:r>
            <a:r>
              <a:rPr sz="1000" b="1" spc="-5" dirty="0" err="1" smtClean="0">
                <a:latin typeface="Arial"/>
                <a:cs typeface="Arial"/>
              </a:rPr>
              <a:t>х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40" dirty="0">
                <a:latin typeface="Arial"/>
                <a:cs typeface="Arial"/>
              </a:rPr>
              <a:t>ю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л</a:t>
            </a:r>
            <a:r>
              <a:rPr sz="1000" spc="-55" dirty="0">
                <a:latin typeface="Arial"/>
                <a:cs typeface="Arial"/>
              </a:rPr>
              <a:t>у</a:t>
            </a:r>
            <a:r>
              <a:rPr sz="1000" spc="-35" dirty="0">
                <a:latin typeface="Arial"/>
                <a:cs typeface="Arial"/>
              </a:rPr>
              <a:t>ч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6342" y="4220462"/>
            <a:ext cx="1899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71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рг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  </a:t>
            </a:r>
            <a:r>
              <a:rPr sz="1000" b="1" spc="-20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од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4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лю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50" dirty="0" smtClean="0">
                <a:solidFill>
                  <a:srgbClr val="41AD49"/>
                </a:solidFill>
                <a:latin typeface="Arial"/>
                <a:cs typeface="Arial"/>
              </a:rPr>
              <a:t>3</a:t>
            </a:r>
            <a:r>
              <a:rPr sz="1000" b="1" spc="2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5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16009"/>
              </p:ext>
            </p:extLst>
          </p:nvPr>
        </p:nvGraphicFramePr>
        <p:xfrm>
          <a:off x="7319809" y="2088005"/>
          <a:ext cx="2648901" cy="12206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Белгородская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100 %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Владимирская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88,9 %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Тамбовская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87,8 %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Челябинская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80,0 %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Смоленская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3,6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Иркутская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1,7 %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Самарская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1,4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Северная Осетия - Алания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1,0 %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27042"/>
              </p:ext>
            </p:extLst>
          </p:nvPr>
        </p:nvGraphicFramePr>
        <p:xfrm>
          <a:off x="7332510" y="4262405"/>
          <a:ext cx="2636836" cy="86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8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Ульяновская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0,1 %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Московская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Ямало-Ненецкий АО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Астраханская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7,9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Коми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9,9 %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Калмыкия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18,8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1588875" y="502865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55" y="0"/>
                </a:lnTo>
              </a:path>
            </a:pathLst>
          </a:custGeom>
          <a:ln w="7251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325207"/>
              </p:ext>
            </p:extLst>
          </p:nvPr>
        </p:nvGraphicFramePr>
        <p:xfrm>
          <a:off x="707300" y="2528695"/>
          <a:ext cx="4185560" cy="117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00549"/>
              </p:ext>
            </p:extLst>
          </p:nvPr>
        </p:nvGraphicFramePr>
        <p:xfrm>
          <a:off x="7319809" y="5838824"/>
          <a:ext cx="2644466" cy="890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3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Самарская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2,7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Саратовская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6,2 %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Карачаево-Черкесская Республика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10,0 %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Хакассия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57,1 %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Тюменская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65,0 %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100,0 %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" name="object 23"/>
          <p:cNvSpPr txBox="1"/>
          <p:nvPr/>
        </p:nvSpPr>
        <p:spPr>
          <a:xfrm>
            <a:off x="5374170" y="5838824"/>
            <a:ext cx="195833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нь</a:t>
            </a:r>
            <a:endParaRPr sz="1000" dirty="0">
              <a:latin typeface="Arial"/>
              <a:cs typeface="Arial"/>
            </a:endParaRPr>
          </a:p>
          <a:p>
            <a:pPr marL="12700" marR="445134">
              <a:lnSpc>
                <a:spcPct val="100000"/>
              </a:lnSpc>
            </a:pPr>
            <a:r>
              <a:rPr sz="1000" b="1" spc="-40" dirty="0" err="1">
                <a:latin typeface="Arial"/>
                <a:cs typeface="Arial"/>
              </a:rPr>
              <a:t>д</a:t>
            </a:r>
            <a:r>
              <a:rPr sz="1000" b="1" spc="-15" dirty="0" err="1">
                <a:latin typeface="Arial"/>
                <a:cs typeface="Arial"/>
              </a:rPr>
              <a:t>о</a:t>
            </a:r>
            <a:r>
              <a:rPr sz="1000" b="1" spc="-7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15" dirty="0" smtClean="0">
                <a:latin typeface="Arial"/>
                <a:cs typeface="Arial"/>
              </a:rPr>
              <a:t>штрафов, назначенных без проверок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7</a:t>
            </a:r>
            <a:r>
              <a:rPr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743522"/>
              </p:ext>
            </p:extLst>
          </p:nvPr>
        </p:nvGraphicFramePr>
        <p:xfrm>
          <a:off x="1011646" y="5991224"/>
          <a:ext cx="4047021" cy="13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bject 24"/>
          <p:cNvSpPr txBox="1"/>
          <p:nvPr/>
        </p:nvSpPr>
        <p:spPr>
          <a:xfrm>
            <a:off x="892500" y="5508624"/>
            <a:ext cx="4029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Arial"/>
                <a:cs typeface="Arial"/>
              </a:rPr>
              <a:t>Распределение </a:t>
            </a:r>
            <a:r>
              <a:rPr sz="1000" b="1" spc="-35" dirty="0">
                <a:latin typeface="Arial"/>
                <a:cs typeface="Arial"/>
              </a:rPr>
              <a:t>территориальных </a:t>
            </a:r>
            <a:r>
              <a:rPr sz="1000" b="1" spc="-30" dirty="0" err="1">
                <a:latin typeface="Arial"/>
                <a:cs typeface="Arial"/>
              </a:rPr>
              <a:t>управлений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latin typeface="Arial"/>
                <a:cs typeface="Arial"/>
              </a:rPr>
              <a:t>Росздравнадзора</a:t>
            </a:r>
            <a:r>
              <a:rPr sz="1000" b="1" spc="-25" dirty="0" smtClean="0">
                <a:latin typeface="Arial"/>
                <a:cs typeface="Arial"/>
              </a:rPr>
              <a:t> </a:t>
            </a:r>
            <a:r>
              <a:rPr sz="1000" b="1" spc="-265" dirty="0" smtClean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доле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штрафов,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назначенных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без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проверок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85" dirty="0">
                <a:latin typeface="Arial"/>
                <a:cs typeface="Arial"/>
              </a:rPr>
              <a:t>(«адм</a:t>
            </a:r>
            <a:r>
              <a:rPr sz="1000" spc="-170" dirty="0">
                <a:latin typeface="Arial"/>
                <a:cs typeface="Arial"/>
              </a:rPr>
              <a:t> .  </a:t>
            </a:r>
            <a:r>
              <a:rPr sz="1000" spc="-75" dirty="0">
                <a:latin typeface="Arial"/>
                <a:cs typeface="Arial"/>
              </a:rPr>
              <a:t>расследования»)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(меньше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0" dirty="0">
                <a:latin typeface="Arial"/>
                <a:cs typeface="Arial"/>
              </a:rPr>
              <a:t> лучше)</a:t>
            </a:r>
            <a:r>
              <a:rPr sz="1000" spc="-170" dirty="0">
                <a:latin typeface="Arial"/>
                <a:cs typeface="Arial"/>
              </a:rPr>
              <a:t> .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041098"/>
              </p:ext>
            </p:extLst>
          </p:nvPr>
        </p:nvGraphicFramePr>
        <p:xfrm>
          <a:off x="892500" y="3994214"/>
          <a:ext cx="4238176" cy="156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2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29538"/>
            <a:ext cx="47918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4" dirty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-5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Ф</a:t>
            </a:r>
            <a:r>
              <a:rPr sz="1800" b="1" spc="220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9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75" dirty="0" smtClean="0">
                <a:solidFill>
                  <a:srgbClr val="0068AC"/>
                </a:solidFill>
                <a:latin typeface="Arial"/>
                <a:cs typeface="Arial"/>
              </a:rPr>
              <a:t>«</a:t>
            </a:r>
            <a:r>
              <a:rPr lang="ru-RU" sz="1800" b="1" spc="65" dirty="0" smtClean="0">
                <a:solidFill>
                  <a:srgbClr val="0068AC"/>
                </a:solidFill>
                <a:latin typeface="Arial"/>
                <a:cs typeface="Arial"/>
              </a:rPr>
              <a:t>РОССЕЛЬХОЗНАДЗОР</a:t>
            </a:r>
            <a:r>
              <a:rPr sz="1800" b="1" spc="65" dirty="0" smtClean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2889" y="2046095"/>
            <a:ext cx="3343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у</a:t>
            </a:r>
            <a:r>
              <a:rPr sz="1000" b="1" spc="-15" dirty="0" err="1">
                <a:latin typeface="Arial"/>
                <a:cs typeface="Arial"/>
              </a:rPr>
              <a:t>п</a:t>
            </a:r>
            <a:r>
              <a:rPr sz="1000" b="1" spc="-25" dirty="0" err="1">
                <a:latin typeface="Arial"/>
                <a:cs typeface="Arial"/>
              </a:rPr>
              <a:t>р</a:t>
            </a:r>
            <a:r>
              <a:rPr sz="1000" b="1" spc="-15" dirty="0" err="1">
                <a:latin typeface="Arial"/>
                <a:cs typeface="Arial"/>
              </a:rPr>
              <a:t>а</a:t>
            </a:r>
            <a:r>
              <a:rPr sz="1000" b="1" spc="-75" dirty="0" err="1">
                <a:latin typeface="Arial"/>
                <a:cs typeface="Arial"/>
              </a:rPr>
              <a:t>в</a:t>
            </a:r>
            <a:r>
              <a:rPr sz="1000" b="1" spc="-4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е</a:t>
            </a:r>
            <a:r>
              <a:rPr sz="1000" b="1" spc="-20" dirty="0" err="1">
                <a:latin typeface="Arial"/>
                <a:cs typeface="Arial"/>
              </a:rPr>
              <a:t>ни</a:t>
            </a:r>
            <a:r>
              <a:rPr sz="1000" b="1" spc="-30" dirty="0" err="1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20" dirty="0" err="1" smtClean="0">
                <a:latin typeface="Arial"/>
                <a:cs typeface="Arial"/>
              </a:rPr>
              <a:t>Россельхознадзора</a:t>
            </a:r>
            <a:r>
              <a:rPr sz="1000" b="1" spc="25" dirty="0" smtClean="0">
                <a:latin typeface="Arial"/>
                <a:cs typeface="Arial"/>
              </a:rPr>
              <a:t> </a:t>
            </a: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числу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0" dirty="0" err="1">
                <a:latin typeface="Arial"/>
                <a:cs typeface="Arial"/>
              </a:rPr>
              <a:t>предупреждений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lang="ru-RU" sz="1000" b="1" spc="-60" dirty="0" smtClean="0">
                <a:latin typeface="Arial"/>
                <a:cs typeface="Arial"/>
              </a:rPr>
              <a:t/>
            </a:r>
            <a:br>
              <a:rPr lang="ru-RU" sz="1000" b="1" spc="-60" dirty="0" smtClean="0">
                <a:latin typeface="Arial"/>
                <a:cs typeface="Arial"/>
              </a:rPr>
            </a:br>
            <a:r>
              <a:rPr sz="1000" b="1" spc="-35" dirty="0" err="1" smtClean="0">
                <a:latin typeface="Arial"/>
                <a:cs typeface="Arial"/>
              </a:rPr>
              <a:t>от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общего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числа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наказаний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х</a:t>
            </a:r>
            <a:r>
              <a:rPr sz="1000" spc="-40" dirty="0">
                <a:latin typeface="Arial"/>
                <a:cs typeface="Arial"/>
              </a:rPr>
              <a:t>у</a:t>
            </a:r>
            <a:r>
              <a:rPr sz="1000" spc="-25" dirty="0">
                <a:latin typeface="Arial"/>
                <a:cs typeface="Arial"/>
              </a:rPr>
              <a:t>ж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0500" y="2046095"/>
            <a:ext cx="1696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749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0" dirty="0">
                <a:latin typeface="Arial"/>
                <a:cs typeface="Arial"/>
              </a:rPr>
              <a:t>предупреждений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55" dirty="0">
                <a:latin typeface="Arial"/>
                <a:cs typeface="Arial"/>
              </a:rPr>
              <a:t>т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б</a:t>
            </a:r>
            <a:r>
              <a:rPr sz="1000" b="1" spc="55" dirty="0">
                <a:latin typeface="Arial"/>
                <a:cs typeface="Arial"/>
              </a:rPr>
              <a:t>щ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20" dirty="0">
                <a:latin typeface="Arial"/>
                <a:cs typeface="Arial"/>
              </a:rPr>
              <a:t>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ч</a:t>
            </a:r>
            <a:r>
              <a:rPr sz="1000" b="1" spc="-25" dirty="0">
                <a:latin typeface="Arial"/>
                <a:cs typeface="Arial"/>
              </a:rPr>
              <a:t>и</a:t>
            </a:r>
            <a:r>
              <a:rPr sz="1000" b="1" spc="-40" dirty="0">
                <a:latin typeface="Arial"/>
                <a:cs typeface="Arial"/>
              </a:rPr>
              <a:t>с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</a:t>
            </a:r>
            <a:r>
              <a:rPr sz="1000" b="1" spc="40" dirty="0">
                <a:latin typeface="Arial"/>
                <a:cs typeface="Arial"/>
              </a:rPr>
              <a:t>к</a:t>
            </a:r>
            <a:r>
              <a:rPr sz="1000" b="1" spc="-5" dirty="0">
                <a:latin typeface="Arial"/>
                <a:cs typeface="Arial"/>
              </a:rPr>
              <a:t>а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ний 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50" dirty="0">
                <a:latin typeface="Arial"/>
                <a:cs typeface="Arial"/>
              </a:rPr>
              <a:t>)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solidFill>
                  <a:srgbClr val="41AD49"/>
                </a:solidFill>
                <a:latin typeface="Arial"/>
                <a:cs typeface="Arial"/>
              </a:rPr>
              <a:t>2</a:t>
            </a:r>
            <a:r>
              <a:rPr lang="en-US" sz="1000" b="1" spc="-25" dirty="0" smtClean="0">
                <a:solidFill>
                  <a:srgbClr val="41AD49"/>
                </a:solidFill>
                <a:latin typeface="Arial"/>
                <a:cs typeface="Arial"/>
              </a:rPr>
              <a:t>3</a:t>
            </a:r>
            <a:r>
              <a:rPr sz="1000" b="1" spc="-3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en-US" sz="1000" b="1" spc="-30" dirty="0" smtClean="0">
                <a:solidFill>
                  <a:srgbClr val="41AD49"/>
                </a:solidFill>
                <a:latin typeface="Arial"/>
                <a:cs typeface="Arial"/>
              </a:rPr>
              <a:t>0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2228" y="3714788"/>
            <a:ext cx="38277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у</a:t>
            </a:r>
            <a:r>
              <a:rPr sz="1000" b="1" spc="-15" dirty="0" err="1">
                <a:latin typeface="Arial"/>
                <a:cs typeface="Arial"/>
              </a:rPr>
              <a:t>п</a:t>
            </a:r>
            <a:r>
              <a:rPr sz="1000" b="1" spc="-25" dirty="0" err="1">
                <a:latin typeface="Arial"/>
                <a:cs typeface="Arial"/>
              </a:rPr>
              <a:t>р</a:t>
            </a:r>
            <a:r>
              <a:rPr sz="1000" b="1" spc="-15" dirty="0" err="1">
                <a:latin typeface="Arial"/>
                <a:cs typeface="Arial"/>
              </a:rPr>
              <a:t>а</a:t>
            </a:r>
            <a:r>
              <a:rPr sz="1000" b="1" spc="-75" dirty="0" err="1">
                <a:latin typeface="Arial"/>
                <a:cs typeface="Arial"/>
              </a:rPr>
              <a:t>в</a:t>
            </a:r>
            <a:r>
              <a:rPr sz="1000" b="1" spc="-4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е</a:t>
            </a:r>
            <a:r>
              <a:rPr sz="1000" b="1" spc="-20" dirty="0" err="1">
                <a:latin typeface="Arial"/>
                <a:cs typeface="Arial"/>
              </a:rPr>
              <a:t>ни</a:t>
            </a:r>
            <a:r>
              <a:rPr sz="1000" b="1" spc="-30" dirty="0" err="1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20" dirty="0" err="1" smtClean="0">
                <a:latin typeface="Arial"/>
                <a:cs typeface="Arial"/>
              </a:rPr>
              <a:t>Россельхознадзора</a:t>
            </a:r>
            <a:r>
              <a:rPr lang="ru-RU" sz="1000" b="1" spc="20" dirty="0" smtClean="0">
                <a:latin typeface="Arial"/>
                <a:cs typeface="Arial"/>
              </a:rPr>
              <a:t> </a:t>
            </a: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5" dirty="0">
                <a:latin typeface="Arial"/>
                <a:cs typeface="Arial"/>
              </a:rPr>
              <a:t>л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40" dirty="0">
                <a:latin typeface="Arial"/>
                <a:cs typeface="Arial"/>
              </a:rPr>
              <a:t>ю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л</a:t>
            </a:r>
            <a:r>
              <a:rPr sz="1000" spc="-55" dirty="0">
                <a:latin typeface="Arial"/>
                <a:cs typeface="Arial"/>
              </a:rPr>
              <a:t>у</a:t>
            </a:r>
            <a:r>
              <a:rPr sz="1000" spc="-35" dirty="0">
                <a:latin typeface="Arial"/>
                <a:cs typeface="Arial"/>
              </a:rPr>
              <a:t>ч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6342" y="3705225"/>
            <a:ext cx="1899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71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рг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  </a:t>
            </a:r>
            <a:r>
              <a:rPr sz="1000" b="1" spc="-20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од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4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лю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en-US" sz="1000" b="1" spc="-50" dirty="0" smtClean="0">
                <a:solidFill>
                  <a:srgbClr val="41AD49"/>
                </a:solidFill>
                <a:latin typeface="Arial"/>
                <a:cs typeface="Arial"/>
              </a:rPr>
              <a:t>1</a:t>
            </a:r>
            <a:r>
              <a:rPr sz="1000" b="1" spc="2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en-US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5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83577"/>
              </p:ext>
            </p:extLst>
          </p:nvPr>
        </p:nvGraphicFramePr>
        <p:xfrm>
          <a:off x="7480300" y="2088005"/>
          <a:ext cx="2488410" cy="1116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Сахалинская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89,5 %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Коми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89,0 %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Саха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86,5 %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Карелия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81,0 %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Белгородская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2,4 %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Липецкая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1,4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Татарстан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0,9 %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Тульская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0,7 %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0897"/>
              </p:ext>
            </p:extLst>
          </p:nvPr>
        </p:nvGraphicFramePr>
        <p:xfrm>
          <a:off x="7480300" y="3747168"/>
          <a:ext cx="2489045" cy="86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ts val="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Башкортостан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0,3 %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Липецкая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0,5 %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Челябинская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0,5 %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Курская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10,3 %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Орловская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13,5 %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Магаданская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15,8 %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1588875" y="502865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55" y="0"/>
                </a:lnTo>
              </a:path>
            </a:pathLst>
          </a:custGeom>
          <a:ln w="7251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866025"/>
              </p:ext>
            </p:extLst>
          </p:nvPr>
        </p:nvGraphicFramePr>
        <p:xfrm>
          <a:off x="1220996" y="2528696"/>
          <a:ext cx="3820904" cy="122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72770"/>
              </p:ext>
            </p:extLst>
          </p:nvPr>
        </p:nvGraphicFramePr>
        <p:xfrm>
          <a:off x="7496656" y="5491081"/>
          <a:ext cx="2475710" cy="1096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Северная Осетия-Алания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Тюменская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0,0 %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Севастополь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12,2 %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Саха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13,6 %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>
                        <a:lnSpc>
                          <a:spcPts val="875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Карелия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97,1 %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Калининградская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97,3 %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Свердловская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98,4 %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496691"/>
              </p:ext>
            </p:extLst>
          </p:nvPr>
        </p:nvGraphicFramePr>
        <p:xfrm>
          <a:off x="1220995" y="6284780"/>
          <a:ext cx="4049505" cy="12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object 24"/>
          <p:cNvSpPr txBox="1"/>
          <p:nvPr/>
        </p:nvSpPr>
        <p:spPr>
          <a:xfrm>
            <a:off x="1241425" y="5696447"/>
            <a:ext cx="4029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Arial"/>
                <a:cs typeface="Arial"/>
              </a:rPr>
              <a:t>Распределение </a:t>
            </a:r>
            <a:r>
              <a:rPr sz="1000" b="1" spc="-35" dirty="0">
                <a:latin typeface="Arial"/>
                <a:cs typeface="Arial"/>
              </a:rPr>
              <a:t>территориальных </a:t>
            </a:r>
            <a:r>
              <a:rPr sz="1000" b="1" spc="-30" dirty="0" err="1">
                <a:latin typeface="Arial"/>
                <a:cs typeface="Arial"/>
              </a:rPr>
              <a:t>управлений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25" dirty="0" err="1" smtClean="0">
                <a:latin typeface="Arial"/>
                <a:cs typeface="Arial"/>
              </a:rPr>
              <a:t>Рос</a:t>
            </a:r>
            <a:r>
              <a:rPr lang="ru-RU" sz="1000" b="1" spc="-25" dirty="0" err="1" smtClean="0">
                <a:latin typeface="Arial"/>
                <a:cs typeface="Arial"/>
              </a:rPr>
              <a:t>сельхознадзора</a:t>
            </a:r>
            <a:r>
              <a:rPr sz="1000" b="1" spc="-25" dirty="0" smtClean="0">
                <a:latin typeface="Arial"/>
                <a:cs typeface="Arial"/>
              </a:rPr>
              <a:t> </a:t>
            </a:r>
            <a:r>
              <a:rPr sz="1000" b="1" spc="-265" dirty="0" smtClean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доле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штрафов,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назначенных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без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проверок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85" dirty="0">
                <a:latin typeface="Arial"/>
                <a:cs typeface="Arial"/>
              </a:rPr>
              <a:t>(«адм</a:t>
            </a:r>
            <a:r>
              <a:rPr sz="1000" spc="-170" dirty="0">
                <a:latin typeface="Arial"/>
                <a:cs typeface="Arial"/>
              </a:rPr>
              <a:t> .  </a:t>
            </a:r>
            <a:r>
              <a:rPr sz="1000" spc="-75" dirty="0">
                <a:latin typeface="Arial"/>
                <a:cs typeface="Arial"/>
              </a:rPr>
              <a:t>расследования»)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(меньше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0" dirty="0">
                <a:latin typeface="Arial"/>
                <a:cs typeface="Arial"/>
              </a:rPr>
              <a:t> лучше)</a:t>
            </a:r>
            <a:r>
              <a:rPr sz="1000" spc="-170" dirty="0">
                <a:latin typeface="Arial"/>
                <a:cs typeface="Arial"/>
              </a:rPr>
              <a:t> 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5360490" y="5539619"/>
            <a:ext cx="195833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нь</a:t>
            </a:r>
            <a:endParaRPr sz="1000" dirty="0">
              <a:latin typeface="Arial"/>
              <a:cs typeface="Arial"/>
            </a:endParaRPr>
          </a:p>
          <a:p>
            <a:pPr marL="12700" marR="445134">
              <a:lnSpc>
                <a:spcPct val="100000"/>
              </a:lnSpc>
            </a:pPr>
            <a:r>
              <a:rPr sz="1000" b="1" spc="-40" dirty="0" err="1">
                <a:latin typeface="Arial"/>
                <a:cs typeface="Arial"/>
              </a:rPr>
              <a:t>д</a:t>
            </a:r>
            <a:r>
              <a:rPr sz="1000" b="1" spc="-15" dirty="0" err="1">
                <a:latin typeface="Arial"/>
                <a:cs typeface="Arial"/>
              </a:rPr>
              <a:t>о</a:t>
            </a:r>
            <a:r>
              <a:rPr sz="1000" b="1" spc="-7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15" dirty="0" smtClean="0">
                <a:latin typeface="Arial"/>
                <a:cs typeface="Arial"/>
              </a:rPr>
              <a:t>штрафов, назначенных без проверок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70</a:t>
            </a:r>
            <a:r>
              <a:rPr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877644"/>
              </p:ext>
            </p:extLst>
          </p:nvPr>
        </p:nvGraphicFramePr>
        <p:xfrm>
          <a:off x="1124107" y="4107571"/>
          <a:ext cx="3934562" cy="14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9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29538"/>
            <a:ext cx="47918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4" dirty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-5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Ф</a:t>
            </a:r>
            <a:r>
              <a:rPr sz="1800" b="1" spc="220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9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75" dirty="0" smtClean="0">
                <a:solidFill>
                  <a:srgbClr val="0068AC"/>
                </a:solidFill>
                <a:latin typeface="Arial"/>
                <a:cs typeface="Arial"/>
              </a:rPr>
              <a:t>«</a:t>
            </a:r>
            <a:r>
              <a:rPr lang="ru-RU" sz="1800" b="1" spc="65" dirty="0" smtClean="0">
                <a:solidFill>
                  <a:srgbClr val="0068AC"/>
                </a:solidFill>
                <a:latin typeface="Arial"/>
                <a:cs typeface="Arial"/>
              </a:rPr>
              <a:t>РОСТЕХНАДЗОР</a:t>
            </a:r>
            <a:r>
              <a:rPr sz="1800" b="1" spc="65" dirty="0" smtClean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2889" y="2046095"/>
            <a:ext cx="3343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у</a:t>
            </a:r>
            <a:r>
              <a:rPr sz="1000" b="1" spc="-15" dirty="0" err="1">
                <a:latin typeface="Arial"/>
                <a:cs typeface="Arial"/>
              </a:rPr>
              <a:t>п</a:t>
            </a:r>
            <a:r>
              <a:rPr sz="1000" b="1" spc="-25" dirty="0" err="1">
                <a:latin typeface="Arial"/>
                <a:cs typeface="Arial"/>
              </a:rPr>
              <a:t>р</a:t>
            </a:r>
            <a:r>
              <a:rPr sz="1000" b="1" spc="-15" dirty="0" err="1">
                <a:latin typeface="Arial"/>
                <a:cs typeface="Arial"/>
              </a:rPr>
              <a:t>а</a:t>
            </a:r>
            <a:r>
              <a:rPr sz="1000" b="1" spc="-75" dirty="0" err="1">
                <a:latin typeface="Arial"/>
                <a:cs typeface="Arial"/>
              </a:rPr>
              <a:t>в</a:t>
            </a:r>
            <a:r>
              <a:rPr sz="1000" b="1" spc="-4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е</a:t>
            </a:r>
            <a:r>
              <a:rPr sz="1000" b="1" spc="-20" dirty="0" err="1">
                <a:latin typeface="Arial"/>
                <a:cs typeface="Arial"/>
              </a:rPr>
              <a:t>ни</a:t>
            </a:r>
            <a:r>
              <a:rPr sz="1000" b="1" spc="-30" dirty="0" err="1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20" dirty="0" err="1" smtClean="0">
                <a:latin typeface="Arial"/>
                <a:cs typeface="Arial"/>
              </a:rPr>
              <a:t>Ростехнадзора</a:t>
            </a:r>
            <a:r>
              <a:rPr sz="1000" b="1" spc="25" dirty="0" smtClean="0">
                <a:latin typeface="Arial"/>
                <a:cs typeface="Arial"/>
              </a:rPr>
              <a:t> </a:t>
            </a: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числу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предупреждений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от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общего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числа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наказаний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х</a:t>
            </a:r>
            <a:r>
              <a:rPr sz="1000" spc="-40" dirty="0">
                <a:latin typeface="Arial"/>
                <a:cs typeface="Arial"/>
              </a:rPr>
              <a:t>у</a:t>
            </a:r>
            <a:r>
              <a:rPr sz="1000" spc="-25" dirty="0">
                <a:latin typeface="Arial"/>
                <a:cs typeface="Arial"/>
              </a:rPr>
              <a:t>ж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0500" y="2046095"/>
            <a:ext cx="1696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749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0" dirty="0">
                <a:latin typeface="Arial"/>
                <a:cs typeface="Arial"/>
              </a:rPr>
              <a:t>предупреждений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55" dirty="0">
                <a:latin typeface="Arial"/>
                <a:cs typeface="Arial"/>
              </a:rPr>
              <a:t>т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б</a:t>
            </a:r>
            <a:r>
              <a:rPr sz="1000" b="1" spc="55" dirty="0">
                <a:latin typeface="Arial"/>
                <a:cs typeface="Arial"/>
              </a:rPr>
              <a:t>щ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20" dirty="0">
                <a:latin typeface="Arial"/>
                <a:cs typeface="Arial"/>
              </a:rPr>
              <a:t>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ч</a:t>
            </a:r>
            <a:r>
              <a:rPr sz="1000" b="1" spc="-25" dirty="0">
                <a:latin typeface="Arial"/>
                <a:cs typeface="Arial"/>
              </a:rPr>
              <a:t>и</a:t>
            </a:r>
            <a:r>
              <a:rPr sz="1000" b="1" spc="-40" dirty="0">
                <a:latin typeface="Arial"/>
                <a:cs typeface="Arial"/>
              </a:rPr>
              <a:t>с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</a:t>
            </a:r>
            <a:r>
              <a:rPr sz="1000" b="1" spc="40" dirty="0">
                <a:latin typeface="Arial"/>
                <a:cs typeface="Arial"/>
              </a:rPr>
              <a:t>к</a:t>
            </a:r>
            <a:r>
              <a:rPr sz="1000" b="1" spc="-5" dirty="0">
                <a:latin typeface="Arial"/>
                <a:cs typeface="Arial"/>
              </a:rPr>
              <a:t>а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ний 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50" dirty="0">
                <a:latin typeface="Arial"/>
                <a:cs typeface="Arial"/>
              </a:rPr>
              <a:t>)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solidFill>
                  <a:srgbClr val="41AD49"/>
                </a:solidFill>
                <a:latin typeface="Arial"/>
                <a:cs typeface="Arial"/>
              </a:rPr>
              <a:t>20</a:t>
            </a:r>
            <a:r>
              <a:rPr sz="1000" b="1" spc="-3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9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5079" y="3705225"/>
            <a:ext cx="38277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у</a:t>
            </a:r>
            <a:r>
              <a:rPr sz="1000" b="1" spc="-15" dirty="0" err="1">
                <a:latin typeface="Arial"/>
                <a:cs typeface="Arial"/>
              </a:rPr>
              <a:t>п</a:t>
            </a:r>
            <a:r>
              <a:rPr sz="1000" b="1" spc="-25" dirty="0" err="1">
                <a:latin typeface="Arial"/>
                <a:cs typeface="Arial"/>
              </a:rPr>
              <a:t>р</a:t>
            </a:r>
            <a:r>
              <a:rPr sz="1000" b="1" spc="-15" dirty="0" err="1">
                <a:latin typeface="Arial"/>
                <a:cs typeface="Arial"/>
              </a:rPr>
              <a:t>а</a:t>
            </a:r>
            <a:r>
              <a:rPr sz="1000" b="1" spc="-75" dirty="0" err="1">
                <a:latin typeface="Arial"/>
                <a:cs typeface="Arial"/>
              </a:rPr>
              <a:t>в</a:t>
            </a:r>
            <a:r>
              <a:rPr sz="1000" b="1" spc="-4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е</a:t>
            </a:r>
            <a:r>
              <a:rPr sz="1000" b="1" spc="-20" dirty="0" err="1">
                <a:latin typeface="Arial"/>
                <a:cs typeface="Arial"/>
              </a:rPr>
              <a:t>ни</a:t>
            </a:r>
            <a:r>
              <a:rPr sz="1000" b="1" spc="-30" dirty="0" err="1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20" dirty="0" err="1" smtClean="0">
                <a:latin typeface="Arial"/>
                <a:cs typeface="Arial"/>
              </a:rPr>
              <a:t>Ростехнадзора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5" dirty="0">
                <a:latin typeface="Arial"/>
                <a:cs typeface="Arial"/>
              </a:rPr>
              <a:t>л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40" dirty="0">
                <a:latin typeface="Arial"/>
                <a:cs typeface="Arial"/>
              </a:rPr>
              <a:t>ю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л</a:t>
            </a:r>
            <a:r>
              <a:rPr sz="1000" spc="-55" dirty="0">
                <a:latin typeface="Arial"/>
                <a:cs typeface="Arial"/>
              </a:rPr>
              <a:t>у</a:t>
            </a:r>
            <a:r>
              <a:rPr sz="1000" spc="-35" dirty="0">
                <a:latin typeface="Arial"/>
                <a:cs typeface="Arial"/>
              </a:rPr>
              <a:t>ч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6342" y="3857625"/>
            <a:ext cx="20515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71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рг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  </a:t>
            </a:r>
            <a:r>
              <a:rPr sz="1000" b="1" spc="-20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од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4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лю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solidFill>
                  <a:srgbClr val="41AD49"/>
                </a:solidFill>
                <a:latin typeface="Arial"/>
                <a:cs typeface="Arial"/>
              </a:rPr>
              <a:t>11,0 </a:t>
            </a:r>
            <a:r>
              <a:rPr lang="ru-RU" sz="1000" b="1" spc="-2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b="1" spc="-25" dirty="0">
              <a:solidFill>
                <a:srgbClr val="41AD49"/>
              </a:solidFill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41929"/>
              </p:ext>
            </p:extLst>
          </p:nvPr>
        </p:nvGraphicFramePr>
        <p:xfrm>
          <a:off x="7480300" y="2088005"/>
          <a:ext cx="2488410" cy="111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Белгородская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83,0 %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Кировская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81,0 %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Липецкая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71,0 %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Псковская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71,0 %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Калининградская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3,5 %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Ставропольский край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2,3 %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Кемеровская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1,9 %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Калмыкия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1,6 %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85285"/>
              </p:ext>
            </p:extLst>
          </p:nvPr>
        </p:nvGraphicFramePr>
        <p:xfrm>
          <a:off x="7480300" y="4074378"/>
          <a:ext cx="2489045" cy="858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ts val="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Астраханская область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0,5 %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Челябинская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0,6 %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Свердловская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0,6 %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Брянская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61,6 %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Крым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62,3 %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Ямало-Ненецкий автономный округ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97,4 %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1588875" y="502865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55" y="0"/>
                </a:lnTo>
              </a:path>
            </a:pathLst>
          </a:custGeom>
          <a:ln w="7251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763732"/>
              </p:ext>
            </p:extLst>
          </p:nvPr>
        </p:nvGraphicFramePr>
        <p:xfrm>
          <a:off x="903968" y="2546723"/>
          <a:ext cx="4149999" cy="132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558904"/>
              </p:ext>
            </p:extLst>
          </p:nvPr>
        </p:nvGraphicFramePr>
        <p:xfrm>
          <a:off x="869043" y="4225890"/>
          <a:ext cx="4038600" cy="11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475601"/>
              </p:ext>
            </p:extLst>
          </p:nvPr>
        </p:nvGraphicFramePr>
        <p:xfrm>
          <a:off x="7496656" y="5732749"/>
          <a:ext cx="2475710" cy="86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Новосибирская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0,3 %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Омская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0,6 %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Ленинградская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7,4 %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Хакассия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92,6 %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Тыва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95,5 %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Еврейская автономная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97,0 %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" name="object 24"/>
          <p:cNvSpPr txBox="1"/>
          <p:nvPr/>
        </p:nvSpPr>
        <p:spPr>
          <a:xfrm>
            <a:off x="989967" y="5381625"/>
            <a:ext cx="4029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Arial"/>
                <a:cs typeface="Arial"/>
              </a:rPr>
              <a:t>Распределение </a:t>
            </a:r>
            <a:r>
              <a:rPr sz="1000" b="1" spc="-35" dirty="0">
                <a:latin typeface="Arial"/>
                <a:cs typeface="Arial"/>
              </a:rPr>
              <a:t>территориальных </a:t>
            </a:r>
            <a:r>
              <a:rPr sz="1000" b="1" spc="-30" dirty="0" err="1">
                <a:latin typeface="Arial"/>
                <a:cs typeface="Arial"/>
              </a:rPr>
              <a:t>управлений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lang="ru-RU" sz="1000" b="1" spc="-25" dirty="0" err="1" smtClean="0">
                <a:latin typeface="Arial"/>
                <a:cs typeface="Arial"/>
              </a:rPr>
              <a:t>Ростехнадзора</a:t>
            </a:r>
            <a:r>
              <a:rPr sz="1000" b="1" spc="-25" dirty="0" smtClean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latin typeface="Arial"/>
                <a:cs typeface="Arial"/>
              </a:rPr>
              <a:t/>
            </a:r>
            <a:br>
              <a:rPr lang="ru-RU" sz="1000" b="1" spc="-25" dirty="0" smtClean="0">
                <a:latin typeface="Arial"/>
                <a:cs typeface="Arial"/>
              </a:rPr>
            </a:br>
            <a:r>
              <a:rPr sz="1000" b="1" spc="-265" dirty="0" smtClean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доле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штрафов,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назначенных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без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проверок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85" dirty="0">
                <a:latin typeface="Arial"/>
                <a:cs typeface="Arial"/>
              </a:rPr>
              <a:t>(«адм</a:t>
            </a:r>
            <a:r>
              <a:rPr sz="1000" spc="-170" dirty="0">
                <a:latin typeface="Arial"/>
                <a:cs typeface="Arial"/>
              </a:rPr>
              <a:t> .  </a:t>
            </a:r>
            <a:r>
              <a:rPr sz="1000" spc="-75" dirty="0">
                <a:latin typeface="Arial"/>
                <a:cs typeface="Arial"/>
              </a:rPr>
              <a:t>расследования»)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(меньше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0" dirty="0">
                <a:latin typeface="Arial"/>
                <a:cs typeface="Arial"/>
              </a:rPr>
              <a:t> лучше)</a:t>
            </a:r>
            <a:r>
              <a:rPr sz="1000" spc="-170" dirty="0">
                <a:latin typeface="Arial"/>
                <a:cs typeface="Arial"/>
              </a:rPr>
              <a:t> 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1" name="object 23"/>
          <p:cNvSpPr txBox="1"/>
          <p:nvPr/>
        </p:nvSpPr>
        <p:spPr>
          <a:xfrm>
            <a:off x="5360490" y="5742360"/>
            <a:ext cx="195833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нь</a:t>
            </a:r>
            <a:endParaRPr sz="1000" dirty="0">
              <a:latin typeface="Arial"/>
              <a:cs typeface="Arial"/>
            </a:endParaRPr>
          </a:p>
          <a:p>
            <a:pPr marL="12700" marR="445134">
              <a:lnSpc>
                <a:spcPct val="100000"/>
              </a:lnSpc>
            </a:pPr>
            <a:r>
              <a:rPr sz="1000" b="1" spc="-40" dirty="0" err="1">
                <a:latin typeface="Arial"/>
                <a:cs typeface="Arial"/>
              </a:rPr>
              <a:t>д</a:t>
            </a:r>
            <a:r>
              <a:rPr sz="1000" b="1" spc="-15" dirty="0" err="1">
                <a:latin typeface="Arial"/>
                <a:cs typeface="Arial"/>
              </a:rPr>
              <a:t>о</a:t>
            </a:r>
            <a:r>
              <a:rPr sz="1000" b="1" spc="-7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15" dirty="0" smtClean="0">
                <a:latin typeface="Arial"/>
                <a:cs typeface="Arial"/>
              </a:rPr>
              <a:t>штрафов, назначенных без проверок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16</a:t>
            </a:r>
            <a:r>
              <a:rPr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640677"/>
              </p:ext>
            </p:extLst>
          </p:nvPr>
        </p:nvGraphicFramePr>
        <p:xfrm>
          <a:off x="805183" y="6085681"/>
          <a:ext cx="4115074" cy="12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48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29538"/>
            <a:ext cx="47918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4" dirty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-5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Ф</a:t>
            </a:r>
            <a:r>
              <a:rPr sz="1800" b="1" spc="220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9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75" dirty="0" smtClean="0">
                <a:solidFill>
                  <a:srgbClr val="0068AC"/>
                </a:solidFill>
                <a:latin typeface="Arial"/>
                <a:cs typeface="Arial"/>
              </a:rPr>
              <a:t>«</a:t>
            </a:r>
            <a:r>
              <a:rPr lang="ru-RU" sz="1800" b="1" spc="65" dirty="0" smtClean="0">
                <a:solidFill>
                  <a:srgbClr val="0068AC"/>
                </a:solidFill>
                <a:latin typeface="Arial"/>
                <a:cs typeface="Arial"/>
              </a:rPr>
              <a:t>РОСПРИРОДНАДЗОР</a:t>
            </a:r>
            <a:r>
              <a:rPr sz="1800" b="1" spc="65" dirty="0" smtClean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2889" y="2046095"/>
            <a:ext cx="3343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у</a:t>
            </a:r>
            <a:r>
              <a:rPr sz="1000" b="1" spc="-15" dirty="0" err="1">
                <a:latin typeface="Arial"/>
                <a:cs typeface="Arial"/>
              </a:rPr>
              <a:t>п</a:t>
            </a:r>
            <a:r>
              <a:rPr sz="1000" b="1" spc="-25" dirty="0" err="1">
                <a:latin typeface="Arial"/>
                <a:cs typeface="Arial"/>
              </a:rPr>
              <a:t>р</a:t>
            </a:r>
            <a:r>
              <a:rPr sz="1000" b="1" spc="-15" dirty="0" err="1">
                <a:latin typeface="Arial"/>
                <a:cs typeface="Arial"/>
              </a:rPr>
              <a:t>а</a:t>
            </a:r>
            <a:r>
              <a:rPr sz="1000" b="1" spc="-75" dirty="0" err="1">
                <a:latin typeface="Arial"/>
                <a:cs typeface="Arial"/>
              </a:rPr>
              <a:t>в</a:t>
            </a:r>
            <a:r>
              <a:rPr sz="1000" b="1" spc="-4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е</a:t>
            </a:r>
            <a:r>
              <a:rPr sz="1000" b="1" spc="-20" dirty="0" err="1">
                <a:latin typeface="Arial"/>
                <a:cs typeface="Arial"/>
              </a:rPr>
              <a:t>ни</a:t>
            </a:r>
            <a:r>
              <a:rPr sz="1000" b="1" spc="-30" dirty="0" err="1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20" dirty="0" err="1" smtClean="0">
                <a:latin typeface="Arial"/>
                <a:cs typeface="Arial"/>
              </a:rPr>
              <a:t>Росприроднадзора</a:t>
            </a:r>
            <a:r>
              <a:rPr sz="1000" b="1" spc="25" dirty="0" smtClean="0">
                <a:latin typeface="Arial"/>
                <a:cs typeface="Arial"/>
              </a:rPr>
              <a:t> </a:t>
            </a: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числу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0" dirty="0" err="1">
                <a:latin typeface="Arial"/>
                <a:cs typeface="Arial"/>
              </a:rPr>
              <a:t>предупреждений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lang="ru-RU" sz="1000" b="1" spc="-60" dirty="0" smtClean="0">
                <a:latin typeface="Arial"/>
                <a:cs typeface="Arial"/>
              </a:rPr>
              <a:t/>
            </a:r>
            <a:br>
              <a:rPr lang="ru-RU" sz="1000" b="1" spc="-60" dirty="0" smtClean="0">
                <a:latin typeface="Arial"/>
                <a:cs typeface="Arial"/>
              </a:rPr>
            </a:br>
            <a:r>
              <a:rPr sz="1000" b="1" spc="-35" dirty="0" err="1" smtClean="0">
                <a:latin typeface="Arial"/>
                <a:cs typeface="Arial"/>
              </a:rPr>
              <a:t>от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общего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числа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наказаний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х</a:t>
            </a:r>
            <a:r>
              <a:rPr sz="1000" spc="-40" dirty="0">
                <a:latin typeface="Arial"/>
                <a:cs typeface="Arial"/>
              </a:rPr>
              <a:t>у</a:t>
            </a:r>
            <a:r>
              <a:rPr sz="1000" spc="-25" dirty="0">
                <a:latin typeface="Arial"/>
                <a:cs typeface="Arial"/>
              </a:rPr>
              <a:t>ж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0500" y="2046095"/>
            <a:ext cx="1696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749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0" dirty="0">
                <a:latin typeface="Arial"/>
                <a:cs typeface="Arial"/>
              </a:rPr>
              <a:t>предупреждений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55" dirty="0">
                <a:latin typeface="Arial"/>
                <a:cs typeface="Arial"/>
              </a:rPr>
              <a:t>т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б</a:t>
            </a:r>
            <a:r>
              <a:rPr sz="1000" b="1" spc="55" dirty="0">
                <a:latin typeface="Arial"/>
                <a:cs typeface="Arial"/>
              </a:rPr>
              <a:t>щ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20" dirty="0">
                <a:latin typeface="Arial"/>
                <a:cs typeface="Arial"/>
              </a:rPr>
              <a:t>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ч</a:t>
            </a:r>
            <a:r>
              <a:rPr sz="1000" b="1" spc="-25" dirty="0">
                <a:latin typeface="Arial"/>
                <a:cs typeface="Arial"/>
              </a:rPr>
              <a:t>и</a:t>
            </a:r>
            <a:r>
              <a:rPr sz="1000" b="1" spc="-40" dirty="0">
                <a:latin typeface="Arial"/>
                <a:cs typeface="Arial"/>
              </a:rPr>
              <a:t>с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</a:t>
            </a:r>
            <a:r>
              <a:rPr sz="1000" b="1" spc="40" dirty="0">
                <a:latin typeface="Arial"/>
                <a:cs typeface="Arial"/>
              </a:rPr>
              <a:t>к</a:t>
            </a:r>
            <a:r>
              <a:rPr sz="1000" b="1" spc="-5" dirty="0">
                <a:latin typeface="Arial"/>
                <a:cs typeface="Arial"/>
              </a:rPr>
              <a:t>а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ний 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50" dirty="0">
                <a:latin typeface="Arial"/>
                <a:cs typeface="Arial"/>
              </a:rPr>
              <a:t>)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solidFill>
                  <a:srgbClr val="41AD49"/>
                </a:solidFill>
                <a:latin typeface="Arial"/>
                <a:cs typeface="Arial"/>
              </a:rPr>
              <a:t>18</a:t>
            </a:r>
            <a:r>
              <a:rPr sz="1000" b="1" spc="-3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0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5079" y="3933825"/>
            <a:ext cx="3827779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у</a:t>
            </a:r>
            <a:r>
              <a:rPr sz="1000" b="1" spc="-15" dirty="0" err="1">
                <a:latin typeface="Arial"/>
                <a:cs typeface="Arial"/>
              </a:rPr>
              <a:t>п</a:t>
            </a:r>
            <a:r>
              <a:rPr sz="1000" b="1" spc="-25" dirty="0" err="1">
                <a:latin typeface="Arial"/>
                <a:cs typeface="Arial"/>
              </a:rPr>
              <a:t>р</a:t>
            </a:r>
            <a:r>
              <a:rPr sz="1000" b="1" spc="-15" dirty="0" err="1">
                <a:latin typeface="Arial"/>
                <a:cs typeface="Arial"/>
              </a:rPr>
              <a:t>а</a:t>
            </a:r>
            <a:r>
              <a:rPr sz="1000" b="1" spc="-75" dirty="0" err="1">
                <a:latin typeface="Arial"/>
                <a:cs typeface="Arial"/>
              </a:rPr>
              <a:t>в</a:t>
            </a:r>
            <a:r>
              <a:rPr sz="1000" b="1" spc="-4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е</a:t>
            </a:r>
            <a:r>
              <a:rPr sz="1000" b="1" spc="-20" dirty="0" err="1">
                <a:latin typeface="Arial"/>
                <a:cs typeface="Arial"/>
              </a:rPr>
              <a:t>ни</a:t>
            </a:r>
            <a:r>
              <a:rPr sz="1000" b="1" spc="-30" dirty="0" err="1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20" dirty="0" err="1">
                <a:latin typeface="Arial"/>
                <a:cs typeface="Arial"/>
              </a:rPr>
              <a:t>Росприроднадзора</a:t>
            </a:r>
            <a:r>
              <a:rPr lang="ru-RU" sz="1000" b="1" spc="20" dirty="0">
                <a:latin typeface="Arial"/>
                <a:cs typeface="Arial"/>
              </a:rPr>
              <a:t> </a:t>
            </a: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5" dirty="0">
                <a:latin typeface="Arial"/>
                <a:cs typeface="Arial"/>
              </a:rPr>
              <a:t>л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endParaRPr lang="ru-RU" sz="1000" b="1" spc="-65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25" dirty="0" err="1" smtClean="0">
                <a:latin typeface="Arial"/>
                <a:cs typeface="Arial"/>
              </a:rPr>
              <a:t>д</a:t>
            </a:r>
            <a:r>
              <a:rPr sz="1000" b="1" spc="-95" dirty="0" err="1" smtClean="0">
                <a:latin typeface="Arial"/>
                <a:cs typeface="Arial"/>
              </a:rPr>
              <a:t>в</a:t>
            </a:r>
            <a:r>
              <a:rPr sz="1000" b="1" spc="5" dirty="0" err="1" smtClean="0">
                <a:latin typeface="Arial"/>
                <a:cs typeface="Arial"/>
              </a:rPr>
              <a:t>е</a:t>
            </a:r>
            <a:r>
              <a:rPr sz="1000" b="1" spc="-25" dirty="0" err="1" smtClean="0">
                <a:latin typeface="Arial"/>
                <a:cs typeface="Arial"/>
              </a:rPr>
              <a:t>р</a:t>
            </a:r>
            <a:r>
              <a:rPr sz="1000" b="1" spc="-30" dirty="0" err="1" smtClean="0">
                <a:latin typeface="Arial"/>
                <a:cs typeface="Arial"/>
              </a:rPr>
              <a:t>г</a:t>
            </a:r>
            <a:r>
              <a:rPr sz="1000" b="1" spc="-15" dirty="0" err="1" smtClean="0">
                <a:latin typeface="Arial"/>
                <a:cs typeface="Arial"/>
              </a:rPr>
              <a:t>ну</a:t>
            </a:r>
            <a:r>
              <a:rPr sz="1000" b="1" spc="-45" dirty="0" err="1" smtClean="0">
                <a:latin typeface="Arial"/>
                <a:cs typeface="Arial"/>
              </a:rPr>
              <a:t>т</a:t>
            </a:r>
            <a:r>
              <a:rPr sz="1000" b="1" spc="-90" dirty="0" err="1" smtClean="0">
                <a:latin typeface="Arial"/>
                <a:cs typeface="Arial"/>
              </a:rPr>
              <a:t>ы</a:t>
            </a:r>
            <a:r>
              <a:rPr sz="1000" b="1" spc="-5" dirty="0" err="1" smtClean="0">
                <a:latin typeface="Arial"/>
                <a:cs typeface="Arial"/>
              </a:rPr>
              <a:t>х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40" dirty="0">
                <a:latin typeface="Arial"/>
                <a:cs typeface="Arial"/>
              </a:rPr>
              <a:t>ю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л</a:t>
            </a:r>
            <a:r>
              <a:rPr sz="1000" spc="-55" dirty="0">
                <a:latin typeface="Arial"/>
                <a:cs typeface="Arial"/>
              </a:rPr>
              <a:t>у</a:t>
            </a:r>
            <a:r>
              <a:rPr sz="1000" spc="-35" dirty="0">
                <a:latin typeface="Arial"/>
                <a:cs typeface="Arial"/>
              </a:rPr>
              <a:t>ч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6342" y="3857625"/>
            <a:ext cx="20515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71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рг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  </a:t>
            </a:r>
            <a:r>
              <a:rPr sz="1000" b="1" spc="-20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од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4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лю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25" dirty="0">
                <a:solidFill>
                  <a:srgbClr val="41AD49"/>
                </a:solidFill>
                <a:latin typeface="Arial"/>
                <a:cs typeface="Arial"/>
              </a:rPr>
              <a:t>1</a:t>
            </a:r>
            <a:r>
              <a:rPr lang="ru-RU" sz="1000" b="1" spc="-25" dirty="0" smtClean="0">
                <a:solidFill>
                  <a:srgbClr val="41AD49"/>
                </a:solidFill>
                <a:latin typeface="Arial"/>
                <a:cs typeface="Arial"/>
              </a:rPr>
              <a:t>3,7 </a:t>
            </a:r>
            <a:r>
              <a:rPr lang="ru-RU" sz="1000" b="1" spc="-2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b="1" spc="-25" dirty="0">
              <a:solidFill>
                <a:srgbClr val="41AD49"/>
              </a:solidFill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80644"/>
              </p:ext>
            </p:extLst>
          </p:nvPr>
        </p:nvGraphicFramePr>
        <p:xfrm>
          <a:off x="7480300" y="2088005"/>
          <a:ext cx="2488410" cy="111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Ярославская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85,2 %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Алтайский край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83,7 %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Забайкальский край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81,7 %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Калмыкия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77,2 %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Алтай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4,7 %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Ненецкий автономный округ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3,7 %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Тамбовская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3,7 %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Тюменская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1,8 %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81636"/>
              </p:ext>
            </p:extLst>
          </p:nvPr>
        </p:nvGraphicFramePr>
        <p:xfrm>
          <a:off x="7480300" y="4074378"/>
          <a:ext cx="2489045" cy="868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ts val="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Московская область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1,1 %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Дагестан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Татарстан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1,3 %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Чукотский автономный округ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41,9 %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Калмыкия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56,8 %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3855"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ts val="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Чеченская Республика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57,1 %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1588875" y="502865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55" y="0"/>
                </a:lnTo>
              </a:path>
            </a:pathLst>
          </a:custGeom>
          <a:ln w="7251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951511"/>
              </p:ext>
            </p:extLst>
          </p:nvPr>
        </p:nvGraphicFramePr>
        <p:xfrm>
          <a:off x="707299" y="4388295"/>
          <a:ext cx="4106001" cy="128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959880"/>
              </p:ext>
            </p:extLst>
          </p:nvPr>
        </p:nvGraphicFramePr>
        <p:xfrm>
          <a:off x="697139" y="2638426"/>
          <a:ext cx="4070534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10598"/>
              </p:ext>
            </p:extLst>
          </p:nvPr>
        </p:nvGraphicFramePr>
        <p:xfrm>
          <a:off x="7496656" y="5732749"/>
          <a:ext cx="2475710" cy="86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Сахалинская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2,0 %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Марий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Эл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4,2 %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Омская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15,8 %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Саха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91,3 %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Крым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92,3 %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Краснодарский край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95,2 %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" name="object 24"/>
          <p:cNvSpPr txBox="1"/>
          <p:nvPr/>
        </p:nvSpPr>
        <p:spPr>
          <a:xfrm>
            <a:off x="950793" y="5558475"/>
            <a:ext cx="4029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Arial"/>
                <a:cs typeface="Arial"/>
              </a:rPr>
              <a:t>Распределение </a:t>
            </a:r>
            <a:r>
              <a:rPr sz="1000" b="1" spc="-35" dirty="0">
                <a:latin typeface="Arial"/>
                <a:cs typeface="Arial"/>
              </a:rPr>
              <a:t>территориальных </a:t>
            </a:r>
            <a:r>
              <a:rPr sz="1000" b="1" spc="-30" dirty="0" err="1">
                <a:latin typeface="Arial"/>
                <a:cs typeface="Arial"/>
              </a:rPr>
              <a:t>управлений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lang="ru-RU" sz="1000" b="1" spc="-25" dirty="0" err="1" smtClean="0">
                <a:latin typeface="Arial"/>
                <a:cs typeface="Arial"/>
              </a:rPr>
              <a:t>Росприроднадзора</a:t>
            </a:r>
            <a:r>
              <a:rPr sz="1000" b="1" spc="-25" dirty="0" smtClean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latin typeface="Arial"/>
                <a:cs typeface="Arial"/>
              </a:rPr>
              <a:t/>
            </a:r>
            <a:br>
              <a:rPr lang="ru-RU" sz="1000" b="1" spc="-25" dirty="0" smtClean="0">
                <a:latin typeface="Arial"/>
                <a:cs typeface="Arial"/>
              </a:rPr>
            </a:br>
            <a:r>
              <a:rPr sz="1000" b="1" spc="-265" dirty="0" smtClean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доле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штрафов,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назначенных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без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проверок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85" dirty="0">
                <a:latin typeface="Arial"/>
                <a:cs typeface="Arial"/>
              </a:rPr>
              <a:t>(«адм</a:t>
            </a:r>
            <a:r>
              <a:rPr sz="1000" spc="-170" dirty="0">
                <a:latin typeface="Arial"/>
                <a:cs typeface="Arial"/>
              </a:rPr>
              <a:t> .  </a:t>
            </a:r>
            <a:r>
              <a:rPr sz="1000" spc="-75" dirty="0">
                <a:latin typeface="Arial"/>
                <a:cs typeface="Arial"/>
              </a:rPr>
              <a:t>расследования»)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(меньше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0" dirty="0">
                <a:latin typeface="Arial"/>
                <a:cs typeface="Arial"/>
              </a:rPr>
              <a:t> лучше)</a:t>
            </a:r>
            <a:r>
              <a:rPr sz="1000" spc="-170" dirty="0">
                <a:latin typeface="Arial"/>
                <a:cs typeface="Arial"/>
              </a:rPr>
              <a:t> 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5360490" y="5742360"/>
            <a:ext cx="195833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нь</a:t>
            </a:r>
            <a:endParaRPr sz="1000" dirty="0">
              <a:latin typeface="Arial"/>
              <a:cs typeface="Arial"/>
            </a:endParaRPr>
          </a:p>
          <a:p>
            <a:pPr marL="12700" marR="445134">
              <a:lnSpc>
                <a:spcPct val="100000"/>
              </a:lnSpc>
            </a:pPr>
            <a:r>
              <a:rPr sz="1000" b="1" spc="-40" dirty="0" err="1">
                <a:latin typeface="Arial"/>
                <a:cs typeface="Arial"/>
              </a:rPr>
              <a:t>д</a:t>
            </a:r>
            <a:r>
              <a:rPr sz="1000" b="1" spc="-15" dirty="0" err="1">
                <a:latin typeface="Arial"/>
                <a:cs typeface="Arial"/>
              </a:rPr>
              <a:t>о</a:t>
            </a:r>
            <a:r>
              <a:rPr sz="1000" b="1" spc="-7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15" dirty="0" smtClean="0">
                <a:latin typeface="Arial"/>
                <a:cs typeface="Arial"/>
              </a:rPr>
              <a:t>штрафов, назначенных без проверок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en-US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63,2</a:t>
            </a:r>
            <a:r>
              <a:rPr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301679"/>
              </p:ext>
            </p:extLst>
          </p:nvPr>
        </p:nvGraphicFramePr>
        <p:xfrm>
          <a:off x="832484" y="6114703"/>
          <a:ext cx="4060374" cy="124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82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29538"/>
            <a:ext cx="47918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4" dirty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-5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Ф</a:t>
            </a:r>
            <a:r>
              <a:rPr sz="1800" b="1" spc="220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9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75" dirty="0" smtClean="0">
                <a:solidFill>
                  <a:srgbClr val="0068AC"/>
                </a:solidFill>
                <a:latin typeface="Arial"/>
                <a:cs typeface="Arial"/>
              </a:rPr>
              <a:t>«</a:t>
            </a:r>
            <a:r>
              <a:rPr lang="ru-RU" sz="1800" b="1" spc="65" dirty="0" smtClean="0">
                <a:solidFill>
                  <a:srgbClr val="0068AC"/>
                </a:solidFill>
                <a:latin typeface="Arial"/>
                <a:cs typeface="Arial"/>
              </a:rPr>
              <a:t>РОСТРАНСНАДЗОР</a:t>
            </a:r>
            <a:r>
              <a:rPr sz="1800" b="1" spc="65" dirty="0" smtClean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2889" y="2046095"/>
            <a:ext cx="3343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у</a:t>
            </a:r>
            <a:r>
              <a:rPr sz="1000" b="1" spc="-15" dirty="0" err="1">
                <a:latin typeface="Arial"/>
                <a:cs typeface="Arial"/>
              </a:rPr>
              <a:t>п</a:t>
            </a:r>
            <a:r>
              <a:rPr sz="1000" b="1" spc="-25" dirty="0" err="1">
                <a:latin typeface="Arial"/>
                <a:cs typeface="Arial"/>
              </a:rPr>
              <a:t>р</a:t>
            </a:r>
            <a:r>
              <a:rPr sz="1000" b="1" spc="-15" dirty="0" err="1">
                <a:latin typeface="Arial"/>
                <a:cs typeface="Arial"/>
              </a:rPr>
              <a:t>а</a:t>
            </a:r>
            <a:r>
              <a:rPr sz="1000" b="1" spc="-75" dirty="0" err="1">
                <a:latin typeface="Arial"/>
                <a:cs typeface="Arial"/>
              </a:rPr>
              <a:t>в</a:t>
            </a:r>
            <a:r>
              <a:rPr sz="1000" b="1" spc="-4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е</a:t>
            </a:r>
            <a:r>
              <a:rPr sz="1000" b="1" spc="-20" dirty="0" err="1">
                <a:latin typeface="Arial"/>
                <a:cs typeface="Arial"/>
              </a:rPr>
              <a:t>ни</a:t>
            </a:r>
            <a:r>
              <a:rPr sz="1000" b="1" spc="-30" dirty="0" err="1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20" dirty="0" err="1" smtClean="0">
                <a:latin typeface="Arial"/>
                <a:cs typeface="Arial"/>
              </a:rPr>
              <a:t>Ространснадзора</a:t>
            </a:r>
            <a:r>
              <a:rPr sz="1000" b="1" spc="25" dirty="0" smtClean="0">
                <a:latin typeface="Arial"/>
                <a:cs typeface="Arial"/>
              </a:rPr>
              <a:t> </a:t>
            </a: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числу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0" dirty="0" err="1">
                <a:latin typeface="Arial"/>
                <a:cs typeface="Arial"/>
              </a:rPr>
              <a:t>предупреждений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lang="ru-RU" sz="1000" b="1" spc="-60" dirty="0" smtClean="0">
                <a:latin typeface="Arial"/>
                <a:cs typeface="Arial"/>
              </a:rPr>
              <a:t/>
            </a:r>
            <a:br>
              <a:rPr lang="ru-RU" sz="1000" b="1" spc="-60" dirty="0" smtClean="0">
                <a:latin typeface="Arial"/>
                <a:cs typeface="Arial"/>
              </a:rPr>
            </a:br>
            <a:r>
              <a:rPr sz="1000" b="1" spc="-35" dirty="0" err="1" smtClean="0">
                <a:latin typeface="Arial"/>
                <a:cs typeface="Arial"/>
              </a:rPr>
              <a:t>от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общего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числа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наказаний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х</a:t>
            </a:r>
            <a:r>
              <a:rPr sz="1000" spc="-40" dirty="0">
                <a:latin typeface="Arial"/>
                <a:cs typeface="Arial"/>
              </a:rPr>
              <a:t>у</a:t>
            </a:r>
            <a:r>
              <a:rPr sz="1000" spc="-25" dirty="0">
                <a:latin typeface="Arial"/>
                <a:cs typeface="Arial"/>
              </a:rPr>
              <a:t>ж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0500" y="2046095"/>
            <a:ext cx="1696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749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0" dirty="0">
                <a:latin typeface="Arial"/>
                <a:cs typeface="Arial"/>
              </a:rPr>
              <a:t>предупреждений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55" dirty="0">
                <a:latin typeface="Arial"/>
                <a:cs typeface="Arial"/>
              </a:rPr>
              <a:t>т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б</a:t>
            </a:r>
            <a:r>
              <a:rPr sz="1000" b="1" spc="55" dirty="0">
                <a:latin typeface="Arial"/>
                <a:cs typeface="Arial"/>
              </a:rPr>
              <a:t>щ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20" dirty="0">
                <a:latin typeface="Arial"/>
                <a:cs typeface="Arial"/>
              </a:rPr>
              <a:t>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ч</a:t>
            </a:r>
            <a:r>
              <a:rPr sz="1000" b="1" spc="-25" dirty="0">
                <a:latin typeface="Arial"/>
                <a:cs typeface="Arial"/>
              </a:rPr>
              <a:t>и</a:t>
            </a:r>
            <a:r>
              <a:rPr sz="1000" b="1" spc="-40" dirty="0">
                <a:latin typeface="Arial"/>
                <a:cs typeface="Arial"/>
              </a:rPr>
              <a:t>с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</a:t>
            </a:r>
            <a:r>
              <a:rPr sz="1000" b="1" spc="40" dirty="0">
                <a:latin typeface="Arial"/>
                <a:cs typeface="Arial"/>
              </a:rPr>
              <a:t>к</a:t>
            </a:r>
            <a:r>
              <a:rPr sz="1000" b="1" spc="-5" dirty="0">
                <a:latin typeface="Arial"/>
                <a:cs typeface="Arial"/>
              </a:rPr>
              <a:t>а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ний 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50" dirty="0">
                <a:latin typeface="Arial"/>
                <a:cs typeface="Arial"/>
              </a:rPr>
              <a:t>)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solidFill>
                  <a:srgbClr val="41AD49"/>
                </a:solidFill>
                <a:latin typeface="Arial"/>
                <a:cs typeface="Arial"/>
              </a:rPr>
              <a:t>11</a:t>
            </a:r>
            <a:r>
              <a:rPr sz="1000" b="1" spc="-3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8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5079" y="3857625"/>
            <a:ext cx="3827779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у</a:t>
            </a:r>
            <a:r>
              <a:rPr sz="1000" b="1" spc="-15" dirty="0" err="1">
                <a:latin typeface="Arial"/>
                <a:cs typeface="Arial"/>
              </a:rPr>
              <a:t>п</a:t>
            </a:r>
            <a:r>
              <a:rPr sz="1000" b="1" spc="-25" dirty="0" err="1">
                <a:latin typeface="Arial"/>
                <a:cs typeface="Arial"/>
              </a:rPr>
              <a:t>р</a:t>
            </a:r>
            <a:r>
              <a:rPr sz="1000" b="1" spc="-15" dirty="0" err="1">
                <a:latin typeface="Arial"/>
                <a:cs typeface="Arial"/>
              </a:rPr>
              <a:t>а</a:t>
            </a:r>
            <a:r>
              <a:rPr sz="1000" b="1" spc="-75" dirty="0" err="1">
                <a:latin typeface="Arial"/>
                <a:cs typeface="Arial"/>
              </a:rPr>
              <a:t>в</a:t>
            </a:r>
            <a:r>
              <a:rPr sz="1000" b="1" spc="-4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е</a:t>
            </a:r>
            <a:r>
              <a:rPr sz="1000" b="1" spc="-20" dirty="0" err="1">
                <a:latin typeface="Arial"/>
                <a:cs typeface="Arial"/>
              </a:rPr>
              <a:t>ни</a:t>
            </a:r>
            <a:r>
              <a:rPr sz="1000" b="1" spc="-30" dirty="0" err="1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20" dirty="0" err="1" smtClean="0">
                <a:latin typeface="Arial"/>
                <a:cs typeface="Arial"/>
              </a:rPr>
              <a:t>Ространснадзора</a:t>
            </a:r>
            <a:r>
              <a:rPr lang="ru-RU" sz="1000" b="1" spc="20" dirty="0" smtClean="0">
                <a:latin typeface="Arial"/>
                <a:cs typeface="Arial"/>
              </a:rPr>
              <a:t> </a:t>
            </a: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5" dirty="0">
                <a:latin typeface="Arial"/>
                <a:cs typeface="Arial"/>
              </a:rPr>
              <a:t>л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endParaRPr lang="ru-RU" sz="1000" b="1" spc="-65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0" dirty="0" err="1" smtClean="0">
                <a:latin typeface="Arial"/>
                <a:cs typeface="Arial"/>
              </a:rPr>
              <a:t>по</a:t>
            </a:r>
            <a:r>
              <a:rPr sz="1000" b="1" spc="-25" dirty="0" err="1" smtClean="0">
                <a:latin typeface="Arial"/>
                <a:cs typeface="Arial"/>
              </a:rPr>
              <a:t>д</a:t>
            </a:r>
            <a:r>
              <a:rPr sz="1000" b="1" spc="-95" dirty="0" err="1" smtClean="0">
                <a:latin typeface="Arial"/>
                <a:cs typeface="Arial"/>
              </a:rPr>
              <a:t>в</a:t>
            </a:r>
            <a:r>
              <a:rPr sz="1000" b="1" spc="5" dirty="0" err="1" smtClean="0">
                <a:latin typeface="Arial"/>
                <a:cs typeface="Arial"/>
              </a:rPr>
              <a:t>е</a:t>
            </a:r>
            <a:r>
              <a:rPr sz="1000" b="1" spc="-25" dirty="0" err="1" smtClean="0">
                <a:latin typeface="Arial"/>
                <a:cs typeface="Arial"/>
              </a:rPr>
              <a:t>р</a:t>
            </a:r>
            <a:r>
              <a:rPr sz="1000" b="1" spc="-30" dirty="0" err="1" smtClean="0">
                <a:latin typeface="Arial"/>
                <a:cs typeface="Arial"/>
              </a:rPr>
              <a:t>г</a:t>
            </a:r>
            <a:r>
              <a:rPr sz="1000" b="1" spc="-15" dirty="0" err="1" smtClean="0">
                <a:latin typeface="Arial"/>
                <a:cs typeface="Arial"/>
              </a:rPr>
              <a:t>ну</a:t>
            </a:r>
            <a:r>
              <a:rPr sz="1000" b="1" spc="-45" dirty="0" err="1" smtClean="0">
                <a:latin typeface="Arial"/>
                <a:cs typeface="Arial"/>
              </a:rPr>
              <a:t>т</a:t>
            </a:r>
            <a:r>
              <a:rPr sz="1000" b="1" spc="-90" dirty="0" err="1" smtClean="0">
                <a:latin typeface="Arial"/>
                <a:cs typeface="Arial"/>
              </a:rPr>
              <a:t>ы</a:t>
            </a:r>
            <a:r>
              <a:rPr sz="1000" b="1" spc="-5" dirty="0" err="1" smtClean="0">
                <a:latin typeface="Arial"/>
                <a:cs typeface="Arial"/>
              </a:rPr>
              <a:t>х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40" dirty="0">
                <a:latin typeface="Arial"/>
                <a:cs typeface="Arial"/>
              </a:rPr>
              <a:t>ю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л</a:t>
            </a:r>
            <a:r>
              <a:rPr sz="1000" spc="-55" dirty="0">
                <a:latin typeface="Arial"/>
                <a:cs typeface="Arial"/>
              </a:rPr>
              <a:t>у</a:t>
            </a:r>
            <a:r>
              <a:rPr sz="1000" spc="-35" dirty="0">
                <a:latin typeface="Arial"/>
                <a:cs typeface="Arial"/>
              </a:rPr>
              <a:t>ч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6342" y="3781425"/>
            <a:ext cx="20515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71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рг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  </a:t>
            </a:r>
            <a:r>
              <a:rPr sz="1000" b="1" spc="-20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од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4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лю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25" dirty="0" smtClean="0">
                <a:solidFill>
                  <a:srgbClr val="41AD49"/>
                </a:solidFill>
                <a:latin typeface="Arial"/>
                <a:cs typeface="Arial"/>
              </a:rPr>
              <a:t>3,0 </a:t>
            </a:r>
            <a:r>
              <a:rPr lang="ru-RU" sz="1000" b="1" spc="-2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b="1" spc="-25" dirty="0">
              <a:solidFill>
                <a:srgbClr val="41AD49"/>
              </a:solidFill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54457"/>
              </p:ext>
            </p:extLst>
          </p:nvPr>
        </p:nvGraphicFramePr>
        <p:xfrm>
          <a:off x="7650956" y="3940777"/>
          <a:ext cx="2488410" cy="8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Башкортостан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0,1 %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err="1" smtClean="0">
                          <a:latin typeface="Arial"/>
                          <a:cs typeface="Arial"/>
                        </a:rPr>
                        <a:t>Кабардино_балкарская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 Республика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Кировская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Чеченская Республика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20,9 %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Алтай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23,5 %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Ингушетия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24,2 %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64739"/>
              </p:ext>
            </p:extLst>
          </p:nvPr>
        </p:nvGraphicFramePr>
        <p:xfrm>
          <a:off x="7650956" y="1877195"/>
          <a:ext cx="2489045" cy="972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ts val="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Хакассия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94,2 %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Тюменская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83,8 %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Северная Осетия - Алания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77,5 %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Московская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2,3 %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Архангельская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2,1 %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3855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Тульская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1,0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1588875" y="502865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55" y="0"/>
                </a:lnTo>
              </a:path>
            </a:pathLst>
          </a:custGeom>
          <a:ln w="7251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756494"/>
              </p:ext>
            </p:extLst>
          </p:nvPr>
        </p:nvGraphicFramePr>
        <p:xfrm>
          <a:off x="903968" y="2546724"/>
          <a:ext cx="4149999" cy="138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530216"/>
              </p:ext>
            </p:extLst>
          </p:nvPr>
        </p:nvGraphicFramePr>
        <p:xfrm>
          <a:off x="903968" y="4332988"/>
          <a:ext cx="3992169" cy="13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17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29538"/>
            <a:ext cx="279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4" dirty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4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6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Ф</a:t>
            </a:r>
            <a:r>
              <a:rPr sz="1800" b="1" spc="220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9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0068AC"/>
                </a:solidFill>
                <a:latin typeface="Arial"/>
                <a:cs typeface="Arial"/>
              </a:rPr>
              <a:t>«</a:t>
            </a:r>
            <a:r>
              <a:rPr sz="1800" b="1" spc="4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55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60" dirty="0">
                <a:solidFill>
                  <a:srgbClr val="0068AC"/>
                </a:solidFill>
                <a:latin typeface="Arial"/>
                <a:cs typeface="Arial"/>
              </a:rPr>
              <a:t>С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Т</a:t>
            </a:r>
            <a:r>
              <a:rPr sz="1800" b="1" spc="-7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50" dirty="0">
                <a:solidFill>
                  <a:srgbClr val="0068AC"/>
                </a:solidFill>
                <a:latin typeface="Arial"/>
                <a:cs typeface="Arial"/>
              </a:rPr>
              <a:t>У</a:t>
            </a:r>
            <a:r>
              <a:rPr sz="1800" b="1" spc="265" dirty="0">
                <a:solidFill>
                  <a:srgbClr val="0068AC"/>
                </a:solidFill>
                <a:latin typeface="Arial"/>
                <a:cs typeface="Arial"/>
              </a:rPr>
              <a:t>Д</a:t>
            </a:r>
            <a:r>
              <a:rPr sz="1800" b="1" spc="65" dirty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78613" y="2046095"/>
            <a:ext cx="34321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15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75" dirty="0">
                <a:latin typeface="Arial"/>
                <a:cs typeface="Arial"/>
              </a:rPr>
              <a:t>в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5" dirty="0">
                <a:latin typeface="Arial"/>
                <a:cs typeface="Arial"/>
              </a:rPr>
              <a:t>ст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75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а  по </a:t>
            </a:r>
            <a:r>
              <a:rPr sz="1000" b="1" spc="-40" dirty="0">
                <a:latin typeface="Arial"/>
                <a:cs typeface="Arial"/>
              </a:rPr>
              <a:t>числу </a:t>
            </a:r>
            <a:r>
              <a:rPr sz="1000" b="1" spc="-10" dirty="0">
                <a:latin typeface="Arial"/>
                <a:cs typeface="Arial"/>
              </a:rPr>
              <a:t>предупреждений </a:t>
            </a:r>
            <a:r>
              <a:rPr sz="1000" b="1" spc="-35" dirty="0">
                <a:latin typeface="Arial"/>
                <a:cs typeface="Arial"/>
              </a:rPr>
              <a:t>от </a:t>
            </a:r>
            <a:r>
              <a:rPr sz="1000" b="1" spc="-5" dirty="0">
                <a:latin typeface="Arial"/>
                <a:cs typeface="Arial"/>
              </a:rPr>
              <a:t>общего </a:t>
            </a:r>
            <a:r>
              <a:rPr sz="1000" b="1" spc="-35" dirty="0">
                <a:latin typeface="Arial"/>
                <a:cs typeface="Arial"/>
              </a:rPr>
              <a:t>числа </a:t>
            </a:r>
            <a:r>
              <a:rPr sz="1000" b="1" spc="-15" dirty="0">
                <a:latin typeface="Arial"/>
                <a:cs typeface="Arial"/>
              </a:rPr>
              <a:t>наказаний 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х</a:t>
            </a:r>
            <a:r>
              <a:rPr sz="1000" spc="-40" dirty="0">
                <a:latin typeface="Arial"/>
                <a:cs typeface="Arial"/>
              </a:rPr>
              <a:t>у</a:t>
            </a:r>
            <a:r>
              <a:rPr sz="1000" spc="-25" dirty="0">
                <a:latin typeface="Arial"/>
                <a:cs typeface="Arial"/>
              </a:rPr>
              <a:t>ж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3301" y="2046095"/>
            <a:ext cx="1967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5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ду</a:t>
            </a:r>
            <a:r>
              <a:rPr sz="1000" b="1" spc="-15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95" dirty="0">
                <a:latin typeface="Arial"/>
                <a:cs typeface="Arial"/>
              </a:rPr>
              <a:t>ж</a:t>
            </a:r>
            <a:r>
              <a:rPr sz="1000" b="1" spc="-2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55" dirty="0">
                <a:latin typeface="Arial"/>
                <a:cs typeface="Arial"/>
              </a:rPr>
              <a:t>т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б</a:t>
            </a:r>
            <a:r>
              <a:rPr sz="1000" b="1" spc="35" dirty="0">
                <a:latin typeface="Arial"/>
                <a:cs typeface="Arial"/>
              </a:rPr>
              <a:t>щ</a:t>
            </a:r>
            <a:r>
              <a:rPr sz="1000" b="1" spc="25" dirty="0">
                <a:latin typeface="Arial"/>
                <a:cs typeface="Arial"/>
              </a:rPr>
              <a:t>е</a:t>
            </a:r>
            <a:r>
              <a:rPr sz="1000" b="1" spc="-15" dirty="0">
                <a:latin typeface="Arial"/>
                <a:cs typeface="Arial"/>
              </a:rPr>
              <a:t>го  </a:t>
            </a:r>
            <a:r>
              <a:rPr sz="1000" b="1" spc="-10" dirty="0">
                <a:latin typeface="Arial"/>
                <a:cs typeface="Arial"/>
              </a:rPr>
              <a:t>ч</a:t>
            </a:r>
            <a:r>
              <a:rPr sz="1000" b="1" spc="-25" dirty="0">
                <a:latin typeface="Arial"/>
                <a:cs typeface="Arial"/>
              </a:rPr>
              <a:t>и</a:t>
            </a:r>
            <a:r>
              <a:rPr sz="1000" b="1" spc="-40" dirty="0">
                <a:latin typeface="Arial"/>
                <a:cs typeface="Arial"/>
              </a:rPr>
              <a:t>с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</a:t>
            </a:r>
            <a:r>
              <a:rPr sz="1000" b="1" spc="40" dirty="0">
                <a:latin typeface="Arial"/>
                <a:cs typeface="Arial"/>
              </a:rPr>
              <a:t>к</a:t>
            </a:r>
            <a:r>
              <a:rPr sz="1000" b="1" spc="-5" dirty="0">
                <a:latin typeface="Arial"/>
                <a:cs typeface="Arial"/>
              </a:rPr>
              <a:t>а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50" dirty="0">
                <a:latin typeface="Arial"/>
                <a:cs typeface="Arial"/>
              </a:rPr>
              <a:t>)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  </a:t>
            </a:r>
            <a:r>
              <a:rPr sz="1000" b="1" spc="-55" dirty="0" smtClean="0">
                <a:solidFill>
                  <a:srgbClr val="41AD49"/>
                </a:solidFill>
                <a:latin typeface="Arial"/>
                <a:cs typeface="Arial"/>
              </a:rPr>
              <a:t>2</a:t>
            </a:r>
            <a:r>
              <a:rPr lang="ru-RU" sz="1000" b="1" spc="-45" dirty="0" smtClean="0">
                <a:solidFill>
                  <a:srgbClr val="41AD49"/>
                </a:solidFill>
                <a:latin typeface="Arial"/>
                <a:cs typeface="Arial"/>
              </a:rPr>
              <a:t>5</a:t>
            </a:r>
            <a:r>
              <a:rPr sz="1000" b="1" spc="15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>
                <a:solidFill>
                  <a:srgbClr val="41AD49"/>
                </a:solidFill>
                <a:latin typeface="Arial"/>
                <a:cs typeface="Arial"/>
              </a:rPr>
              <a:t>4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5253" y="4177283"/>
            <a:ext cx="38277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а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те</a:t>
            </a:r>
            <a:r>
              <a:rPr sz="1000" b="1" spc="-35" dirty="0">
                <a:latin typeface="Arial"/>
                <a:cs typeface="Arial"/>
              </a:rPr>
              <a:t>р</a:t>
            </a:r>
            <a:r>
              <a:rPr sz="1000" b="1" spc="-25" dirty="0">
                <a:latin typeface="Arial"/>
                <a:cs typeface="Arial"/>
              </a:rPr>
              <a:t>ри</a:t>
            </a:r>
            <a:r>
              <a:rPr sz="1000" b="1" spc="-35" dirty="0">
                <a:latin typeface="Arial"/>
                <a:cs typeface="Arial"/>
              </a:rPr>
              <a:t>то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110" dirty="0">
                <a:latin typeface="Arial"/>
                <a:cs typeface="Arial"/>
              </a:rPr>
              <a:t>ь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15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75" dirty="0">
                <a:latin typeface="Arial"/>
                <a:cs typeface="Arial"/>
              </a:rPr>
              <a:t>в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5" dirty="0">
                <a:latin typeface="Arial"/>
                <a:cs typeface="Arial"/>
              </a:rPr>
              <a:t>ст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75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30" dirty="0">
                <a:latin typeface="Arial"/>
                <a:cs typeface="Arial"/>
              </a:rPr>
              <a:t>а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5" dirty="0">
                <a:latin typeface="Arial"/>
                <a:cs typeface="Arial"/>
              </a:rPr>
              <a:t>л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40" dirty="0">
                <a:latin typeface="Arial"/>
                <a:cs typeface="Arial"/>
              </a:rPr>
              <a:t>ю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л</a:t>
            </a:r>
            <a:r>
              <a:rPr sz="1000" spc="-55" dirty="0">
                <a:latin typeface="Arial"/>
                <a:cs typeface="Arial"/>
              </a:rPr>
              <a:t>у</a:t>
            </a:r>
            <a:r>
              <a:rPr sz="1000" spc="-35" dirty="0">
                <a:latin typeface="Arial"/>
                <a:cs typeface="Arial"/>
              </a:rPr>
              <a:t>ч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1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19270" y="4177283"/>
            <a:ext cx="18961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290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</a:t>
            </a:r>
            <a:r>
              <a:rPr sz="1000" b="1" spc="-65" dirty="0">
                <a:latin typeface="Arial"/>
                <a:cs typeface="Arial"/>
              </a:rPr>
              <a:t>ь 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20" dirty="0">
                <a:latin typeface="Arial"/>
                <a:cs typeface="Arial"/>
              </a:rPr>
              <a:t>и 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рг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  </a:t>
            </a:r>
            <a:r>
              <a:rPr sz="1000" b="1" spc="-20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од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4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лю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45" dirty="0" smtClean="0">
                <a:solidFill>
                  <a:srgbClr val="41AD49"/>
                </a:solidFill>
                <a:latin typeface="Arial"/>
                <a:cs typeface="Arial"/>
              </a:rPr>
              <a:t>0</a:t>
            </a:r>
            <a:r>
              <a:rPr sz="1000" b="1" spc="-15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8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05815"/>
              </p:ext>
            </p:extLst>
          </p:nvPr>
        </p:nvGraphicFramePr>
        <p:xfrm>
          <a:off x="7666200" y="2088005"/>
          <a:ext cx="2302510" cy="868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6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Алтай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8,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Тыва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56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Псковская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55 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Вологодская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12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г . Москва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Республика Дагестан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0,0 %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14987"/>
              </p:ext>
            </p:extLst>
          </p:nvPr>
        </p:nvGraphicFramePr>
        <p:xfrm>
          <a:off x="7666200" y="4219205"/>
          <a:ext cx="2303145" cy="868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6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Чувашская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Республика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0,2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Калмыкия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0,3 %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Томская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0,3 %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Рязанская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2,6 %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Орловская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3,9 %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Камчатский край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5,3 %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650636"/>
              </p:ext>
            </p:extLst>
          </p:nvPr>
        </p:nvGraphicFramePr>
        <p:xfrm>
          <a:off x="943875" y="4795391"/>
          <a:ext cx="3810000" cy="186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395712"/>
              </p:ext>
            </p:extLst>
          </p:nvPr>
        </p:nvGraphicFramePr>
        <p:xfrm>
          <a:off x="943875" y="2528695"/>
          <a:ext cx="4070534" cy="170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0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867977"/>
            <a:ext cx="10692130" cy="1436370"/>
          </a:xfrm>
          <a:custGeom>
            <a:avLst/>
            <a:gdLst/>
            <a:ahLst/>
            <a:cxnLst/>
            <a:rect l="l" t="t" r="r" b="b"/>
            <a:pathLst>
              <a:path w="10692130" h="1436370">
                <a:moveTo>
                  <a:pt x="10692003" y="0"/>
                </a:moveTo>
                <a:lnTo>
                  <a:pt x="0" y="0"/>
                </a:lnTo>
                <a:lnTo>
                  <a:pt x="0" y="1436319"/>
                </a:lnTo>
                <a:lnTo>
                  <a:pt x="10692003" y="143631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6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39885" y="3363596"/>
            <a:ext cx="14122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0" dirty="0">
                <a:solidFill>
                  <a:srgbClr val="FFFFFF"/>
                </a:solidFill>
                <a:latin typeface="Arial"/>
                <a:cs typeface="Arial"/>
              </a:rPr>
              <a:t>РЕГИОНЫ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291A93E-D29C-423A-8CC5-A5590A487FCE}"/>
              </a:ext>
            </a:extLst>
          </p:cNvPr>
          <p:cNvSpPr/>
          <p:nvPr/>
        </p:nvSpPr>
        <p:spPr>
          <a:xfrm>
            <a:off x="954212" y="5207830"/>
            <a:ext cx="94330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В связи с мораторием  на проверки малого и среднего бизнеса в 2020 году по показателю Индекса </a:t>
            </a:r>
            <a:r>
              <a:rPr lang="en-US" sz="1400" dirty="0">
                <a:solidFill>
                  <a:schemeClr val="tx1"/>
                </a:solidFill>
              </a:rPr>
              <a:t>P2 (</a:t>
            </a:r>
            <a:r>
              <a:rPr lang="ru-RU" sz="1400" dirty="0">
                <a:solidFill>
                  <a:schemeClr val="tx1"/>
                </a:solidFill>
              </a:rPr>
              <a:t>количество субъектов, у которых были проведены проверки к общему числу поднадзорных) улучшение произошло практически во всех регионах. Произошли также аналогичные улучшения по количеству проведенных проверок, количеству и размеру штрафов. В этой связи в Индексе 2021 года представлены только топ-30 регионов с лучшими показателями.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171232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78238"/>
            <a:ext cx="10692130" cy="7560180"/>
            <a:chOff x="0" y="0"/>
            <a:chExt cx="10692130" cy="75601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7800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311014"/>
            <a:ext cx="6433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135" dirty="0">
                <a:solidFill>
                  <a:srgbClr val="0068AC"/>
                </a:solidFill>
                <a:latin typeface="Arial"/>
                <a:cs typeface="Arial"/>
              </a:rPr>
              <a:t>ИНДЕКС</a:t>
            </a:r>
            <a:r>
              <a:rPr sz="1800" b="1" spc="-12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68AC"/>
                </a:solidFill>
                <a:latin typeface="Arial"/>
                <a:cs typeface="Arial"/>
              </a:rPr>
              <a:t>АДМИНИСТРАТИВНОГО</a:t>
            </a:r>
            <a:r>
              <a:rPr sz="1800" b="1" spc="-12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68AC"/>
                </a:solidFill>
                <a:latin typeface="Arial"/>
                <a:cs typeface="Arial"/>
              </a:rPr>
              <a:t>ДАВЛЕНИЯ</a:t>
            </a:r>
            <a:r>
              <a:rPr sz="1800" b="1" spc="-12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8AC"/>
                </a:solidFill>
                <a:latin typeface="Arial"/>
                <a:cs typeface="Arial"/>
              </a:rPr>
              <a:t>202</a:t>
            </a:r>
            <a:r>
              <a:rPr lang="ru-RU" sz="1800" b="1" spc="-25" dirty="0">
                <a:solidFill>
                  <a:srgbClr val="0068AC"/>
                </a:solidFill>
                <a:latin typeface="Arial"/>
                <a:cs typeface="Arial"/>
              </a:rPr>
              <a:t>1</a:t>
            </a:r>
            <a:r>
              <a:rPr sz="1800" b="1" spc="-2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-48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lang="ru-RU" sz="1800" b="1" spc="55" dirty="0">
                <a:solidFill>
                  <a:srgbClr val="0068AC"/>
                </a:solidFill>
                <a:latin typeface="Arial"/>
                <a:cs typeface="Arial"/>
              </a:rPr>
              <a:t>ТОП 30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40655"/>
              </p:ext>
            </p:extLst>
          </p:nvPr>
        </p:nvGraphicFramePr>
        <p:xfrm>
          <a:off x="557343" y="2269257"/>
          <a:ext cx="9623423" cy="4425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853"/>
                <a:gridCol w="1656184"/>
                <a:gridCol w="647615"/>
                <a:gridCol w="483674"/>
                <a:gridCol w="978611"/>
                <a:gridCol w="1051193"/>
                <a:gridCol w="1079350"/>
                <a:gridCol w="1091239"/>
                <a:gridCol w="820932"/>
                <a:gridCol w="962342"/>
                <a:gridCol w="599430"/>
              </a:tblGrid>
              <a:tr h="258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Субъект Федерации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Индекс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МЧС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Росздравнадзор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Роспотребнадзор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Росприроднадзор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Россельхознадзор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Ростехнадзор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Ространснадзор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Роструд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Ульяновская область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2,31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0,35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4,73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3,87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1,83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0,80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Удмуртская Республика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3,95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2,43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1,47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5,15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Республика Адыгея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6,25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3,53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2,27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Калужская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2,93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3,27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2,57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2,43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Тюменская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1,87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3,97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1,95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3,95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Алтайский край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2,27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5,27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6,65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Кировская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3,26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3,33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2,63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Краснодарский край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3,47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3,63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Республика Башкортостан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6,00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3,93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2,55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Республика Калмыкия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0,97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3,90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Вологодская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3,43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3,27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3,97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2,87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2,20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4,33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6,20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Владимирская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4,33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2,37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5,13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2,25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Москва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3,46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н/д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1,90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Тамбовская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3,46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3,73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4,73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6,03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3,03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2,43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2,83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Ярославская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3,47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4,43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3,97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1,90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4,55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60" marR="8760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47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311014"/>
            <a:ext cx="6433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135" dirty="0">
                <a:solidFill>
                  <a:srgbClr val="0068AC"/>
                </a:solidFill>
                <a:latin typeface="Arial"/>
                <a:cs typeface="Arial"/>
              </a:rPr>
              <a:t>ИНДЕКС</a:t>
            </a:r>
            <a:r>
              <a:rPr sz="1800" b="1" spc="-12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68AC"/>
                </a:solidFill>
                <a:latin typeface="Arial"/>
                <a:cs typeface="Arial"/>
              </a:rPr>
              <a:t>АДМИНИСТРАТИВНОГО</a:t>
            </a:r>
            <a:r>
              <a:rPr sz="1800" b="1" spc="-12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68AC"/>
                </a:solidFill>
                <a:latin typeface="Arial"/>
                <a:cs typeface="Arial"/>
              </a:rPr>
              <a:t>ДАВЛЕНИЯ</a:t>
            </a:r>
            <a:r>
              <a:rPr sz="1800" b="1" spc="-12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8AC"/>
                </a:solidFill>
                <a:latin typeface="Arial"/>
                <a:cs typeface="Arial"/>
              </a:rPr>
              <a:t>202</a:t>
            </a:r>
            <a:r>
              <a:rPr lang="ru-RU" sz="1800" b="1" spc="-25" dirty="0">
                <a:solidFill>
                  <a:srgbClr val="0068AC"/>
                </a:solidFill>
                <a:latin typeface="Arial"/>
                <a:cs typeface="Arial"/>
              </a:rPr>
              <a:t>1</a:t>
            </a:r>
            <a:r>
              <a:rPr sz="1800" b="1" spc="-2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lang="ru-RU" b="1" spc="55" dirty="0">
                <a:solidFill>
                  <a:srgbClr val="0068AC"/>
                </a:solidFill>
                <a:latin typeface="Arial"/>
                <a:cs typeface="Arial"/>
              </a:rPr>
              <a:t>ТОП 30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9835"/>
              </p:ext>
            </p:extLst>
          </p:nvPr>
        </p:nvGraphicFramePr>
        <p:xfrm>
          <a:off x="513116" y="2125241"/>
          <a:ext cx="9451157" cy="4752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281"/>
                <a:gridCol w="1555818"/>
                <a:gridCol w="565752"/>
                <a:gridCol w="424314"/>
                <a:gridCol w="990066"/>
                <a:gridCol w="1131504"/>
                <a:gridCol w="1131504"/>
                <a:gridCol w="1060785"/>
                <a:gridCol w="777909"/>
                <a:gridCol w="990066"/>
                <a:gridCol w="553158"/>
              </a:tblGrid>
              <a:tr h="38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Субъект Федерации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Индекс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МЧС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Росздравнадзор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Роспотребнадзор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Росприроднадзор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Россельхознадзор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Ростехнадзор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Ространснадзор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Роструд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Челябинская область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3,49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6,15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Саратовская область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3,51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2,97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2,93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3,83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3,55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Псковская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3,53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2,83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3,77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4,47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Ленинградская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3,57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4,65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5,23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Орловская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3,58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3,70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1,33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4,27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4,77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5,65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Нижегородская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3,59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4,57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5,25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Республика Саха(Якутия)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5,53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3,73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Хабаровский край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3,60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4,33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5,90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Пермский край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4,33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4,83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2,43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2,43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Оренбургская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4,43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6,40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3,40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3,90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Республика Коми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5,05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4,33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4,17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4,73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Санкт-Петербург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5,20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3,93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Чувашская Республика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5,07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5,85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Республика Карелия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3,87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2,63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4,27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3,87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4,93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2,75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Свердловская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3,68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3,17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1,05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4,10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3,00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4,95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1" marR="8771" marT="8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4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003" cy="7560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1" y="610476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747203" y="795604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lvl="0" indent="-630555" algn="l" defTabSz="914400" rtl="0" eaLnBrk="1" fontAlgn="auto" latinLnBrk="0" hangingPunct="1">
              <a:lnSpc>
                <a:spcPts val="1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9095" algn="l"/>
                <a:tab pos="642620" algn="l"/>
              </a:tabLst>
              <a:defRPr/>
            </a:pPr>
            <a:r>
              <a:rPr kumimoji="0" sz="1300" b="0" i="0" u="sng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>
                  <a:solidFill>
                    <a:srgbClr val="0068AC"/>
                  </a:solidFill>
                </a:uFill>
                <a:latin typeface="Arial"/>
                <a:ea typeface="+mn-ea"/>
                <a:cs typeface="Arial"/>
              </a:rPr>
              <a:t> 	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300" b="0" i="0" u="none" strike="noStrike" kern="1200" cap="none" spc="-6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индекс 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«административное  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давление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—</a:t>
            </a:r>
            <a:r>
              <a:rPr kumimoji="0" sz="1300" b="0" i="0" u="none" strike="noStrike" kern="1200" cap="none" spc="-10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5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</a:t>
            </a:r>
            <a:r>
              <a:rPr kumimoji="0" lang="ru-RU" sz="1300" b="0" i="0" u="none" strike="noStrike" kern="1200" cap="none" spc="-5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300" b="0" i="0" u="none" strike="noStrike" kern="1200" cap="none" spc="-5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»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УПОЛНОМОЧЕННЫЙ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</a:t>
            </a:r>
            <a:r>
              <a:rPr kumimoji="0" sz="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ПРЕЗИДЕНТЕ </a:t>
            </a:r>
            <a:r>
              <a:rPr kumimoji="0" sz="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РОССИЙСКОЙ </a:t>
            </a:r>
            <a:r>
              <a:rPr kumimoji="0" sz="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ФЕДЕРАЦИИ  </a:t>
            </a:r>
            <a:r>
              <a:rPr kumimoji="0" sz="7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</a:t>
            </a: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ЗАЩИТЕ </a:t>
            </a:r>
            <a:r>
              <a:rPr kumimoji="0" sz="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ПРАВ</a:t>
            </a:r>
            <a:r>
              <a:rPr kumimoji="0" sz="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ПРЕДПРИНИМАТЕЛЕЙ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ПРИЛОЖЕНИЕ </a:t>
            </a:r>
            <a:r>
              <a:rPr kumimoji="0" sz="9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ДОКЛАДУ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ПРЕЗИДЕНТУ </a:t>
            </a:r>
            <a:r>
              <a:rPr kumimoji="0" sz="900" b="1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РОССИЙСКОЙ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ФЕДЕРАЦИИ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1157" y="709533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ru-RU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9" y="1432458"/>
            <a:ext cx="58991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4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 </a:t>
            </a:r>
            <a:r>
              <a:rPr kumimoji="0" sz="1700" b="1" i="0" u="none" strike="noStrike" kern="1200" cap="none" spc="10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ИНДЕКСЕ </a:t>
            </a:r>
            <a:r>
              <a:rPr kumimoji="0" sz="1700" b="1" i="0" u="none" strike="noStrike" kern="1200" cap="none" spc="13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АДМИНИСТРАТИВНОГО</a:t>
            </a:r>
            <a:r>
              <a:rPr kumimoji="0" sz="1700" b="1" i="0" u="none" strike="noStrike" kern="1200" cap="none" spc="-13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1" i="0" u="none" strike="noStrike" kern="1200" cap="none" spc="9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ДАВЛЕНИЯ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8" y="1968322"/>
            <a:ext cx="7535001" cy="454804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Уважаемые коллеги, </a:t>
            </a: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представляем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третий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ежегодный «Индекс административного давления» .</a:t>
            </a:r>
          </a:p>
          <a:p>
            <a:pPr marL="12700" marR="173355" lvl="0" indent="0" algn="just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Прошлогодни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е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Индекс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ы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сыграл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и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свою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роль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Совместная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отработка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их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показателей  руководством субъектов Федерации, органами прокуратуры и уполномоченными по защите  прав предпринимателей показала большие возможности влиять на ситуацию, в результате  позиции многих субъектов Федерации в 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Индексе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последовательно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улучш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а</a:t>
            </a:r>
            <a:r>
              <a:rPr kumimoji="0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лись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 </a:t>
            </a:r>
          </a:p>
          <a:p>
            <a:pPr marL="12700" marR="173355" lvl="0" indent="0" algn="just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Ключевым результатом Индексов в прошлом году стала готовность органов власти и контрольно-надзорных органов воспринять экстренные меры в контрольно-надзорной сфере, связанные с пандемией </a:t>
            </a:r>
            <a:r>
              <a:rPr kumimoji="0" lang="en-US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COVID-19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– мораторий на проверки и переход к профилактическому подходу.</a:t>
            </a:r>
          </a:p>
          <a:p>
            <a:pPr marL="12700" marR="173355" lvl="0" indent="0" algn="just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Как результат, общее количество проверок на федеральном, региональном и муниципальном уровнях снизилось на 60 %, улучшил</a:t>
            </a:r>
            <a:r>
              <a:rPr kumimoji="0" lang="en-US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я ряд показателей Индекса в целом по ведомствам. Соответственно улучшились физические показатели, на основе которых рассчитывается Индекс и в региональном разрезе.</a:t>
            </a:r>
          </a:p>
          <a:p>
            <a:pPr marL="12700" marR="173355" lvl="0" indent="0" algn="just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В то же время, мораторий на проверки практически не повлиял на количество случаев причинения вреда поднадзорными субъектами, что говорит о </a:t>
            </a:r>
            <a:r>
              <a:rPr kumimoji="0" lang="ru-RU" sz="13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ненацеленности</a:t>
            </a: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проведения проверок на искоренение случаев причинения вреда, а также об эффективности профилактики.</a:t>
            </a:r>
          </a:p>
          <a:p>
            <a:pPr marL="12700" marR="173355" lvl="0" indent="0" algn="just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Системным результатом Индексов стало принятие решения о создании единого реестра всех контрольно-надзорных мероприятий, что было одной из основных рекомендаций прошлых индексов, а также начало работы по созданию системы управления данными в сфере контрольно-надзорной деятельности.</a:t>
            </a:r>
          </a:p>
          <a:p>
            <a:pPr marL="12700" marR="173355" lvl="0" indent="0" algn="just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С вступлением в силу с 1.07.2021 новых правил контроля и надзора крайне важно продолжить мониторинг контрольно-надзорной деятельности и в дальнейшем с целью оценки имплементации органами КНД новых принципов контроля и надзора в практической плоскости.</a:t>
            </a:r>
            <a:endParaRPr kumimoji="0" lang="ru-RU" sz="1200" b="0" i="0" u="none" strike="noStrike" kern="1200" cap="none" spc="-9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9235" y="6592870"/>
            <a:ext cx="73606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6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Индекс </a:t>
            </a:r>
            <a:r>
              <a:rPr kumimoji="0" sz="1200" b="0" i="1" u="none" strike="noStrike" kern="1200" cap="none" spc="17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— </a:t>
            </a:r>
            <a:r>
              <a:rPr kumimoji="0" sz="1200" b="0" i="1" u="none" strike="noStrike" kern="1200" cap="none" spc="-6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это </a:t>
            </a:r>
            <a:r>
              <a:rPr kumimoji="0" sz="1200" b="0" i="1" u="none" strike="noStrike" kern="1200" cap="none" spc="-5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не </a:t>
            </a:r>
            <a:r>
              <a:rPr kumimoji="0" sz="1200" b="0" i="1" u="none" strike="noStrike" kern="1200" cap="none" spc="-5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просто </a:t>
            </a:r>
            <a:r>
              <a:rPr kumimoji="0" sz="1200" b="0" i="1" u="none" strike="noStrike" kern="1200" cap="none" spc="-3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аналитический </a:t>
            </a:r>
            <a:r>
              <a:rPr kumimoji="0" sz="1200" b="0" i="1" u="none" strike="noStrike" kern="1200" cap="none" spc="-5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инструмент, </a:t>
            </a:r>
            <a:r>
              <a:rPr kumimoji="0" sz="1200" b="0" i="1" u="none" strike="noStrike" kern="1200" cap="none" spc="-4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но </a:t>
            </a:r>
            <a:r>
              <a:rPr kumimoji="0" sz="1200" b="0" i="1" u="none" strike="noStrike" kern="1200" cap="none" spc="-1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и 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инструмент </a:t>
            </a:r>
            <a:r>
              <a:rPr kumimoji="0" sz="1200" b="0" i="1" u="none" strike="noStrike" kern="1200" cap="none" spc="-3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для  </a:t>
            </a:r>
            <a:r>
              <a:rPr kumimoji="0" sz="1200" b="0" i="1" u="none" strike="noStrike" kern="1200" cap="none" spc="-4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субъектов </a:t>
            </a:r>
            <a:r>
              <a:rPr kumimoji="0" sz="1200" b="0" i="1" u="none" strike="noStrike" kern="1200" cap="none" spc="-4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Российской </a:t>
            </a:r>
            <a:r>
              <a:rPr kumimoji="0" sz="1200" b="0" i="1" u="none" strike="noStrike" kern="1200" cap="none" spc="-3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Федерации для </a:t>
            </a:r>
            <a:r>
              <a:rPr kumimoji="0" sz="1200" b="0" i="1" u="none" strike="noStrike" kern="1200" cap="none" spc="-4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того, чтобы </a:t>
            </a:r>
            <a:r>
              <a:rPr kumimoji="0" sz="1200" b="0" i="1" u="none" strike="noStrike" kern="1200" cap="none" spc="-4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корректировать правоприменение  </a:t>
            </a:r>
            <a:r>
              <a:rPr kumimoji="0" sz="1200" b="0" i="1" u="none" strike="noStrike" kern="1200" cap="none" spc="-1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и </a:t>
            </a:r>
            <a:r>
              <a:rPr kumimoji="0" sz="1200" b="0" i="1" u="none" strike="noStrike" kern="1200" cap="none" spc="-4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деятельность контрольных </a:t>
            </a:r>
            <a:r>
              <a:rPr kumimoji="0" sz="1200" b="0" i="1" u="none" strike="noStrike" kern="1200" cap="none" spc="-1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и </a:t>
            </a:r>
            <a:r>
              <a:rPr kumimoji="0" sz="1200" b="0" i="1" u="none" strike="noStrike" kern="1200" cap="none" spc="-5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надзорных </a:t>
            </a:r>
            <a:r>
              <a:rPr kumimoji="0" sz="1200" b="0" i="1" u="none" strike="noStrike" kern="1200" cap="none" spc="-5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органов </a:t>
            </a:r>
            <a:r>
              <a:rPr kumimoji="0" sz="1200" b="0" i="1" u="none" strike="noStrike" kern="1200" cap="none" spc="-5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на </a:t>
            </a:r>
            <a:r>
              <a:rPr kumimoji="0" sz="1200" b="0" i="1" u="none" strike="noStrike" kern="1200" cap="none" spc="-5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территории </a:t>
            </a:r>
            <a:r>
              <a:rPr kumimoji="0" sz="1200" b="0" i="1" u="none" strike="noStrike" kern="1200" cap="none" spc="-4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субъекта  Российской</a:t>
            </a:r>
            <a:r>
              <a:rPr kumimoji="0" sz="1200" b="0" i="1" u="none" strike="noStrike" kern="1200" cap="none" spc="-15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200" b="0" i="1" u="none" strike="noStrike" kern="1200" cap="none" spc="-3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Федерации.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29019" y="2955865"/>
            <a:ext cx="1922145" cy="739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36980" algn="l"/>
              </a:tabLst>
              <a:defRPr/>
            </a:pPr>
            <a:r>
              <a:rPr kumimoji="0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68AC"/>
                  </a:solidFill>
                </a:uFill>
                <a:latin typeface="Arial"/>
                <a:ea typeface="+mn-ea"/>
                <a:cs typeface="Arial"/>
              </a:rPr>
              <a:t> 	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819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Борис Юрьевич</a:t>
            </a:r>
            <a:r>
              <a:rPr kumimoji="0" sz="7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Титов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Уполномоченный </a:t>
            </a:r>
            <a:r>
              <a:rPr kumimoji="0" sz="7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</a:t>
            </a:r>
            <a:r>
              <a:rPr kumimoji="0" sz="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Президенте </a:t>
            </a:r>
            <a:r>
              <a:rPr kumimoji="0" sz="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Российской  </a:t>
            </a:r>
            <a:r>
              <a:rPr kumimoji="0" sz="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Федерации </a:t>
            </a:r>
            <a:r>
              <a:rPr kumimoji="0" sz="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</a:t>
            </a:r>
            <a:r>
              <a:rPr kumimoji="0" sz="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защите </a:t>
            </a:r>
            <a:r>
              <a:rPr kumimoji="0" sz="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прав </a:t>
            </a:r>
            <a:r>
              <a:rPr kumimoji="0" sz="7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предпринимателей,  Председатель </a:t>
            </a:r>
            <a:r>
              <a:rPr kumimoji="0" sz="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наблюдательного </a:t>
            </a:r>
            <a:r>
              <a:rPr kumimoji="0" sz="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совета  </a:t>
            </a:r>
            <a:r>
              <a:rPr kumimoji="0" sz="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Института </a:t>
            </a:r>
            <a:r>
              <a:rPr kumimoji="0" sz="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экономики </a:t>
            </a:r>
            <a:r>
              <a:rPr kumimoji="0" sz="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роста </a:t>
            </a:r>
            <a:r>
              <a:rPr kumimoji="0" sz="7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им </a:t>
            </a:r>
            <a:r>
              <a:rPr kumimoji="0" sz="7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7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 </a:t>
            </a:r>
            <a:r>
              <a:rPr kumimoji="0" sz="7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7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7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7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Столыпина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495211" y="2172724"/>
            <a:ext cx="2084070" cy="2695575"/>
            <a:chOff x="7143927" y="2088007"/>
            <a:chExt cx="2084070" cy="2695575"/>
          </a:xfrm>
        </p:grpSpPr>
        <p:sp>
          <p:nvSpPr>
            <p:cNvPr id="27" name="object 27"/>
            <p:cNvSpPr/>
            <p:nvPr/>
          </p:nvSpPr>
          <p:spPr>
            <a:xfrm>
              <a:off x="7143927" y="2088007"/>
              <a:ext cx="1215745" cy="927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8002803" y="4781969"/>
              <a:ext cx="1224915" cy="0"/>
            </a:xfrm>
            <a:custGeom>
              <a:avLst/>
              <a:gdLst/>
              <a:ahLst/>
              <a:cxnLst/>
              <a:rect l="l" t="t" r="r" b="b"/>
              <a:pathLst>
                <a:path w="1224915">
                  <a:moveTo>
                    <a:pt x="12248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страница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2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13364" y="3635924"/>
            <a:ext cx="3790950" cy="108013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565"/>
              </a:spcBef>
            </a:pPr>
            <a:r>
              <a:rPr sz="1000" b="1" dirty="0">
                <a:solidFill>
                  <a:srgbClr val="0068AC"/>
                </a:solidFill>
                <a:latin typeface="Trebuchet MS"/>
                <a:cs typeface="Trebuchet MS"/>
              </a:rPr>
              <a:t>P1</a:t>
            </a:r>
            <a:r>
              <a:rPr sz="1000" b="1" spc="-20" dirty="0">
                <a:solidFill>
                  <a:srgbClr val="0068AC"/>
                </a:solidFill>
                <a:latin typeface="Trebuchet MS"/>
                <a:cs typeface="Trebuchet MS"/>
              </a:rPr>
              <a:t> </a:t>
            </a:r>
            <a:r>
              <a:rPr sz="1000" b="0" dirty="0">
                <a:latin typeface="Gill Sans Nova"/>
                <a:cs typeface="Gill Sans Nova"/>
              </a:rPr>
              <a:t>— </a:t>
            </a:r>
            <a:r>
              <a:rPr sz="1000" b="0" spc="15" dirty="0">
                <a:latin typeface="Gill Sans Nova"/>
                <a:cs typeface="Gill Sans Nova"/>
              </a:rPr>
              <a:t>доля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20" dirty="0">
                <a:latin typeface="Gill Sans Nova"/>
                <a:cs typeface="Gill Sans Nova"/>
              </a:rPr>
              <a:t>предупреждений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25" dirty="0">
                <a:latin typeface="Gill Sans Nova"/>
                <a:cs typeface="Gill Sans Nova"/>
              </a:rPr>
              <a:t>от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5" dirty="0">
                <a:latin typeface="Gill Sans Nova"/>
                <a:cs typeface="Gill Sans Nova"/>
              </a:rPr>
              <a:t>общего</a:t>
            </a:r>
            <a:r>
              <a:rPr sz="1000" b="0" dirty="0">
                <a:latin typeface="Gill Sans Nova"/>
                <a:cs typeface="Gill Sans Nova"/>
              </a:rPr>
              <a:t> числа</a:t>
            </a:r>
            <a:r>
              <a:rPr sz="1000" b="0" spc="5" dirty="0">
                <a:latin typeface="Gill Sans Nova"/>
                <a:cs typeface="Gill Sans Nova"/>
              </a:rPr>
              <a:t> </a:t>
            </a:r>
            <a:r>
              <a:rPr sz="1000" b="0" spc="-25" dirty="0">
                <a:latin typeface="Gill Sans Nova"/>
                <a:cs typeface="Gill Sans Nova"/>
              </a:rPr>
              <a:t>наказаний.</a:t>
            </a:r>
            <a:endParaRPr sz="1000" dirty="0">
              <a:latin typeface="Gill Sans Nova"/>
              <a:cs typeface="Gill Sans Nova"/>
            </a:endParaRPr>
          </a:p>
          <a:p>
            <a:pPr marL="12700" marR="242570" indent="635">
              <a:lnSpc>
                <a:spcPts val="1100"/>
              </a:lnSpc>
              <a:spcBef>
                <a:spcPts val="590"/>
              </a:spcBef>
            </a:pPr>
            <a:r>
              <a:rPr sz="1000" b="1" dirty="0">
                <a:solidFill>
                  <a:srgbClr val="41AD49"/>
                </a:solidFill>
                <a:latin typeface="Trebuchet MS"/>
                <a:cs typeface="Trebuchet MS"/>
              </a:rPr>
              <a:t>P2</a:t>
            </a:r>
            <a:r>
              <a:rPr sz="1000" b="1" spc="-20" dirty="0">
                <a:solidFill>
                  <a:srgbClr val="41AD49"/>
                </a:solidFill>
                <a:latin typeface="Trebuchet MS"/>
                <a:cs typeface="Trebuchet MS"/>
              </a:rPr>
              <a:t> </a:t>
            </a:r>
            <a:r>
              <a:rPr sz="1000" b="0" dirty="0">
                <a:latin typeface="Gill Sans Nova"/>
                <a:cs typeface="Gill Sans Nova"/>
              </a:rPr>
              <a:t>— </a:t>
            </a:r>
            <a:r>
              <a:rPr sz="1000" b="0" spc="15" dirty="0">
                <a:latin typeface="Gill Sans Nova"/>
                <a:cs typeface="Gill Sans Nova"/>
              </a:rPr>
              <a:t>доля</a:t>
            </a:r>
            <a:r>
              <a:rPr sz="1000" b="0" spc="5" dirty="0">
                <a:latin typeface="Gill Sans Nova"/>
                <a:cs typeface="Gill Sans Nova"/>
              </a:rPr>
              <a:t> </a:t>
            </a:r>
            <a:r>
              <a:rPr sz="1000" b="0" spc="-30" dirty="0">
                <a:latin typeface="Gill Sans Nova"/>
                <a:cs typeface="Gill Sans Nova"/>
              </a:rPr>
              <a:t>организаций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55" dirty="0">
                <a:latin typeface="Gill Sans Nova"/>
                <a:cs typeface="Gill Sans Nova"/>
              </a:rPr>
              <a:t>и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10" dirty="0">
                <a:latin typeface="Gill Sans Nova"/>
                <a:cs typeface="Gill Sans Nova"/>
              </a:rPr>
              <a:t>ИП,</a:t>
            </a:r>
            <a:r>
              <a:rPr sz="1000" b="0" spc="5" dirty="0">
                <a:latin typeface="Gill Sans Nova"/>
                <a:cs typeface="Gill Sans Nova"/>
              </a:rPr>
              <a:t> </a:t>
            </a:r>
            <a:r>
              <a:rPr sz="1000" b="0" spc="-20" dirty="0">
                <a:latin typeface="Gill Sans Nova"/>
                <a:cs typeface="Gill Sans Nova"/>
              </a:rPr>
              <a:t>подвергнутых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10" dirty="0">
                <a:latin typeface="Gill Sans Nova"/>
                <a:cs typeface="Gill Sans Nova"/>
              </a:rPr>
              <a:t>контролю</a:t>
            </a:r>
            <a:r>
              <a:rPr sz="1000" b="0" spc="5" dirty="0">
                <a:latin typeface="Gill Sans Nova"/>
                <a:cs typeface="Gill Sans Nova"/>
              </a:rPr>
              <a:t> </a:t>
            </a:r>
            <a:r>
              <a:rPr sz="1000" b="0" spc="-55" dirty="0">
                <a:latin typeface="Gill Sans Nova"/>
                <a:cs typeface="Gill Sans Nova"/>
              </a:rPr>
              <a:t>и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10" dirty="0">
                <a:latin typeface="Gill Sans Nova"/>
                <a:cs typeface="Gill Sans Nova"/>
              </a:rPr>
              <a:t>надзору, </a:t>
            </a:r>
            <a:r>
              <a:rPr sz="1000" b="0" spc="-265" dirty="0">
                <a:latin typeface="Gill Sans Nova"/>
                <a:cs typeface="Gill Sans Nova"/>
              </a:rPr>
              <a:t> </a:t>
            </a:r>
            <a:r>
              <a:rPr sz="1000" b="0" spc="-25" dirty="0">
                <a:latin typeface="Gill Sans Nova"/>
                <a:cs typeface="Gill Sans Nova"/>
              </a:rPr>
              <a:t>от</a:t>
            </a:r>
            <a:r>
              <a:rPr sz="1000" b="0" spc="-5" dirty="0">
                <a:latin typeface="Gill Sans Nova"/>
                <a:cs typeface="Gill Sans Nova"/>
              </a:rPr>
              <a:t> общего</a:t>
            </a:r>
            <a:r>
              <a:rPr sz="1000" b="0" dirty="0">
                <a:latin typeface="Gill Sans Nova"/>
                <a:cs typeface="Gill Sans Nova"/>
              </a:rPr>
              <a:t> числа </a:t>
            </a:r>
            <a:r>
              <a:rPr sz="1000" b="0" spc="-15" dirty="0">
                <a:latin typeface="Gill Sans Nova"/>
                <a:cs typeface="Gill Sans Nova"/>
              </a:rPr>
              <a:t>подконтрольных.</a:t>
            </a:r>
            <a:endParaRPr sz="1000" dirty="0">
              <a:latin typeface="Gill Sans Nova"/>
              <a:cs typeface="Gill Sans Nova"/>
            </a:endParaRPr>
          </a:p>
          <a:p>
            <a:pPr marL="13335">
              <a:lnSpc>
                <a:spcPts val="1150"/>
              </a:lnSpc>
              <a:spcBef>
                <a:spcPts val="445"/>
              </a:spcBef>
            </a:pPr>
            <a:r>
              <a:rPr sz="1000" b="1" dirty="0">
                <a:solidFill>
                  <a:srgbClr val="AB3224"/>
                </a:solidFill>
                <a:latin typeface="Trebuchet MS"/>
                <a:cs typeface="Trebuchet MS"/>
              </a:rPr>
              <a:t>P3</a:t>
            </a:r>
            <a:r>
              <a:rPr sz="1000" b="1" spc="-25" dirty="0">
                <a:solidFill>
                  <a:srgbClr val="AB3224"/>
                </a:solidFill>
                <a:latin typeface="Trebuchet MS"/>
                <a:cs typeface="Trebuchet MS"/>
              </a:rPr>
              <a:t> </a:t>
            </a:r>
            <a:r>
              <a:rPr sz="1000" b="0" dirty="0">
                <a:latin typeface="Gill Sans Nova"/>
                <a:cs typeface="Gill Sans Nova"/>
              </a:rPr>
              <a:t>— </a:t>
            </a:r>
            <a:r>
              <a:rPr sz="1000" b="0" spc="15" dirty="0">
                <a:latin typeface="Gill Sans Nova"/>
                <a:cs typeface="Gill Sans Nova"/>
              </a:rPr>
              <a:t>доля</a:t>
            </a:r>
            <a:r>
              <a:rPr sz="1000" b="0" spc="-5" dirty="0">
                <a:latin typeface="Gill Sans Nova"/>
                <a:cs typeface="Gill Sans Nova"/>
              </a:rPr>
              <a:t> штрафов,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15" dirty="0">
                <a:latin typeface="Gill Sans Nova"/>
                <a:cs typeface="Gill Sans Nova"/>
              </a:rPr>
              <a:t>наложенных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10" dirty="0">
                <a:latin typeface="Gill Sans Nova"/>
                <a:cs typeface="Gill Sans Nova"/>
              </a:rPr>
              <a:t>без</a:t>
            </a:r>
            <a:r>
              <a:rPr sz="1000" b="0" spc="-5" dirty="0">
                <a:latin typeface="Gill Sans Nova"/>
                <a:cs typeface="Gill Sans Nova"/>
              </a:rPr>
              <a:t> </a:t>
            </a:r>
            <a:r>
              <a:rPr sz="1000" b="0" spc="-20" dirty="0">
                <a:latin typeface="Gill Sans Nova"/>
                <a:cs typeface="Gill Sans Nova"/>
              </a:rPr>
              <a:t>проведения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15" dirty="0">
                <a:latin typeface="Gill Sans Nova"/>
                <a:cs typeface="Gill Sans Nova"/>
              </a:rPr>
              <a:t>проверок</a:t>
            </a:r>
            <a:endParaRPr sz="1000" dirty="0">
              <a:latin typeface="Gill Sans Nova"/>
              <a:cs typeface="Gill Sans Nova"/>
            </a:endParaRPr>
          </a:p>
          <a:p>
            <a:pPr marL="12700" marR="5080">
              <a:lnSpc>
                <a:spcPts val="1100"/>
              </a:lnSpc>
              <a:spcBef>
                <a:spcPts val="70"/>
              </a:spcBef>
            </a:pPr>
            <a:r>
              <a:rPr sz="1000" b="0" spc="10" dirty="0">
                <a:latin typeface="Gill Sans Nova"/>
                <a:cs typeface="Gill Sans Nova"/>
              </a:rPr>
              <a:t>(«доля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30" dirty="0">
                <a:latin typeface="Gill Sans Nova"/>
                <a:cs typeface="Gill Sans Nova"/>
              </a:rPr>
              <a:t>административных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5" dirty="0">
                <a:latin typeface="Gill Sans Nova"/>
                <a:cs typeface="Gill Sans Nova"/>
              </a:rPr>
              <a:t>расследований»),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25" dirty="0">
                <a:latin typeface="Gill Sans Nova"/>
                <a:cs typeface="Gill Sans Nova"/>
              </a:rPr>
              <a:t>от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5" dirty="0">
                <a:latin typeface="Gill Sans Nova"/>
                <a:cs typeface="Gill Sans Nova"/>
              </a:rPr>
              <a:t>общего</a:t>
            </a:r>
            <a:r>
              <a:rPr sz="1000" b="0" dirty="0">
                <a:latin typeface="Gill Sans Nova"/>
                <a:cs typeface="Gill Sans Nova"/>
              </a:rPr>
              <a:t> числа</a:t>
            </a:r>
            <a:r>
              <a:rPr sz="1000" b="0" spc="5" dirty="0">
                <a:latin typeface="Gill Sans Nova"/>
                <a:cs typeface="Gill Sans Nova"/>
              </a:rPr>
              <a:t> </a:t>
            </a:r>
            <a:r>
              <a:rPr sz="1000" b="0" spc="-5" dirty="0">
                <a:latin typeface="Gill Sans Nova"/>
                <a:cs typeface="Gill Sans Nova"/>
              </a:rPr>
              <a:t>штрафов, </a:t>
            </a:r>
            <a:r>
              <a:rPr sz="1000" b="0" spc="-270" dirty="0">
                <a:latin typeface="Gill Sans Nova"/>
                <a:cs typeface="Gill Sans Nova"/>
              </a:rPr>
              <a:t> </a:t>
            </a:r>
            <a:r>
              <a:rPr sz="1000" b="0" spc="-15" dirty="0">
                <a:latin typeface="Gill Sans Nova"/>
                <a:cs typeface="Gill Sans Nova"/>
              </a:rPr>
              <a:t>наложенных</a:t>
            </a:r>
            <a:r>
              <a:rPr sz="1000" b="0" spc="-5" dirty="0">
                <a:latin typeface="Gill Sans Nova"/>
                <a:cs typeface="Gill Sans Nova"/>
              </a:rPr>
              <a:t> ФОИВ.</a:t>
            </a:r>
            <a:endParaRPr sz="1000" dirty="0">
              <a:latin typeface="Gill Sans Nova"/>
              <a:cs typeface="Gill Sans Nova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81012"/>
              </p:ext>
            </p:extLst>
          </p:nvPr>
        </p:nvGraphicFramePr>
        <p:xfrm>
          <a:off x="719999" y="5267142"/>
          <a:ext cx="4448810" cy="1689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0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5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0068AC"/>
                          </a:solidFill>
                          <a:latin typeface="Trebuchet MS"/>
                          <a:cs typeface="Trebuchet MS"/>
                        </a:rPr>
                        <a:t>P1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41AD49"/>
                          </a:solidFill>
                          <a:latin typeface="Trebuchet MS"/>
                          <a:cs typeface="Trebuchet MS"/>
                        </a:rPr>
                        <a:t>P2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AB3224"/>
                          </a:solidFill>
                          <a:latin typeface="Trebuchet MS"/>
                          <a:cs typeface="Trebuchet MS"/>
                        </a:rPr>
                        <a:t>P3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788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Роспотребнадзор (Россия в целом)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dirty="0">
                          <a:latin typeface="Gill Sans Nova"/>
                          <a:cs typeface="Gill Sans Nova"/>
                        </a:rPr>
                        <a:t>13,8%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7</a:t>
                      </a: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1</a:t>
                      </a:r>
                      <a:r>
                        <a:rPr sz="1000" b="0" spc="-35" dirty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0" spc="-5" dirty="0" smtClean="0">
                          <a:latin typeface="Gill Sans Nova"/>
                          <a:cs typeface="Gill Sans Nova"/>
                        </a:rPr>
                        <a:t>38</a:t>
                      </a:r>
                      <a:r>
                        <a:rPr lang="ru-RU" sz="1000" b="0" spc="-35" dirty="0" smtClean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lang="ru-RU"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788">
                <a:tc>
                  <a:txBody>
                    <a:bodyPr/>
                    <a:lstStyle/>
                    <a:p>
                      <a:pPr marL="774700" marR="767080" indent="105410">
                        <a:lnSpc>
                          <a:spcPts val="1000"/>
                        </a:lnSpc>
                        <a:spcBef>
                          <a:spcPts val="235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Роспотребнадзор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Ульяновская область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16,9 %</a:t>
                      </a:r>
                      <a:endParaRPr sz="1000" b="0" spc="-5" dirty="0">
                        <a:solidFill>
                          <a:srgbClr val="41AD49"/>
                        </a:solidFill>
                        <a:latin typeface="Gill Sans Nova"/>
                        <a:ea typeface="+mn-e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Gill Sans Nova"/>
                          <a:cs typeface="Gill Sans Nova"/>
                        </a:rPr>
                        <a:t>7,2 %</a:t>
                      </a:r>
                      <a:endParaRPr sz="1000" dirty="0">
                        <a:solidFill>
                          <a:srgbClr val="FF0000"/>
                        </a:solidFill>
                        <a:latin typeface="Gill Sans Nov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17</a:t>
                      </a:r>
                      <a:r>
                        <a:rPr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 %</a:t>
                      </a: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МЧС (Россия в целом)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61</a:t>
                      </a: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,7</a:t>
                      </a:r>
                      <a:r>
                        <a:rPr sz="1000" b="0" spc="-35" dirty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3</a:t>
                      </a: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2</a:t>
                      </a:r>
                      <a:r>
                        <a:rPr sz="1000" b="0" spc="-40" dirty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/>
                          <a:cs typeface="Times New Roman"/>
                        </a:rPr>
                        <a:t>     </a:t>
                      </a:r>
                      <a:endParaRPr sz="1000" b="0" spc="-5" dirty="0">
                        <a:solidFill>
                          <a:schemeClr val="tx1"/>
                        </a:solidFill>
                        <a:latin typeface="Gill Sans Nova"/>
                        <a:ea typeface="+mn-ea"/>
                        <a:cs typeface="Gill Sans Nov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78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50"/>
                        </a:spcBef>
                      </a:pPr>
                      <a:r>
                        <a:rPr sz="1000" b="1" spc="50" dirty="0">
                          <a:latin typeface="Arial"/>
                          <a:cs typeface="Arial"/>
                        </a:rPr>
                        <a:t>МЧС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085"/>
                        </a:lnSpc>
                      </a:pPr>
                      <a:r>
                        <a:rPr sz="1000" b="1" spc="-40" dirty="0">
                          <a:latin typeface="Arial"/>
                          <a:cs typeface="Arial"/>
                        </a:rPr>
                        <a:t>Ульяновская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80</a:t>
                      </a:r>
                      <a:r>
                        <a:rPr sz="1000" b="0" spc="-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0</a:t>
                      </a:r>
                      <a:r>
                        <a:rPr sz="1000" b="0" spc="-3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0</a:t>
                      </a:r>
                      <a:r>
                        <a:rPr sz="1000" b="0" spc="-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2</a:t>
                      </a:r>
                      <a:r>
                        <a:rPr sz="1000" b="0" spc="-40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788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Роструд (Россия в целом)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2</a:t>
                      </a: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5</a:t>
                      </a: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4</a:t>
                      </a:r>
                      <a:r>
                        <a:rPr sz="1000" b="0" spc="-35" dirty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0</a:t>
                      </a: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8</a:t>
                      </a:r>
                      <a:r>
                        <a:rPr sz="1000" b="0" spc="-40" dirty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788">
                <a:tc>
                  <a:txBody>
                    <a:bodyPr/>
                    <a:lstStyle/>
                    <a:p>
                      <a:pPr marL="774700" marR="766445" indent="394335">
                        <a:lnSpc>
                          <a:spcPts val="1000"/>
                        </a:lnSpc>
                        <a:spcBef>
                          <a:spcPts val="235"/>
                        </a:spcBef>
                      </a:pPr>
                      <a:r>
                        <a:rPr sz="1000" b="1" spc="-40" dirty="0">
                          <a:latin typeface="Arial"/>
                          <a:cs typeface="Arial"/>
                        </a:rPr>
                        <a:t>Роструд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Ульяновская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4</a:t>
                      </a:r>
                      <a:r>
                        <a:rPr sz="1000" b="0" spc="-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7,</a:t>
                      </a: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7</a:t>
                      </a:r>
                      <a:r>
                        <a:rPr sz="1000" b="0" spc="-35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41AD49"/>
                          </a:solidFill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0</a:t>
                      </a:r>
                      <a:r>
                        <a:rPr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7</a:t>
                      </a:r>
                      <a:r>
                        <a:rPr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 %</a:t>
                      </a: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707298" y="1439077"/>
            <a:ext cx="96079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204" dirty="0">
                <a:solidFill>
                  <a:srgbClr val="0068AC"/>
                </a:solidFill>
                <a:latin typeface="Arial"/>
                <a:cs typeface="Arial"/>
              </a:rPr>
              <a:t>СТАБИЛЬНОСТЬ. </a:t>
            </a:r>
            <a:r>
              <a:rPr sz="1800" b="1" spc="204" dirty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-5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Ф</a:t>
            </a:r>
            <a:r>
              <a:rPr sz="1800" b="1" spc="220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9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«</a:t>
            </a:r>
            <a:r>
              <a:rPr sz="1800" b="1" spc="105" dirty="0">
                <a:solidFill>
                  <a:srgbClr val="0068AC"/>
                </a:solidFill>
                <a:latin typeface="Arial"/>
                <a:cs typeface="Arial"/>
              </a:rPr>
              <a:t>У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125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40" dirty="0">
                <a:solidFill>
                  <a:srgbClr val="0068AC"/>
                </a:solidFill>
                <a:latin typeface="Arial"/>
                <a:cs typeface="Arial"/>
              </a:rPr>
              <a:t>Я</a:t>
            </a:r>
            <a:r>
              <a:rPr sz="1800" b="1" spc="50" dirty="0">
                <a:solidFill>
                  <a:srgbClr val="0068AC"/>
                </a:solidFill>
                <a:latin typeface="Arial"/>
                <a:cs typeface="Arial"/>
              </a:rPr>
              <a:t>Н</a:t>
            </a:r>
            <a:r>
              <a:rPr sz="1800" b="1" spc="16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-75" dirty="0">
                <a:solidFill>
                  <a:srgbClr val="0068AC"/>
                </a:solidFill>
                <a:latin typeface="Arial"/>
                <a:cs typeface="Arial"/>
              </a:rPr>
              <a:t>В</a:t>
            </a:r>
            <a:r>
              <a:rPr sz="1800" b="1" spc="85" dirty="0">
                <a:solidFill>
                  <a:srgbClr val="0068AC"/>
                </a:solidFill>
                <a:latin typeface="Arial"/>
                <a:cs typeface="Arial"/>
              </a:rPr>
              <a:t>С</a:t>
            </a:r>
            <a:r>
              <a:rPr sz="1800" b="1" spc="215" dirty="0">
                <a:solidFill>
                  <a:srgbClr val="0068AC"/>
                </a:solidFill>
                <a:latin typeface="Arial"/>
                <a:cs typeface="Arial"/>
              </a:rPr>
              <a:t>К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А</a:t>
            </a:r>
            <a:r>
              <a:rPr sz="1800" b="1" spc="-80" dirty="0">
                <a:solidFill>
                  <a:srgbClr val="0068AC"/>
                </a:solidFill>
                <a:latin typeface="Arial"/>
                <a:cs typeface="Arial"/>
              </a:rPr>
              <a:t>Я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6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-75" dirty="0">
                <a:solidFill>
                  <a:srgbClr val="0068AC"/>
                </a:solidFill>
                <a:latin typeface="Arial"/>
                <a:cs typeface="Arial"/>
              </a:rPr>
              <a:t>Б</a:t>
            </a:r>
            <a:r>
              <a:rPr sz="1800" b="1" spc="175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25" dirty="0">
                <a:solidFill>
                  <a:srgbClr val="0068AC"/>
                </a:solidFill>
                <a:latin typeface="Arial"/>
                <a:cs typeface="Arial"/>
              </a:rPr>
              <a:t>А</a:t>
            </a:r>
            <a:r>
              <a:rPr sz="1800" b="1" spc="60" dirty="0">
                <a:solidFill>
                  <a:srgbClr val="0068AC"/>
                </a:solidFill>
                <a:latin typeface="Arial"/>
                <a:cs typeface="Arial"/>
              </a:rPr>
              <a:t>С</a:t>
            </a:r>
            <a:r>
              <a:rPr sz="1800" b="1" spc="160" dirty="0">
                <a:solidFill>
                  <a:srgbClr val="0068AC"/>
                </a:solidFill>
                <a:latin typeface="Arial"/>
                <a:cs typeface="Arial"/>
              </a:rPr>
              <a:t>Т</a:t>
            </a:r>
            <a:r>
              <a:rPr sz="1800" b="1" spc="-10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65" dirty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1</a:t>
            </a:r>
            <a:r>
              <a:rPr sz="1800" b="1" spc="50" dirty="0">
                <a:solidFill>
                  <a:srgbClr val="0068AC"/>
                </a:solidFill>
                <a:latin typeface="Arial"/>
                <a:cs typeface="Arial"/>
              </a:rPr>
              <a:t>-</a:t>
            </a:r>
            <a:r>
              <a:rPr sz="1800" b="1" spc="-10" dirty="0">
                <a:solidFill>
                  <a:srgbClr val="0068AC"/>
                </a:solidFill>
                <a:latin typeface="Arial"/>
                <a:cs typeface="Arial"/>
              </a:rPr>
              <a:t>е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68AC"/>
                </a:solidFill>
                <a:latin typeface="Arial"/>
                <a:cs typeface="Arial"/>
              </a:rPr>
              <a:t>М</a:t>
            </a:r>
            <a:r>
              <a:rPr sz="1800" b="1" spc="-10" dirty="0">
                <a:solidFill>
                  <a:srgbClr val="0068AC"/>
                </a:solidFill>
                <a:latin typeface="Arial"/>
                <a:cs typeface="Arial"/>
              </a:rPr>
              <a:t>ЕС</a:t>
            </a:r>
            <a:r>
              <a:rPr sz="1800" b="1" spc="125" dirty="0">
                <a:solidFill>
                  <a:srgbClr val="0068AC"/>
                </a:solidFill>
                <a:latin typeface="Arial"/>
                <a:cs typeface="Arial"/>
              </a:rPr>
              <a:t>Т</a:t>
            </a:r>
            <a:r>
              <a:rPr sz="1800" b="1" spc="17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225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З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8AC"/>
                </a:solidFill>
                <a:latin typeface="Arial"/>
                <a:cs typeface="Arial"/>
              </a:rPr>
              <a:t>8</a:t>
            </a:r>
            <a:r>
              <a:rPr sz="1800" b="1" spc="-10" dirty="0">
                <a:solidFill>
                  <a:srgbClr val="0068AC"/>
                </a:solidFill>
                <a:latin typeface="Arial"/>
                <a:cs typeface="Arial"/>
              </a:rPr>
              <a:t>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65840" y="3286042"/>
            <a:ext cx="10610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0" spc="-15" dirty="0" err="1">
                <a:latin typeface="Gill Sans Nova"/>
                <a:cs typeface="Gill Sans Nova"/>
              </a:rPr>
              <a:t>Роспотребнадзор</a:t>
            </a:r>
            <a:endParaRPr sz="1000" dirty="0">
              <a:latin typeface="Gill Sans Nova"/>
              <a:cs typeface="Gill Sans Nov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166097" y="3276356"/>
            <a:ext cx="131460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80"/>
              </a:spcBef>
            </a:pPr>
            <a:r>
              <a:rPr sz="1000" b="0" spc="-15" dirty="0" err="1">
                <a:latin typeface="Gill Sans Nova"/>
                <a:cs typeface="Gill Sans Nova"/>
              </a:rPr>
              <a:t>Росприроднадзор</a:t>
            </a:r>
            <a:endParaRPr sz="1000" dirty="0">
              <a:latin typeface="Gill Sans Nova"/>
              <a:cs typeface="Gill Sans Nova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78" name="object 78"/>
          <p:cNvSpPr txBox="1"/>
          <p:nvPr/>
        </p:nvSpPr>
        <p:spPr>
          <a:xfrm>
            <a:off x="8978437" y="3286042"/>
            <a:ext cx="1232363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ts val="1080"/>
              </a:lnSpc>
            </a:pPr>
            <a:r>
              <a:rPr sz="1000" b="0" spc="-5" dirty="0" err="1">
                <a:latin typeface="Gill Sans Nova"/>
                <a:cs typeface="Gill Sans Nova"/>
              </a:rPr>
              <a:t>Россельхознадзор</a:t>
            </a:r>
            <a:endParaRPr sz="1000" dirty="0">
              <a:latin typeface="Gill Sans Nova"/>
              <a:cs typeface="Gill Sans Nova"/>
            </a:endParaRPr>
          </a:p>
        </p:txBody>
      </p:sp>
      <p:graphicFrame>
        <p:nvGraphicFramePr>
          <p:cNvPr id="86" name="Диаграмма 85"/>
          <p:cNvGraphicFramePr>
            <a:graphicFrameLocks/>
          </p:cNvGraphicFramePr>
          <p:nvPr/>
        </p:nvGraphicFramePr>
        <p:xfrm>
          <a:off x="6826925" y="1925268"/>
          <a:ext cx="2268912" cy="187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7" name="Диаграмма 86"/>
          <p:cNvGraphicFramePr>
            <a:graphicFrameLocks/>
          </p:cNvGraphicFramePr>
          <p:nvPr/>
        </p:nvGraphicFramePr>
        <p:xfrm>
          <a:off x="8507012" y="1925268"/>
          <a:ext cx="2175212" cy="185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801865"/>
              </p:ext>
            </p:extLst>
          </p:nvPr>
        </p:nvGraphicFramePr>
        <p:xfrm>
          <a:off x="235260" y="1925268"/>
          <a:ext cx="5904656" cy="341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843933"/>
              </p:ext>
            </p:extLst>
          </p:nvPr>
        </p:nvGraphicFramePr>
        <p:xfrm>
          <a:off x="5161926" y="1903333"/>
          <a:ext cx="2268912" cy="187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13364" y="3780002"/>
            <a:ext cx="3790950" cy="108013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565"/>
              </a:spcBef>
            </a:pPr>
            <a:r>
              <a:rPr sz="1000" b="1" dirty="0">
                <a:solidFill>
                  <a:srgbClr val="0068AC"/>
                </a:solidFill>
                <a:latin typeface="Trebuchet MS"/>
                <a:cs typeface="Trebuchet MS"/>
              </a:rPr>
              <a:t>P1</a:t>
            </a:r>
            <a:r>
              <a:rPr sz="1000" b="1" spc="-20" dirty="0">
                <a:solidFill>
                  <a:srgbClr val="0068AC"/>
                </a:solidFill>
                <a:latin typeface="Trebuchet MS"/>
                <a:cs typeface="Trebuchet MS"/>
              </a:rPr>
              <a:t> </a:t>
            </a:r>
            <a:r>
              <a:rPr sz="1000" b="0" dirty="0">
                <a:latin typeface="Gill Sans Nova"/>
                <a:cs typeface="Gill Sans Nova"/>
              </a:rPr>
              <a:t>— </a:t>
            </a:r>
            <a:r>
              <a:rPr sz="1000" b="0" spc="15" dirty="0">
                <a:latin typeface="Gill Sans Nova"/>
                <a:cs typeface="Gill Sans Nova"/>
              </a:rPr>
              <a:t>доля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20" dirty="0">
                <a:latin typeface="Gill Sans Nova"/>
                <a:cs typeface="Gill Sans Nova"/>
              </a:rPr>
              <a:t>предупреждений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25" dirty="0">
                <a:latin typeface="Gill Sans Nova"/>
                <a:cs typeface="Gill Sans Nova"/>
              </a:rPr>
              <a:t>от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5" dirty="0">
                <a:latin typeface="Gill Sans Nova"/>
                <a:cs typeface="Gill Sans Nova"/>
              </a:rPr>
              <a:t>общего</a:t>
            </a:r>
            <a:r>
              <a:rPr sz="1000" b="0" dirty="0">
                <a:latin typeface="Gill Sans Nova"/>
                <a:cs typeface="Gill Sans Nova"/>
              </a:rPr>
              <a:t> числа</a:t>
            </a:r>
            <a:r>
              <a:rPr sz="1000" b="0" spc="5" dirty="0">
                <a:latin typeface="Gill Sans Nova"/>
                <a:cs typeface="Gill Sans Nova"/>
              </a:rPr>
              <a:t> </a:t>
            </a:r>
            <a:r>
              <a:rPr sz="1000" b="0" spc="-25" dirty="0">
                <a:latin typeface="Gill Sans Nova"/>
                <a:cs typeface="Gill Sans Nova"/>
              </a:rPr>
              <a:t>наказаний.</a:t>
            </a:r>
            <a:endParaRPr sz="1000" dirty="0">
              <a:latin typeface="Gill Sans Nova"/>
              <a:cs typeface="Gill Sans Nova"/>
            </a:endParaRPr>
          </a:p>
          <a:p>
            <a:pPr marL="12700" marR="242570" indent="635">
              <a:lnSpc>
                <a:spcPts val="1100"/>
              </a:lnSpc>
              <a:spcBef>
                <a:spcPts val="590"/>
              </a:spcBef>
            </a:pPr>
            <a:r>
              <a:rPr sz="1000" b="1" dirty="0">
                <a:solidFill>
                  <a:srgbClr val="41AD49"/>
                </a:solidFill>
                <a:latin typeface="Trebuchet MS"/>
                <a:cs typeface="Trebuchet MS"/>
              </a:rPr>
              <a:t>P2</a:t>
            </a:r>
            <a:r>
              <a:rPr sz="1000" b="1" spc="-20" dirty="0">
                <a:solidFill>
                  <a:srgbClr val="41AD49"/>
                </a:solidFill>
                <a:latin typeface="Trebuchet MS"/>
                <a:cs typeface="Trebuchet MS"/>
              </a:rPr>
              <a:t> </a:t>
            </a:r>
            <a:r>
              <a:rPr sz="1000" b="0" dirty="0">
                <a:latin typeface="Gill Sans Nova"/>
                <a:cs typeface="Gill Sans Nova"/>
              </a:rPr>
              <a:t>— </a:t>
            </a:r>
            <a:r>
              <a:rPr sz="1000" b="0" spc="15" dirty="0">
                <a:latin typeface="Gill Sans Nova"/>
                <a:cs typeface="Gill Sans Nova"/>
              </a:rPr>
              <a:t>доля</a:t>
            </a:r>
            <a:r>
              <a:rPr sz="1000" b="0" spc="5" dirty="0">
                <a:latin typeface="Gill Sans Nova"/>
                <a:cs typeface="Gill Sans Nova"/>
              </a:rPr>
              <a:t> </a:t>
            </a:r>
            <a:r>
              <a:rPr sz="1000" b="0" spc="-30" dirty="0">
                <a:latin typeface="Gill Sans Nova"/>
                <a:cs typeface="Gill Sans Nova"/>
              </a:rPr>
              <a:t>организаций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55" dirty="0">
                <a:latin typeface="Gill Sans Nova"/>
                <a:cs typeface="Gill Sans Nova"/>
              </a:rPr>
              <a:t>и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10" dirty="0">
                <a:latin typeface="Gill Sans Nova"/>
                <a:cs typeface="Gill Sans Nova"/>
              </a:rPr>
              <a:t>ИП,</a:t>
            </a:r>
            <a:r>
              <a:rPr sz="1000" b="0" spc="5" dirty="0">
                <a:latin typeface="Gill Sans Nova"/>
                <a:cs typeface="Gill Sans Nova"/>
              </a:rPr>
              <a:t> </a:t>
            </a:r>
            <a:r>
              <a:rPr sz="1000" b="0" spc="-20" dirty="0">
                <a:latin typeface="Gill Sans Nova"/>
                <a:cs typeface="Gill Sans Nova"/>
              </a:rPr>
              <a:t>подвергнутых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10" dirty="0">
                <a:latin typeface="Gill Sans Nova"/>
                <a:cs typeface="Gill Sans Nova"/>
              </a:rPr>
              <a:t>контролю</a:t>
            </a:r>
            <a:r>
              <a:rPr sz="1000" b="0" spc="5" dirty="0">
                <a:latin typeface="Gill Sans Nova"/>
                <a:cs typeface="Gill Sans Nova"/>
              </a:rPr>
              <a:t> </a:t>
            </a:r>
            <a:r>
              <a:rPr sz="1000" b="0" spc="-55" dirty="0">
                <a:latin typeface="Gill Sans Nova"/>
                <a:cs typeface="Gill Sans Nova"/>
              </a:rPr>
              <a:t>и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10" dirty="0">
                <a:latin typeface="Gill Sans Nova"/>
                <a:cs typeface="Gill Sans Nova"/>
              </a:rPr>
              <a:t>надзору, </a:t>
            </a:r>
            <a:r>
              <a:rPr sz="1000" b="0" spc="-265" dirty="0">
                <a:latin typeface="Gill Sans Nova"/>
                <a:cs typeface="Gill Sans Nova"/>
              </a:rPr>
              <a:t> </a:t>
            </a:r>
            <a:r>
              <a:rPr sz="1000" b="0" spc="-25" dirty="0">
                <a:latin typeface="Gill Sans Nova"/>
                <a:cs typeface="Gill Sans Nova"/>
              </a:rPr>
              <a:t>от</a:t>
            </a:r>
            <a:r>
              <a:rPr sz="1000" b="0" spc="-5" dirty="0">
                <a:latin typeface="Gill Sans Nova"/>
                <a:cs typeface="Gill Sans Nova"/>
              </a:rPr>
              <a:t> общего</a:t>
            </a:r>
            <a:r>
              <a:rPr sz="1000" b="0" dirty="0">
                <a:latin typeface="Gill Sans Nova"/>
                <a:cs typeface="Gill Sans Nova"/>
              </a:rPr>
              <a:t> числа </a:t>
            </a:r>
            <a:r>
              <a:rPr sz="1000" b="0" spc="-15" dirty="0">
                <a:latin typeface="Gill Sans Nova"/>
                <a:cs typeface="Gill Sans Nova"/>
              </a:rPr>
              <a:t>подконтрольных.</a:t>
            </a:r>
            <a:endParaRPr sz="1000" dirty="0">
              <a:latin typeface="Gill Sans Nova"/>
              <a:cs typeface="Gill Sans Nova"/>
            </a:endParaRPr>
          </a:p>
          <a:p>
            <a:pPr marL="13335">
              <a:lnSpc>
                <a:spcPts val="1150"/>
              </a:lnSpc>
              <a:spcBef>
                <a:spcPts val="445"/>
              </a:spcBef>
            </a:pPr>
            <a:r>
              <a:rPr sz="1000" b="1" dirty="0">
                <a:solidFill>
                  <a:srgbClr val="AB3224"/>
                </a:solidFill>
                <a:latin typeface="Trebuchet MS"/>
                <a:cs typeface="Trebuchet MS"/>
              </a:rPr>
              <a:t>P3</a:t>
            </a:r>
            <a:r>
              <a:rPr sz="1000" b="1" spc="-25" dirty="0">
                <a:solidFill>
                  <a:srgbClr val="AB3224"/>
                </a:solidFill>
                <a:latin typeface="Trebuchet MS"/>
                <a:cs typeface="Trebuchet MS"/>
              </a:rPr>
              <a:t> </a:t>
            </a:r>
            <a:r>
              <a:rPr sz="1000" b="0" dirty="0">
                <a:latin typeface="Gill Sans Nova"/>
                <a:cs typeface="Gill Sans Nova"/>
              </a:rPr>
              <a:t>— </a:t>
            </a:r>
            <a:r>
              <a:rPr sz="1000" b="0" spc="15" dirty="0">
                <a:latin typeface="Gill Sans Nova"/>
                <a:cs typeface="Gill Sans Nova"/>
              </a:rPr>
              <a:t>доля</a:t>
            </a:r>
            <a:r>
              <a:rPr sz="1000" b="0" spc="-5" dirty="0">
                <a:latin typeface="Gill Sans Nova"/>
                <a:cs typeface="Gill Sans Nova"/>
              </a:rPr>
              <a:t> штрафов,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15" dirty="0">
                <a:latin typeface="Gill Sans Nova"/>
                <a:cs typeface="Gill Sans Nova"/>
              </a:rPr>
              <a:t>наложенных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10" dirty="0">
                <a:latin typeface="Gill Sans Nova"/>
                <a:cs typeface="Gill Sans Nova"/>
              </a:rPr>
              <a:t>без</a:t>
            </a:r>
            <a:r>
              <a:rPr sz="1000" b="0" spc="-5" dirty="0">
                <a:latin typeface="Gill Sans Nova"/>
                <a:cs typeface="Gill Sans Nova"/>
              </a:rPr>
              <a:t> </a:t>
            </a:r>
            <a:r>
              <a:rPr sz="1000" b="0" spc="-20" dirty="0">
                <a:latin typeface="Gill Sans Nova"/>
                <a:cs typeface="Gill Sans Nova"/>
              </a:rPr>
              <a:t>проведения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15" dirty="0">
                <a:latin typeface="Gill Sans Nova"/>
                <a:cs typeface="Gill Sans Nova"/>
              </a:rPr>
              <a:t>проверок</a:t>
            </a:r>
            <a:endParaRPr sz="1000" dirty="0">
              <a:latin typeface="Gill Sans Nova"/>
              <a:cs typeface="Gill Sans Nova"/>
            </a:endParaRPr>
          </a:p>
          <a:p>
            <a:pPr marL="12700" marR="5080">
              <a:lnSpc>
                <a:spcPts val="1100"/>
              </a:lnSpc>
              <a:spcBef>
                <a:spcPts val="70"/>
              </a:spcBef>
            </a:pPr>
            <a:r>
              <a:rPr sz="1000" b="0" spc="10" dirty="0">
                <a:latin typeface="Gill Sans Nova"/>
                <a:cs typeface="Gill Sans Nova"/>
              </a:rPr>
              <a:t>(«доля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30" dirty="0">
                <a:latin typeface="Gill Sans Nova"/>
                <a:cs typeface="Gill Sans Nova"/>
              </a:rPr>
              <a:t>административных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5" dirty="0">
                <a:latin typeface="Gill Sans Nova"/>
                <a:cs typeface="Gill Sans Nova"/>
              </a:rPr>
              <a:t>расследований»),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25" dirty="0">
                <a:latin typeface="Gill Sans Nova"/>
                <a:cs typeface="Gill Sans Nova"/>
              </a:rPr>
              <a:t>от</a:t>
            </a:r>
            <a:r>
              <a:rPr sz="1000" b="0" dirty="0">
                <a:latin typeface="Gill Sans Nova"/>
                <a:cs typeface="Gill Sans Nova"/>
              </a:rPr>
              <a:t> </a:t>
            </a:r>
            <a:r>
              <a:rPr sz="1000" b="0" spc="-5" dirty="0">
                <a:latin typeface="Gill Sans Nova"/>
                <a:cs typeface="Gill Sans Nova"/>
              </a:rPr>
              <a:t>общего</a:t>
            </a:r>
            <a:r>
              <a:rPr sz="1000" b="0" dirty="0">
                <a:latin typeface="Gill Sans Nova"/>
                <a:cs typeface="Gill Sans Nova"/>
              </a:rPr>
              <a:t> числа</a:t>
            </a:r>
            <a:r>
              <a:rPr sz="1000" b="0" spc="5" dirty="0">
                <a:latin typeface="Gill Sans Nova"/>
                <a:cs typeface="Gill Sans Nova"/>
              </a:rPr>
              <a:t> </a:t>
            </a:r>
            <a:r>
              <a:rPr sz="1000" b="0" spc="-5" dirty="0">
                <a:latin typeface="Gill Sans Nova"/>
                <a:cs typeface="Gill Sans Nova"/>
              </a:rPr>
              <a:t>штрафов, </a:t>
            </a:r>
            <a:r>
              <a:rPr sz="1000" b="0" spc="-270" dirty="0">
                <a:latin typeface="Gill Sans Nova"/>
                <a:cs typeface="Gill Sans Nova"/>
              </a:rPr>
              <a:t> </a:t>
            </a:r>
            <a:r>
              <a:rPr sz="1000" b="0" spc="-15" dirty="0">
                <a:latin typeface="Gill Sans Nova"/>
                <a:cs typeface="Gill Sans Nova"/>
              </a:rPr>
              <a:t>наложенных</a:t>
            </a:r>
            <a:r>
              <a:rPr sz="1000" b="0" spc="-5" dirty="0">
                <a:latin typeface="Gill Sans Nova"/>
                <a:cs typeface="Gill Sans Nova"/>
              </a:rPr>
              <a:t> ФОИВ.</a:t>
            </a:r>
            <a:endParaRPr sz="1000" dirty="0">
              <a:latin typeface="Gill Sans Nova"/>
              <a:cs typeface="Gill Sans Nova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89020"/>
              </p:ext>
            </p:extLst>
          </p:nvPr>
        </p:nvGraphicFramePr>
        <p:xfrm>
          <a:off x="719999" y="5267142"/>
          <a:ext cx="4448810" cy="1689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0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7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79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5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0068AC"/>
                          </a:solidFill>
                          <a:latin typeface="Trebuchet MS"/>
                          <a:cs typeface="Trebuchet MS"/>
                        </a:rPr>
                        <a:t>P1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41AD49"/>
                          </a:solidFill>
                          <a:latin typeface="Trebuchet MS"/>
                          <a:cs typeface="Trebuchet MS"/>
                        </a:rPr>
                        <a:t>P2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AB3224"/>
                          </a:solidFill>
                          <a:latin typeface="Trebuchet MS"/>
                          <a:cs typeface="Trebuchet MS"/>
                        </a:rPr>
                        <a:t>P3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788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Роспотребнадзор (Россия в целом)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dirty="0">
                          <a:latin typeface="Gill Sans Nova"/>
                          <a:cs typeface="Gill Sans Nova"/>
                        </a:rPr>
                        <a:t>13,8%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7</a:t>
                      </a: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1</a:t>
                      </a:r>
                      <a:r>
                        <a:rPr sz="1000" b="0" spc="-35" dirty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0" spc="-5" dirty="0" smtClean="0">
                          <a:latin typeface="Gill Sans Nova"/>
                          <a:cs typeface="Gill Sans Nova"/>
                        </a:rPr>
                        <a:t>38</a:t>
                      </a:r>
                      <a:r>
                        <a:rPr lang="ru-RU" sz="1000" b="0" spc="-35" dirty="0" smtClean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lang="ru-RU"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788">
                <a:tc>
                  <a:txBody>
                    <a:bodyPr/>
                    <a:lstStyle/>
                    <a:p>
                      <a:pPr marL="774700" marR="767080" indent="105410">
                        <a:lnSpc>
                          <a:spcPts val="1000"/>
                        </a:lnSpc>
                        <a:spcBef>
                          <a:spcPts val="235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Роспотребнадзор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Ульяновская область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 smtClean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22,2 %</a:t>
                      </a:r>
                      <a:endParaRPr sz="1000" b="0" spc="-5" dirty="0">
                        <a:solidFill>
                          <a:srgbClr val="41AD49"/>
                        </a:solidFill>
                        <a:latin typeface="Gill Sans Nova"/>
                        <a:ea typeface="+mn-e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 smtClean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6,6 </a:t>
                      </a: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%</a:t>
                      </a:r>
                      <a:endParaRPr sz="1000" b="0" spc="-5" dirty="0">
                        <a:solidFill>
                          <a:srgbClr val="41AD49"/>
                        </a:solidFill>
                        <a:latin typeface="Gill Sans Nova"/>
                        <a:ea typeface="+mn-e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 smtClean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8 % </a:t>
                      </a:r>
                      <a:endParaRPr sz="1000" b="0" spc="-5" dirty="0">
                        <a:solidFill>
                          <a:srgbClr val="41AD49"/>
                        </a:solidFill>
                        <a:latin typeface="Gill Sans Nova"/>
                        <a:ea typeface="+mn-e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МЧС (Россия в целом)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61</a:t>
                      </a: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,7</a:t>
                      </a:r>
                      <a:r>
                        <a:rPr sz="1000" b="0" spc="-35" dirty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3</a:t>
                      </a: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2</a:t>
                      </a:r>
                      <a:r>
                        <a:rPr sz="1000" b="0" spc="-40" dirty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78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50"/>
                        </a:spcBef>
                      </a:pPr>
                      <a:r>
                        <a:rPr sz="1000" b="1" spc="50" dirty="0">
                          <a:latin typeface="Arial"/>
                          <a:cs typeface="Arial"/>
                        </a:rPr>
                        <a:t>МЧС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085"/>
                        </a:lnSpc>
                      </a:pPr>
                      <a:r>
                        <a:rPr sz="1000" b="1" spc="-40" dirty="0">
                          <a:latin typeface="Arial"/>
                          <a:cs typeface="Arial"/>
                        </a:rPr>
                        <a:t>Ульяновская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84,4 %</a:t>
                      </a:r>
                      <a:endParaRPr sz="1000" b="0" spc="-5" dirty="0">
                        <a:solidFill>
                          <a:srgbClr val="41AD49"/>
                        </a:solidFill>
                        <a:latin typeface="Gill Sans Nova"/>
                        <a:ea typeface="+mn-e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0,5 %</a:t>
                      </a:r>
                      <a:endParaRPr sz="1000" b="0" spc="-5" dirty="0">
                        <a:solidFill>
                          <a:srgbClr val="41AD49"/>
                        </a:solidFill>
                        <a:latin typeface="Gill Sans Nova"/>
                        <a:ea typeface="+mn-e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788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Роструд (Россия в целом)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2</a:t>
                      </a: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5</a:t>
                      </a: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4</a:t>
                      </a:r>
                      <a:r>
                        <a:rPr sz="1000" b="0" spc="-35" dirty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0</a:t>
                      </a:r>
                      <a:r>
                        <a:rPr sz="1000" b="0" spc="-5" dirty="0">
                          <a:latin typeface="Gill Sans Nova"/>
                          <a:cs typeface="Gill Sans Nova"/>
                        </a:rPr>
                        <a:t>,</a:t>
                      </a:r>
                      <a:r>
                        <a:rPr lang="ru-RU" sz="1000" b="0" spc="-5" dirty="0">
                          <a:latin typeface="Gill Sans Nova"/>
                          <a:cs typeface="Gill Sans Nova"/>
                        </a:rPr>
                        <a:t>8</a:t>
                      </a:r>
                      <a:r>
                        <a:rPr sz="1000" b="0" spc="-40" dirty="0">
                          <a:latin typeface="Gill Sans Nova"/>
                          <a:cs typeface="Gill Sans Nova"/>
                        </a:rPr>
                        <a:t> </a:t>
                      </a:r>
                      <a:r>
                        <a:rPr sz="1000" b="0" spc="-10" dirty="0">
                          <a:latin typeface="Gill Sans Nova"/>
                          <a:cs typeface="Gill Sans Nova"/>
                        </a:rPr>
                        <a:t>%</a:t>
                      </a:r>
                      <a:endParaRPr sz="1000" dirty="0">
                        <a:latin typeface="Gill Sans Nova"/>
                        <a:cs typeface="Gill Sans Nova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788">
                <a:tc>
                  <a:txBody>
                    <a:bodyPr/>
                    <a:lstStyle/>
                    <a:p>
                      <a:pPr marL="774700" marR="766445" indent="394335">
                        <a:lnSpc>
                          <a:spcPts val="1000"/>
                        </a:lnSpc>
                        <a:spcBef>
                          <a:spcPts val="235"/>
                        </a:spcBef>
                      </a:pPr>
                      <a:r>
                        <a:rPr sz="1000" b="1" spc="-40" dirty="0">
                          <a:latin typeface="Arial"/>
                          <a:cs typeface="Arial"/>
                        </a:rPr>
                        <a:t>Роструд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Ульяновская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>
                          <a:solidFill>
                            <a:srgbClr val="41AD49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27,4 %</a:t>
                      </a:r>
                      <a:endParaRPr sz="1000" b="0" spc="-5" dirty="0">
                        <a:solidFill>
                          <a:srgbClr val="41AD49"/>
                        </a:solidFill>
                        <a:latin typeface="Gill Sans Nova"/>
                        <a:ea typeface="+mn-e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0" spc="-5" dirty="0">
                          <a:solidFill>
                            <a:srgbClr val="FF0000"/>
                          </a:solidFill>
                          <a:latin typeface="Gill Sans Nova"/>
                          <a:ea typeface="+mn-ea"/>
                          <a:cs typeface="Gill Sans Nova"/>
                        </a:rPr>
                        <a:t>1,0 %</a:t>
                      </a:r>
                      <a:endParaRPr sz="1000" b="0" spc="-5" dirty="0">
                        <a:solidFill>
                          <a:srgbClr val="FF0000"/>
                        </a:solidFill>
                        <a:latin typeface="Gill Sans Nova"/>
                        <a:ea typeface="+mn-ea"/>
                        <a:cs typeface="Gill Sans Nova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707298" y="1439077"/>
            <a:ext cx="98959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204" dirty="0">
                <a:solidFill>
                  <a:srgbClr val="0068AC"/>
                </a:solidFill>
                <a:latin typeface="Arial"/>
                <a:cs typeface="Arial"/>
              </a:rPr>
              <a:t>СТАБИЛЬНОСТЬ. </a:t>
            </a:r>
            <a:r>
              <a:rPr sz="1800" b="1" spc="204" dirty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-5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Ф</a:t>
            </a:r>
            <a:r>
              <a:rPr sz="1800" b="1" spc="220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9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«</a:t>
            </a:r>
            <a:r>
              <a:rPr lang="ru-RU" sz="1800" b="1" spc="105" dirty="0">
                <a:solidFill>
                  <a:srgbClr val="0068AC"/>
                </a:solidFill>
                <a:latin typeface="Arial"/>
                <a:cs typeface="Arial"/>
              </a:rPr>
              <a:t>УДМУРТСКАЯ РЕСПУБЛИКА</a:t>
            </a:r>
            <a:r>
              <a:rPr sz="1800" b="1" spc="65" dirty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lang="ru-RU" b="1" spc="-110" dirty="0">
                <a:solidFill>
                  <a:srgbClr val="0068AC"/>
                </a:solidFill>
                <a:latin typeface="Arial"/>
                <a:cs typeface="Arial"/>
              </a:rPr>
              <a:t>2</a:t>
            </a:r>
            <a:r>
              <a:rPr sz="1800" b="1" spc="50" dirty="0">
                <a:solidFill>
                  <a:srgbClr val="0068AC"/>
                </a:solidFill>
                <a:latin typeface="Arial"/>
                <a:cs typeface="Arial"/>
              </a:rPr>
              <a:t>-</a:t>
            </a:r>
            <a:r>
              <a:rPr sz="1800" b="1" spc="-10" dirty="0">
                <a:solidFill>
                  <a:srgbClr val="0068AC"/>
                </a:solidFill>
                <a:latin typeface="Arial"/>
                <a:cs typeface="Arial"/>
              </a:rPr>
              <a:t>е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68AC"/>
                </a:solidFill>
                <a:latin typeface="Arial"/>
                <a:cs typeface="Arial"/>
              </a:rPr>
              <a:t>М</a:t>
            </a:r>
            <a:r>
              <a:rPr sz="1800" b="1" spc="-10" dirty="0">
                <a:solidFill>
                  <a:srgbClr val="0068AC"/>
                </a:solidFill>
                <a:latin typeface="Arial"/>
                <a:cs typeface="Arial"/>
              </a:rPr>
              <a:t>ЕС</a:t>
            </a:r>
            <a:r>
              <a:rPr sz="1800" b="1" spc="125" dirty="0">
                <a:solidFill>
                  <a:srgbClr val="0068AC"/>
                </a:solidFill>
                <a:latin typeface="Arial"/>
                <a:cs typeface="Arial"/>
              </a:rPr>
              <a:t>Т</a:t>
            </a:r>
            <a:r>
              <a:rPr sz="1800" b="1" spc="17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225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З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8AC"/>
                </a:solidFill>
                <a:latin typeface="Arial"/>
                <a:cs typeface="Arial"/>
              </a:rPr>
              <a:t>8</a:t>
            </a:r>
            <a:r>
              <a:rPr sz="1800" b="1" spc="-10" dirty="0">
                <a:solidFill>
                  <a:srgbClr val="0068AC"/>
                </a:solidFill>
                <a:latin typeface="Arial"/>
                <a:cs typeface="Arial"/>
              </a:rPr>
              <a:t>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65840" y="3286042"/>
            <a:ext cx="10610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0" spc="-15" dirty="0" err="1">
                <a:latin typeface="Gill Sans Nova"/>
                <a:cs typeface="Gill Sans Nova"/>
              </a:rPr>
              <a:t>Роспотребнадзор</a:t>
            </a:r>
            <a:endParaRPr sz="1000" dirty="0">
              <a:latin typeface="Gill Sans Nova"/>
              <a:cs typeface="Gill Sans Nov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166097" y="3276356"/>
            <a:ext cx="131460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80"/>
              </a:spcBef>
            </a:pPr>
            <a:r>
              <a:rPr sz="1000" b="0" spc="-15" dirty="0" err="1">
                <a:latin typeface="Gill Sans Nova"/>
                <a:cs typeface="Gill Sans Nova"/>
              </a:rPr>
              <a:t>Росприроднадзор</a:t>
            </a:r>
            <a:endParaRPr sz="1000" dirty="0">
              <a:latin typeface="Gill Sans Nova"/>
              <a:cs typeface="Gill Sans Nova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78" name="object 78"/>
          <p:cNvSpPr txBox="1"/>
          <p:nvPr/>
        </p:nvSpPr>
        <p:spPr>
          <a:xfrm>
            <a:off x="8978437" y="3286042"/>
            <a:ext cx="1232363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ts val="1080"/>
              </a:lnSpc>
            </a:pPr>
            <a:r>
              <a:rPr sz="1000" b="0" spc="-5" dirty="0" err="1">
                <a:latin typeface="Gill Sans Nova"/>
                <a:cs typeface="Gill Sans Nova"/>
              </a:rPr>
              <a:t>Россельхознадзор</a:t>
            </a:r>
            <a:endParaRPr sz="1000" dirty="0">
              <a:latin typeface="Gill Sans Nova"/>
              <a:cs typeface="Gill Sans Nova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6482646" y="2028825"/>
          <a:ext cx="2821668" cy="157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582598"/>
              </p:ext>
            </p:extLst>
          </p:nvPr>
        </p:nvGraphicFramePr>
        <p:xfrm>
          <a:off x="186393" y="1926434"/>
          <a:ext cx="5060275" cy="33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112914"/>
              </p:ext>
            </p:extLst>
          </p:nvPr>
        </p:nvGraphicFramePr>
        <p:xfrm>
          <a:off x="4746597" y="2053233"/>
          <a:ext cx="2837623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035654"/>
              </p:ext>
            </p:extLst>
          </p:nvPr>
        </p:nvGraphicFramePr>
        <p:xfrm>
          <a:off x="8175806" y="1925268"/>
          <a:ext cx="2837623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9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70"/>
            <a:ext cx="10692130" cy="7560180"/>
            <a:chOff x="0" y="0"/>
            <a:chExt cx="10692130" cy="75601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2020»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20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49760"/>
            <a:ext cx="823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5" dirty="0">
                <a:solidFill>
                  <a:srgbClr val="0068AC"/>
                </a:solidFill>
                <a:latin typeface="Arial"/>
                <a:cs typeface="Arial"/>
              </a:rPr>
              <a:t>ИНДЕКС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0068AC"/>
                </a:solidFill>
                <a:latin typeface="Arial"/>
                <a:cs typeface="Arial"/>
              </a:rPr>
              <a:t>РУКОВОДСТВО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65" dirty="0">
                <a:solidFill>
                  <a:srgbClr val="0068AC"/>
                </a:solidFill>
                <a:latin typeface="Arial"/>
                <a:cs typeface="Arial"/>
              </a:rPr>
              <a:t>К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68AC"/>
                </a:solidFill>
                <a:latin typeface="Arial"/>
                <a:cs typeface="Arial"/>
              </a:rPr>
              <a:t>ДЕЙСТВИЮ: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lang="ru-RU" b="1" spc="50" dirty="0">
                <a:solidFill>
                  <a:srgbClr val="0068AC"/>
                </a:solidFill>
                <a:latin typeface="Arial"/>
                <a:cs typeface="Arial"/>
              </a:rPr>
              <a:t>КАЛУЖСКАЯ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068AC"/>
                </a:solidFill>
                <a:latin typeface="Arial"/>
                <a:cs typeface="Arial"/>
              </a:rPr>
              <a:t>ОБЛАСТЬ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7299" y="2040253"/>
            <a:ext cx="9148445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85" dirty="0" err="1">
                <a:latin typeface="Arial"/>
                <a:cs typeface="Arial"/>
              </a:rPr>
              <a:t>Пример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lang="ru-RU" sz="1200" spc="-75" dirty="0">
                <a:latin typeface="Arial"/>
                <a:cs typeface="Arial"/>
              </a:rPr>
              <a:t>Калужской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области: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25" dirty="0" err="1" smtClean="0">
                <a:latin typeface="Arial"/>
                <a:cs typeface="Arial"/>
              </a:rPr>
              <a:t>сам</a:t>
            </a:r>
            <a:r>
              <a:rPr lang="ru-RU" sz="1200" spc="-125" dirty="0" smtClean="0">
                <a:latin typeface="Arial"/>
                <a:cs typeface="Arial"/>
              </a:rPr>
              <a:t>ы</a:t>
            </a:r>
            <a:r>
              <a:rPr sz="1200" spc="-125" dirty="0" smtClean="0">
                <a:latin typeface="Arial"/>
                <a:cs typeface="Arial"/>
              </a:rPr>
              <a:t>й</a:t>
            </a:r>
            <a:r>
              <a:rPr sz="1200" spc="5" dirty="0" smtClean="0">
                <a:latin typeface="Arial"/>
                <a:cs typeface="Arial"/>
              </a:rPr>
              <a:t> </a:t>
            </a:r>
            <a:r>
              <a:rPr sz="1200" spc="-105" dirty="0">
                <a:latin typeface="Arial"/>
                <a:cs typeface="Arial"/>
              </a:rPr>
              <a:t>значительный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рост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показателей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Индекса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95" dirty="0" err="1">
                <a:latin typeface="Arial"/>
                <a:cs typeface="Arial"/>
              </a:rPr>
              <a:t>показала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lang="ru-RU" sz="1200" spc="-90" dirty="0">
                <a:latin typeface="Arial"/>
                <a:cs typeface="Arial"/>
              </a:rPr>
              <a:t>Калужская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область,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поднявшись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с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lang="ru-RU" sz="1200" spc="-70" dirty="0">
                <a:latin typeface="Arial"/>
                <a:cs typeface="Arial"/>
              </a:rPr>
              <a:t>76</a:t>
            </a:r>
            <a:r>
              <a:rPr sz="1200" spc="-40" dirty="0">
                <a:latin typeface="Arial"/>
                <a:cs typeface="Arial"/>
              </a:rPr>
              <a:t>-</a:t>
            </a:r>
            <a:r>
              <a:rPr sz="1200" spc="-40" dirty="0" err="1">
                <a:latin typeface="Arial"/>
                <a:cs typeface="Arial"/>
              </a:rPr>
              <a:t>го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20" dirty="0" err="1">
                <a:latin typeface="Arial"/>
                <a:cs typeface="Arial"/>
              </a:rPr>
              <a:t>места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Индекса-20</a:t>
            </a:r>
            <a:r>
              <a:rPr lang="ru-RU" sz="1200" spc="-60" dirty="0">
                <a:latin typeface="Arial"/>
                <a:cs typeface="Arial"/>
              </a:rPr>
              <a:t>20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30" dirty="0" err="1" smtClean="0">
                <a:latin typeface="Arial"/>
                <a:cs typeface="Arial"/>
              </a:rPr>
              <a:t>до</a:t>
            </a:r>
            <a:r>
              <a:rPr sz="1200" spc="-30" dirty="0" smtClean="0">
                <a:latin typeface="Arial"/>
                <a:cs typeface="Arial"/>
              </a:rPr>
              <a:t> </a:t>
            </a:r>
            <a:r>
              <a:rPr lang="ru-RU" sz="1200" spc="-40" dirty="0">
                <a:latin typeface="Arial"/>
                <a:cs typeface="Arial"/>
              </a:rPr>
              <a:t>4</a:t>
            </a:r>
            <a:r>
              <a:rPr sz="1200" spc="-40" dirty="0" smtClean="0">
                <a:latin typeface="Arial"/>
                <a:cs typeface="Arial"/>
              </a:rPr>
              <a:t>-</a:t>
            </a:r>
            <a:r>
              <a:rPr sz="1200" spc="-40" dirty="0" err="1" smtClean="0">
                <a:latin typeface="Arial"/>
                <a:cs typeface="Arial"/>
              </a:rPr>
              <a:t>го</a:t>
            </a:r>
            <a:r>
              <a:rPr sz="1200" spc="-40" dirty="0" smtClean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места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35" dirty="0">
                <a:latin typeface="Arial"/>
                <a:cs typeface="Arial"/>
              </a:rPr>
              <a:t>в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lang="ru-RU" sz="1200" spc="-13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Индексе-202</a:t>
            </a:r>
            <a:r>
              <a:rPr lang="ru-RU" sz="1200" spc="-55" dirty="0" smtClean="0">
                <a:latin typeface="Arial"/>
                <a:cs typeface="Arial"/>
              </a:rPr>
              <a:t>1</a:t>
            </a:r>
            <a:r>
              <a:rPr sz="1200" spc="-204" dirty="0" smtClean="0">
                <a:latin typeface="Arial"/>
                <a:cs typeface="Arial"/>
              </a:rPr>
              <a:t>.</a:t>
            </a:r>
            <a:r>
              <a:rPr lang="ru-RU" sz="1200" spc="-204" dirty="0" smtClean="0">
                <a:latin typeface="Arial"/>
                <a:cs typeface="Arial"/>
              </a:rPr>
              <a:t>  </a:t>
            </a:r>
            <a:r>
              <a:rPr sz="1200" spc="-200" dirty="0" smtClean="0"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61881" y="2806673"/>
            <a:ext cx="962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8AC"/>
                </a:solidFill>
                <a:latin typeface="Arial"/>
                <a:cs typeface="Arial"/>
              </a:rPr>
              <a:t>Индекс-20</a:t>
            </a:r>
            <a:r>
              <a:rPr lang="ru-RU" sz="1200" b="1" dirty="0">
                <a:solidFill>
                  <a:srgbClr val="0068AC"/>
                </a:solidFill>
                <a:latin typeface="Arial"/>
                <a:cs typeface="Arial"/>
              </a:rPr>
              <a:t>20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79" name="object 21"/>
          <p:cNvSpPr txBox="1"/>
          <p:nvPr/>
        </p:nvSpPr>
        <p:spPr>
          <a:xfrm>
            <a:off x="6868463" y="2707901"/>
            <a:ext cx="962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8AC"/>
                </a:solidFill>
                <a:latin typeface="Arial"/>
                <a:cs typeface="Arial"/>
              </a:rPr>
              <a:t>Индекс-20</a:t>
            </a:r>
            <a:r>
              <a:rPr lang="ru-RU" sz="1200" b="1" dirty="0">
                <a:solidFill>
                  <a:srgbClr val="0068AC"/>
                </a:solidFill>
                <a:latin typeface="Arial"/>
                <a:cs typeface="Arial"/>
              </a:rPr>
              <a:t>21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12128"/>
              </p:ext>
            </p:extLst>
          </p:nvPr>
        </p:nvGraphicFramePr>
        <p:xfrm>
          <a:off x="4276505" y="2998426"/>
          <a:ext cx="624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7593"/>
              </p:ext>
            </p:extLst>
          </p:nvPr>
        </p:nvGraphicFramePr>
        <p:xfrm>
          <a:off x="719999" y="6199022"/>
          <a:ext cx="4448810" cy="641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0195"/>
                <a:gridCol w="528955"/>
                <a:gridCol w="556260"/>
                <a:gridCol w="533400"/>
              </a:tblGrid>
              <a:tr h="175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0068AC"/>
                          </a:solidFill>
                          <a:latin typeface="Trebuchet MS"/>
                          <a:cs typeface="Trebuchet MS"/>
                        </a:rPr>
                        <a:t>P1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41AD49"/>
                          </a:solidFill>
                          <a:latin typeface="Trebuchet MS"/>
                          <a:cs typeface="Trebuchet MS"/>
                        </a:rPr>
                        <a:t>P2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AB3224"/>
                          </a:solidFill>
                          <a:latin typeface="Trebuchet MS"/>
                          <a:cs typeface="Trebuchet MS"/>
                        </a:rPr>
                        <a:t>P3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88">
                <a:tc>
                  <a:txBody>
                    <a:bodyPr/>
                    <a:lstStyle/>
                    <a:p>
                      <a:pPr marL="346075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Роспотребнадзор (Россия 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целом)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15,1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000" spc="-6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6788">
                <a:tc>
                  <a:txBody>
                    <a:bodyPr/>
                    <a:lstStyle/>
                    <a:p>
                      <a:pPr marL="777240" marR="769620" indent="10287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Роспотребнадзор  Саратовская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2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29</a:t>
                      </a:r>
                      <a:r>
                        <a:rPr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sz="1000" spc="-25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077946"/>
              </p:ext>
            </p:extLst>
          </p:nvPr>
        </p:nvGraphicFramePr>
        <p:xfrm>
          <a:off x="-341932" y="3004163"/>
          <a:ext cx="624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43075"/>
              </p:ext>
            </p:extLst>
          </p:nvPr>
        </p:nvGraphicFramePr>
        <p:xfrm>
          <a:off x="5543330" y="6189899"/>
          <a:ext cx="444881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0195"/>
                <a:gridCol w="528955"/>
                <a:gridCol w="556260"/>
                <a:gridCol w="533400"/>
              </a:tblGrid>
              <a:tr h="155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0068AC"/>
                          </a:solidFill>
                          <a:latin typeface="Trebuchet MS"/>
                          <a:cs typeface="Trebuchet MS"/>
                        </a:rPr>
                        <a:t>P1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41AD49"/>
                          </a:solidFill>
                          <a:latin typeface="Trebuchet MS"/>
                          <a:cs typeface="Trebuchet MS"/>
                        </a:rPr>
                        <a:t>P2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AB3224"/>
                          </a:solidFill>
                          <a:latin typeface="Trebuchet MS"/>
                          <a:cs typeface="Trebuchet MS"/>
                        </a:rPr>
                        <a:t>P3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marL="346075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Роспотребнадзор (Россия 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целом)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sz="1000" spc="-6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6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-6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38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90">
                <a:tc>
                  <a:txBody>
                    <a:bodyPr/>
                    <a:lstStyle/>
                    <a:p>
                      <a:pPr marL="777240" marR="769620" indent="10287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Роспотребнадзор  Саратовская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область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47</a:t>
                      </a:r>
                      <a:r>
                        <a:rPr sz="1000" spc="-60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-25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60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70</a:t>
                      </a:r>
                      <a:r>
                        <a:rPr sz="1000" spc="-25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180"/>
            <a:chOff x="0" y="0"/>
            <a:chExt cx="10692130" cy="75601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49760"/>
            <a:ext cx="823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5" dirty="0">
                <a:solidFill>
                  <a:srgbClr val="0068AC"/>
                </a:solidFill>
                <a:latin typeface="Arial"/>
                <a:cs typeface="Arial"/>
              </a:rPr>
              <a:t>ИНДЕКС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0068AC"/>
                </a:solidFill>
                <a:latin typeface="Arial"/>
                <a:cs typeface="Arial"/>
              </a:rPr>
              <a:t>РУКОВОДСТВО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65" dirty="0">
                <a:solidFill>
                  <a:srgbClr val="0068AC"/>
                </a:solidFill>
                <a:latin typeface="Arial"/>
                <a:cs typeface="Arial"/>
              </a:rPr>
              <a:t>К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68AC"/>
                </a:solidFill>
                <a:latin typeface="Arial"/>
                <a:cs typeface="Arial"/>
              </a:rPr>
              <a:t>ДЕЙСТВИЮ: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lang="ru-RU" b="1" spc="50" dirty="0" smtClean="0">
                <a:solidFill>
                  <a:srgbClr val="0068AC"/>
                </a:solidFill>
                <a:latin typeface="Arial"/>
                <a:cs typeface="Arial"/>
              </a:rPr>
              <a:t>ОРЛОВСКАЯ</a:t>
            </a:r>
            <a:r>
              <a:rPr sz="1800" b="1" spc="-110" dirty="0" smtClean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068AC"/>
                </a:solidFill>
                <a:latin typeface="Arial"/>
                <a:cs typeface="Arial"/>
              </a:rPr>
              <a:t>ОБЛАСТЬ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24928" y="2609156"/>
            <a:ext cx="962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8AC"/>
                </a:solidFill>
                <a:latin typeface="Arial"/>
                <a:cs typeface="Arial"/>
              </a:rPr>
              <a:t>Индекс-20</a:t>
            </a:r>
            <a:r>
              <a:rPr lang="ru-RU" sz="1200" b="1" dirty="0">
                <a:solidFill>
                  <a:srgbClr val="0068AC"/>
                </a:solidFill>
                <a:latin typeface="Arial"/>
                <a:cs typeface="Arial"/>
              </a:rPr>
              <a:t>20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79" name="object 21"/>
          <p:cNvSpPr txBox="1"/>
          <p:nvPr/>
        </p:nvSpPr>
        <p:spPr>
          <a:xfrm>
            <a:off x="6785240" y="2609156"/>
            <a:ext cx="962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8AC"/>
                </a:solidFill>
                <a:latin typeface="Arial"/>
                <a:cs typeface="Arial"/>
              </a:rPr>
              <a:t>Индекс-20</a:t>
            </a:r>
            <a:r>
              <a:rPr lang="ru-RU" sz="1200" b="1" dirty="0">
                <a:solidFill>
                  <a:srgbClr val="0068AC"/>
                </a:solidFill>
                <a:latin typeface="Arial"/>
                <a:cs typeface="Arial"/>
              </a:rPr>
              <a:t>21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20"/>
          <p:cNvSpPr txBox="1"/>
          <p:nvPr/>
        </p:nvSpPr>
        <p:spPr>
          <a:xfrm>
            <a:off x="707299" y="2040253"/>
            <a:ext cx="9148445" cy="202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ru-RU" sz="1200" spc="-75" dirty="0" smtClean="0">
                <a:latin typeface="Arial"/>
                <a:cs typeface="Arial"/>
              </a:rPr>
              <a:t>Орловская</a:t>
            </a:r>
            <a:r>
              <a:rPr sz="1200" spc="15" dirty="0" smtClean="0">
                <a:latin typeface="Arial"/>
                <a:cs typeface="Arial"/>
              </a:rPr>
              <a:t> </a:t>
            </a:r>
            <a:r>
              <a:rPr sz="1200" spc="-80" dirty="0" err="1" smtClean="0">
                <a:latin typeface="Arial"/>
                <a:cs typeface="Arial"/>
              </a:rPr>
              <a:t>област</a:t>
            </a:r>
            <a:r>
              <a:rPr lang="ru-RU" sz="1200" spc="-80" dirty="0" smtClean="0">
                <a:latin typeface="Arial"/>
                <a:cs typeface="Arial"/>
              </a:rPr>
              <a:t>ь</a:t>
            </a:r>
            <a:r>
              <a:rPr sz="1200" spc="-80" dirty="0" smtClean="0">
                <a:latin typeface="Arial"/>
                <a:cs typeface="Arial"/>
              </a:rPr>
              <a:t>:</a:t>
            </a:r>
            <a:r>
              <a:rPr sz="1200" spc="15" dirty="0" smtClean="0">
                <a:latin typeface="Arial"/>
                <a:cs typeface="Arial"/>
              </a:rPr>
              <a:t> </a:t>
            </a:r>
            <a:r>
              <a:rPr lang="ru-RU" sz="1200" spc="-60" dirty="0">
                <a:latin typeface="Arial"/>
                <a:cs typeface="Arial"/>
              </a:rPr>
              <a:t>рост</a:t>
            </a:r>
            <a:r>
              <a:rPr lang="ru-RU" sz="1200" spc="10" dirty="0">
                <a:latin typeface="Arial"/>
                <a:cs typeface="Arial"/>
              </a:rPr>
              <a:t> </a:t>
            </a:r>
            <a:r>
              <a:rPr lang="ru-RU" sz="1200" spc="-90" dirty="0">
                <a:latin typeface="Arial"/>
                <a:cs typeface="Arial"/>
              </a:rPr>
              <a:t>показателей</a:t>
            </a:r>
            <a:r>
              <a:rPr lang="ru-RU" sz="1200" spc="10" dirty="0">
                <a:latin typeface="Arial"/>
                <a:cs typeface="Arial"/>
              </a:rPr>
              <a:t> </a:t>
            </a:r>
            <a:r>
              <a:rPr lang="ru-RU" sz="1200" spc="-65" dirty="0">
                <a:latin typeface="Arial"/>
                <a:cs typeface="Arial"/>
              </a:rPr>
              <a:t>Индекса</a:t>
            </a:r>
            <a:r>
              <a:rPr lang="ru-RU" sz="1200" spc="15" dirty="0" smtClean="0">
                <a:latin typeface="Arial"/>
                <a:cs typeface="Arial"/>
              </a:rPr>
              <a:t> с 63 до 20 места. </a:t>
            </a:r>
          </a:p>
        </p:txBody>
      </p:sp>
      <p:graphicFrame>
        <p:nvGraphicFramePr>
          <p:cNvPr id="27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608128"/>
              </p:ext>
            </p:extLst>
          </p:nvPr>
        </p:nvGraphicFramePr>
        <p:xfrm>
          <a:off x="719999" y="6199022"/>
          <a:ext cx="4448810" cy="668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0195"/>
                <a:gridCol w="528955"/>
                <a:gridCol w="556260"/>
                <a:gridCol w="533400"/>
              </a:tblGrid>
              <a:tr h="175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0068AC"/>
                          </a:solidFill>
                          <a:latin typeface="Trebuchet MS"/>
                          <a:cs typeface="Trebuchet MS"/>
                        </a:rPr>
                        <a:t>P1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41AD49"/>
                          </a:solidFill>
                          <a:latin typeface="Trebuchet MS"/>
                          <a:cs typeface="Trebuchet MS"/>
                        </a:rPr>
                        <a:t>P2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AB3224"/>
                          </a:solidFill>
                          <a:latin typeface="Trebuchet MS"/>
                          <a:cs typeface="Trebuchet MS"/>
                        </a:rPr>
                        <a:t>P3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88">
                <a:tc>
                  <a:txBody>
                    <a:bodyPr/>
                    <a:lstStyle/>
                    <a:p>
                      <a:pPr marL="346075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МЧС </a:t>
                      </a:r>
                      <a:r>
                        <a:rPr sz="1000" b="1" spc="-3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Россия 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целом)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52,7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6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6788">
                <a:tc>
                  <a:txBody>
                    <a:bodyPr/>
                    <a:lstStyle/>
                    <a:p>
                      <a:pPr marL="777240" marR="769620" indent="10287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МЧС</a:t>
                      </a:r>
                      <a:r>
                        <a:rPr sz="1000" b="1" spc="-30" dirty="0" smtClean="0">
                          <a:latin typeface="Arial"/>
                          <a:cs typeface="Arial"/>
                        </a:rPr>
                        <a:t> </a:t>
                      </a:r>
                      <a:endParaRPr lang="ru-RU" sz="1000" b="1" spc="-30" dirty="0" smtClean="0">
                        <a:latin typeface="Arial"/>
                        <a:cs typeface="Arial"/>
                      </a:endParaRPr>
                    </a:p>
                    <a:p>
                      <a:pPr marL="777240" marR="769620" indent="10287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Орловская </a:t>
                      </a:r>
                      <a:r>
                        <a:rPr sz="1000" b="1" spc="-55" dirty="0" err="1" smtClean="0">
                          <a:latin typeface="Arial"/>
                          <a:cs typeface="Arial"/>
                        </a:rPr>
                        <a:t>область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47</a:t>
                      </a:r>
                      <a:r>
                        <a:rPr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12</a:t>
                      </a:r>
                      <a:r>
                        <a:rPr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  <a:r>
                        <a:rPr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sz="1000" spc="-60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%</a:t>
                      </a: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12504"/>
              </p:ext>
            </p:extLst>
          </p:nvPr>
        </p:nvGraphicFramePr>
        <p:xfrm>
          <a:off x="5543330" y="6189899"/>
          <a:ext cx="4448810" cy="64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0195"/>
                <a:gridCol w="528955"/>
                <a:gridCol w="556260"/>
                <a:gridCol w="533400"/>
              </a:tblGrid>
              <a:tr h="155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0068AC"/>
                          </a:solidFill>
                          <a:latin typeface="Trebuchet MS"/>
                          <a:cs typeface="Trebuchet MS"/>
                        </a:rPr>
                        <a:t>P1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41AD49"/>
                          </a:solidFill>
                          <a:latin typeface="Trebuchet MS"/>
                          <a:cs typeface="Trebuchet MS"/>
                        </a:rPr>
                        <a:t>P2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AB3224"/>
                          </a:solidFill>
                          <a:latin typeface="Trebuchet MS"/>
                          <a:cs typeface="Trebuchet MS"/>
                        </a:rPr>
                        <a:t>P3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marL="346075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МЧС</a:t>
                      </a:r>
                      <a:r>
                        <a:rPr sz="1000" b="1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(Россия 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целом)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64,5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-6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90">
                <a:tc>
                  <a:txBody>
                    <a:bodyPr/>
                    <a:lstStyle/>
                    <a:p>
                      <a:pPr marL="777240" marR="769620" indent="10287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МЧС</a:t>
                      </a:r>
                      <a:r>
                        <a:rPr sz="1000" b="1" spc="-30" dirty="0" smtClean="0">
                          <a:latin typeface="Arial"/>
                          <a:cs typeface="Arial"/>
                        </a:rPr>
                        <a:t> </a:t>
                      </a:r>
                      <a:endParaRPr lang="ru-RU" sz="1000" b="1" spc="-30" dirty="0" smtClean="0">
                        <a:latin typeface="Arial"/>
                        <a:cs typeface="Arial"/>
                      </a:endParaRPr>
                    </a:p>
                    <a:p>
                      <a:pPr marL="777240" marR="769620" indent="10287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Орловская область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66,7 %</a:t>
                      </a:r>
                      <a:endParaRPr sz="1000" spc="-60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1,2 %</a:t>
                      </a:r>
                      <a:endParaRPr sz="1000" spc="-60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097443"/>
              </p:ext>
            </p:extLst>
          </p:nvPr>
        </p:nvGraphicFramePr>
        <p:xfrm>
          <a:off x="420258" y="30613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272954"/>
              </p:ext>
            </p:extLst>
          </p:nvPr>
        </p:nvGraphicFramePr>
        <p:xfrm>
          <a:off x="5059328" y="2989337"/>
          <a:ext cx="468275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81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" y="31592"/>
            <a:ext cx="10692130" cy="7560180"/>
            <a:chOff x="0" y="0"/>
            <a:chExt cx="10692130" cy="75601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49760"/>
            <a:ext cx="823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5" dirty="0">
                <a:solidFill>
                  <a:srgbClr val="0068AC"/>
                </a:solidFill>
                <a:latin typeface="Arial"/>
                <a:cs typeface="Arial"/>
              </a:rPr>
              <a:t>ИНДЕКС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0068AC"/>
                </a:solidFill>
                <a:latin typeface="Arial"/>
                <a:cs typeface="Arial"/>
              </a:rPr>
              <a:t>РУКОВОДСТВО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65" dirty="0">
                <a:solidFill>
                  <a:srgbClr val="0068AC"/>
                </a:solidFill>
                <a:latin typeface="Arial"/>
                <a:cs typeface="Arial"/>
              </a:rPr>
              <a:t>К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68AC"/>
                </a:solidFill>
                <a:latin typeface="Arial"/>
                <a:cs typeface="Arial"/>
              </a:rPr>
              <a:t>ДЕЙСТВИЮ: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lang="ru-RU" b="1" spc="50" dirty="0" smtClean="0">
                <a:solidFill>
                  <a:srgbClr val="0068AC"/>
                </a:solidFill>
                <a:latin typeface="Arial"/>
                <a:cs typeface="Arial"/>
              </a:rPr>
              <a:t>МОСКВА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24928" y="2609156"/>
            <a:ext cx="962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8AC"/>
                </a:solidFill>
                <a:latin typeface="Arial"/>
                <a:cs typeface="Arial"/>
              </a:rPr>
              <a:t>Индекс-20</a:t>
            </a:r>
            <a:r>
              <a:rPr lang="ru-RU" sz="1200" b="1" dirty="0">
                <a:solidFill>
                  <a:srgbClr val="0068AC"/>
                </a:solidFill>
                <a:latin typeface="Arial"/>
                <a:cs typeface="Arial"/>
              </a:rPr>
              <a:t>20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79" name="object 21"/>
          <p:cNvSpPr txBox="1"/>
          <p:nvPr/>
        </p:nvSpPr>
        <p:spPr>
          <a:xfrm>
            <a:off x="6785240" y="2609156"/>
            <a:ext cx="962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8AC"/>
                </a:solidFill>
                <a:latin typeface="Arial"/>
                <a:cs typeface="Arial"/>
              </a:rPr>
              <a:t>Индекс-20</a:t>
            </a:r>
            <a:r>
              <a:rPr lang="ru-RU" sz="1200" b="1" dirty="0">
                <a:solidFill>
                  <a:srgbClr val="0068AC"/>
                </a:solidFill>
                <a:latin typeface="Arial"/>
                <a:cs typeface="Arial"/>
              </a:rPr>
              <a:t>21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20"/>
          <p:cNvSpPr txBox="1"/>
          <p:nvPr/>
        </p:nvSpPr>
        <p:spPr>
          <a:xfrm>
            <a:off x="707299" y="2040253"/>
            <a:ext cx="9148445" cy="202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ru-RU" sz="1200" spc="-75" dirty="0" smtClean="0">
                <a:latin typeface="Arial"/>
                <a:cs typeface="Arial"/>
              </a:rPr>
              <a:t>Москва</a:t>
            </a:r>
            <a:r>
              <a:rPr sz="1200" spc="-80" dirty="0" smtClean="0">
                <a:latin typeface="Arial"/>
                <a:cs typeface="Arial"/>
              </a:rPr>
              <a:t>:</a:t>
            </a:r>
            <a:r>
              <a:rPr sz="1200" spc="15" dirty="0" smtClean="0">
                <a:latin typeface="Arial"/>
                <a:cs typeface="Arial"/>
              </a:rPr>
              <a:t> </a:t>
            </a:r>
            <a:r>
              <a:rPr lang="ru-RU" sz="1200" spc="-60" dirty="0" smtClean="0">
                <a:latin typeface="Arial"/>
                <a:cs typeface="Arial"/>
              </a:rPr>
              <a:t>рост</a:t>
            </a:r>
            <a:r>
              <a:rPr lang="ru-RU" sz="1200" spc="10" dirty="0" smtClean="0">
                <a:latin typeface="Arial"/>
                <a:cs typeface="Arial"/>
              </a:rPr>
              <a:t> </a:t>
            </a:r>
            <a:r>
              <a:rPr lang="ru-RU" sz="1200" spc="-90" dirty="0">
                <a:latin typeface="Arial"/>
                <a:cs typeface="Arial"/>
              </a:rPr>
              <a:t>показателей</a:t>
            </a:r>
            <a:r>
              <a:rPr lang="ru-RU" sz="1200" spc="10" dirty="0">
                <a:latin typeface="Arial"/>
                <a:cs typeface="Arial"/>
              </a:rPr>
              <a:t> </a:t>
            </a:r>
            <a:r>
              <a:rPr lang="ru-RU" sz="1200" spc="-65" dirty="0">
                <a:latin typeface="Arial"/>
                <a:cs typeface="Arial"/>
              </a:rPr>
              <a:t>Индекса </a:t>
            </a:r>
            <a:r>
              <a:rPr lang="ru-RU" sz="1200" spc="15" dirty="0" smtClean="0">
                <a:latin typeface="Arial"/>
                <a:cs typeface="Arial"/>
              </a:rPr>
              <a:t>с 42 до 13 места. </a:t>
            </a: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766527"/>
              </p:ext>
            </p:extLst>
          </p:nvPr>
        </p:nvGraphicFramePr>
        <p:xfrm>
          <a:off x="675027" y="2989337"/>
          <a:ext cx="4553979" cy="247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720387"/>
              </p:ext>
            </p:extLst>
          </p:nvPr>
        </p:nvGraphicFramePr>
        <p:xfrm>
          <a:off x="5490716" y="2917329"/>
          <a:ext cx="4248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6413"/>
              </p:ext>
            </p:extLst>
          </p:nvPr>
        </p:nvGraphicFramePr>
        <p:xfrm>
          <a:off x="719999" y="6199022"/>
          <a:ext cx="4448810" cy="668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0195"/>
                <a:gridCol w="528955"/>
                <a:gridCol w="556260"/>
                <a:gridCol w="533400"/>
              </a:tblGrid>
              <a:tr h="175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0068AC"/>
                          </a:solidFill>
                          <a:latin typeface="Trebuchet MS"/>
                          <a:cs typeface="Trebuchet MS"/>
                        </a:rPr>
                        <a:t>P1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41AD49"/>
                          </a:solidFill>
                          <a:latin typeface="Trebuchet MS"/>
                          <a:cs typeface="Trebuchet MS"/>
                        </a:rPr>
                        <a:t>P2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AB3224"/>
                          </a:solidFill>
                          <a:latin typeface="Trebuchet MS"/>
                          <a:cs typeface="Trebuchet MS"/>
                        </a:rPr>
                        <a:t>P3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88">
                <a:tc>
                  <a:txBody>
                    <a:bodyPr/>
                    <a:lstStyle/>
                    <a:p>
                      <a:pPr marL="346075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МЧС </a:t>
                      </a:r>
                      <a:r>
                        <a:rPr sz="1000" b="1" spc="-3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Россия 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целом)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52,7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6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6788">
                <a:tc>
                  <a:txBody>
                    <a:bodyPr/>
                    <a:lstStyle/>
                    <a:p>
                      <a:pPr marL="777240" marR="769620" indent="10287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МЧС</a:t>
                      </a:r>
                      <a:r>
                        <a:rPr sz="1000" b="1" spc="-30" dirty="0" smtClean="0">
                          <a:latin typeface="Arial"/>
                          <a:cs typeface="Arial"/>
                        </a:rPr>
                        <a:t> </a:t>
                      </a:r>
                      <a:endParaRPr lang="ru-RU" sz="1000" b="1" spc="-30" dirty="0" smtClean="0">
                        <a:latin typeface="Arial"/>
                        <a:cs typeface="Arial"/>
                      </a:endParaRPr>
                    </a:p>
                    <a:p>
                      <a:pPr marL="777240" marR="769620" indent="10287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Москва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39</a:t>
                      </a:r>
                      <a:r>
                        <a:rPr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 smtClean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solidFill>
                            <a:srgbClr val="AB3224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12</a:t>
                      </a:r>
                      <a:r>
                        <a:rPr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sz="1000" spc="-60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%</a:t>
                      </a: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71937"/>
              </p:ext>
            </p:extLst>
          </p:nvPr>
        </p:nvGraphicFramePr>
        <p:xfrm>
          <a:off x="5543330" y="6189899"/>
          <a:ext cx="4448810" cy="64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0195"/>
                <a:gridCol w="528955"/>
                <a:gridCol w="556260"/>
                <a:gridCol w="533400"/>
              </a:tblGrid>
              <a:tr h="155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0068AC"/>
                          </a:solidFill>
                          <a:latin typeface="Trebuchet MS"/>
                          <a:cs typeface="Trebuchet MS"/>
                        </a:rPr>
                        <a:t>P1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41AD49"/>
                          </a:solidFill>
                          <a:latin typeface="Trebuchet MS"/>
                          <a:cs typeface="Trebuchet MS"/>
                        </a:rPr>
                        <a:t>P2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5" dirty="0">
                          <a:solidFill>
                            <a:srgbClr val="AB3224"/>
                          </a:solidFill>
                          <a:latin typeface="Trebuchet MS"/>
                          <a:cs typeface="Trebuchet MS"/>
                        </a:rPr>
                        <a:t>P3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marL="346075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МЧС</a:t>
                      </a:r>
                      <a:r>
                        <a:rPr sz="1000" b="1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(Россия 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целом)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64,5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-6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5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10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90">
                <a:tc>
                  <a:txBody>
                    <a:bodyPr/>
                    <a:lstStyle/>
                    <a:p>
                      <a:pPr marL="777240" marR="769620" indent="10287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МЧС</a:t>
                      </a:r>
                      <a:r>
                        <a:rPr sz="1000" b="1" spc="-30" dirty="0" smtClean="0">
                          <a:latin typeface="Arial"/>
                          <a:cs typeface="Arial"/>
                        </a:rPr>
                        <a:t> </a:t>
                      </a:r>
                      <a:endParaRPr lang="ru-RU" sz="1000" b="1" spc="-30" dirty="0" smtClean="0">
                        <a:latin typeface="Arial"/>
                        <a:cs typeface="Arial"/>
                      </a:endParaRPr>
                    </a:p>
                    <a:p>
                      <a:pPr marL="777240" marR="769620" indent="10287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lang="ru-RU" sz="1000" b="1" spc="-30" dirty="0" smtClean="0">
                          <a:latin typeface="Arial"/>
                          <a:cs typeface="Arial"/>
                        </a:rPr>
                        <a:t>Москва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66,7 %</a:t>
                      </a:r>
                      <a:endParaRPr sz="1000" spc="-60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spc="-6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1,2 %</a:t>
                      </a:r>
                      <a:endParaRPr sz="1000" spc="-60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4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2020»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7" y="709533"/>
            <a:ext cx="413384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814345"/>
            <a:ext cx="10692130" cy="1436370"/>
          </a:xfrm>
          <a:custGeom>
            <a:avLst/>
            <a:gdLst/>
            <a:ahLst/>
            <a:cxnLst/>
            <a:rect l="l" t="t" r="r" b="b"/>
            <a:pathLst>
              <a:path w="10692130" h="1436370">
                <a:moveTo>
                  <a:pt x="10692003" y="0"/>
                </a:moveTo>
                <a:lnTo>
                  <a:pt x="0" y="0"/>
                </a:lnTo>
                <a:lnTo>
                  <a:pt x="0" y="1436319"/>
                </a:lnTo>
                <a:lnTo>
                  <a:pt x="10692003" y="143631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6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60901" y="3363595"/>
            <a:ext cx="37717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35" dirty="0">
                <a:solidFill>
                  <a:srgbClr val="FFFFFF"/>
                </a:solidFill>
                <a:latin typeface="Arial"/>
                <a:cs typeface="Arial"/>
              </a:rPr>
              <a:t>КЛЮЧЕВ</a:t>
            </a:r>
            <a:r>
              <a:rPr lang="ru-RU" sz="2000" b="1" spc="135" dirty="0">
                <a:solidFill>
                  <a:srgbClr val="FFFFFF"/>
                </a:solidFill>
                <a:latin typeface="Arial"/>
                <a:cs typeface="Arial"/>
              </a:rPr>
              <a:t>ЫЕ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000" b="1" spc="80" dirty="0">
                <a:solidFill>
                  <a:srgbClr val="FFFFFF"/>
                </a:solidFill>
                <a:latin typeface="Arial"/>
                <a:cs typeface="Arial"/>
              </a:rPr>
              <a:t>ТЕНДЕНЦИИ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2872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" y="-189753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88775" y="422506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043" y="1153368"/>
            <a:ext cx="91757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65" dirty="0">
                <a:solidFill>
                  <a:srgbClr val="0068AC"/>
                </a:solidFill>
                <a:latin typeface="Arial"/>
                <a:cs typeface="Arial"/>
              </a:rPr>
              <a:t>ОБЩЕЕ КОЛИЧЕСТВО ПРОВЕРОК В ОТНОШЕНИИ ЮРИДИЧЕСКИХ ЛИЦ, ИНДИВИДУАЛЬНЫХ ПРЕДПРИНИМАТЕЛЕЙ СНИЗИЛОСЬ…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="" xmlns:a16="http://schemas.microsoft.com/office/drawing/2014/main" id="{7F5B7099-0AB4-FB4A-B118-0D537A15D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352824"/>
              </p:ext>
            </p:extLst>
          </p:nvPr>
        </p:nvGraphicFramePr>
        <p:xfrm>
          <a:off x="280333" y="1892866"/>
          <a:ext cx="4349823" cy="242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4F35581-5D52-AB48-8148-CA520A049EEF}"/>
              </a:ext>
            </a:extLst>
          </p:cNvPr>
          <p:cNvSpPr/>
          <p:nvPr/>
        </p:nvSpPr>
        <p:spPr>
          <a:xfrm>
            <a:off x="6858868" y="4577684"/>
            <a:ext cx="2514600" cy="199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Источник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ГАСУ</a:t>
            </a:r>
          </a:p>
        </p:txBody>
      </p:sp>
      <p:sp>
        <p:nvSpPr>
          <p:cNvPr id="33" name="object 19">
            <a:extLst>
              <a:ext uri="{FF2B5EF4-FFF2-40B4-BE49-F238E27FC236}">
                <a16:creationId xmlns="" xmlns:a16="http://schemas.microsoft.com/office/drawing/2014/main" id="{B57325C6-09AB-804B-BF46-B1A68AD7D001}"/>
              </a:ext>
            </a:extLst>
          </p:cNvPr>
          <p:cNvSpPr txBox="1"/>
          <p:nvPr/>
        </p:nvSpPr>
        <p:spPr>
          <a:xfrm>
            <a:off x="5271686" y="4961050"/>
            <a:ext cx="52565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65" dirty="0">
                <a:solidFill>
                  <a:srgbClr val="0068AC"/>
                </a:solidFill>
                <a:latin typeface="Arial"/>
                <a:cs typeface="Arial"/>
              </a:rPr>
              <a:t>…ОДНАКО КОЛИЧЕСТВО СЛУЧАЕВ ПРИЧИНЕНИЯ ВРЕДА НЕ УВЕЛИЧИЛОСЬ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9031336-CC0D-42ED-8B6A-360DF7DC2A99}"/>
              </a:ext>
            </a:extLst>
          </p:cNvPr>
          <p:cNvSpPr/>
          <p:nvPr/>
        </p:nvSpPr>
        <p:spPr>
          <a:xfrm>
            <a:off x="1755967" y="4425607"/>
            <a:ext cx="132682" cy="131747"/>
          </a:xfrm>
          <a:prstGeom prst="rect">
            <a:avLst/>
          </a:prstGeom>
          <a:solidFill>
            <a:srgbClr val="A3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9FE71D5-3878-4FAD-B0ED-13BE64D04471}"/>
              </a:ext>
            </a:extLst>
          </p:cNvPr>
          <p:cNvSpPr/>
          <p:nvPr/>
        </p:nvSpPr>
        <p:spPr>
          <a:xfrm>
            <a:off x="2888654" y="4425607"/>
            <a:ext cx="132682" cy="131747"/>
          </a:xfrm>
          <a:prstGeom prst="rect">
            <a:avLst/>
          </a:prstGeom>
          <a:solidFill>
            <a:srgbClr val="1C6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540E763-36DF-4C6D-A391-CD1CE2C85987}"/>
              </a:ext>
            </a:extLst>
          </p:cNvPr>
          <p:cNvSpPr/>
          <p:nvPr/>
        </p:nvSpPr>
        <p:spPr>
          <a:xfrm>
            <a:off x="1860373" y="4347452"/>
            <a:ext cx="676504" cy="27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0D31803-E005-4E7E-B7BE-F79B268DDDB9}"/>
              </a:ext>
            </a:extLst>
          </p:cNvPr>
          <p:cNvSpPr/>
          <p:nvPr/>
        </p:nvSpPr>
        <p:spPr>
          <a:xfrm>
            <a:off x="3021336" y="4347452"/>
            <a:ext cx="676504" cy="27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B2B0B61-58E7-40B9-AA7C-DB1A5691B8D5}"/>
              </a:ext>
            </a:extLst>
          </p:cNvPr>
          <p:cNvSpPr/>
          <p:nvPr/>
        </p:nvSpPr>
        <p:spPr>
          <a:xfrm>
            <a:off x="-308412" y="4395894"/>
            <a:ext cx="2514600" cy="199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Источник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ГАСУ</a:t>
            </a:r>
          </a:p>
        </p:txBody>
      </p:sp>
      <p:sp>
        <p:nvSpPr>
          <p:cNvPr id="36" name="object 23">
            <a:extLst>
              <a:ext uri="{FF2B5EF4-FFF2-40B4-BE49-F238E27FC236}">
                <a16:creationId xmlns="" xmlns:a16="http://schemas.microsoft.com/office/drawing/2014/main" id="{ED79F154-7C54-4A13-9747-B79BA963D8F5}"/>
              </a:ext>
            </a:extLst>
          </p:cNvPr>
          <p:cNvSpPr txBox="1"/>
          <p:nvPr/>
        </p:nvSpPr>
        <p:spPr>
          <a:xfrm>
            <a:off x="495868" y="6877340"/>
            <a:ext cx="5714928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25" dirty="0">
                <a:latin typeface="Arial"/>
                <a:cs typeface="Arial"/>
              </a:rPr>
              <a:t>Общее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число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плановых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и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внеплановых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проверок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на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всех 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уровнях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власти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с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201</a:t>
            </a:r>
            <a:r>
              <a:rPr lang="ru-RU" sz="1200" b="1" spc="-5" dirty="0">
                <a:latin typeface="Arial"/>
                <a:cs typeface="Arial"/>
              </a:rPr>
              <a:t>0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35" dirty="0" err="1">
                <a:latin typeface="Arial"/>
                <a:cs typeface="Arial"/>
              </a:rPr>
              <a:t>года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60" dirty="0" err="1">
                <a:latin typeface="Arial"/>
                <a:cs typeface="Arial"/>
              </a:rPr>
              <a:t>снизилось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30" dirty="0" err="1">
                <a:latin typeface="Arial"/>
                <a:cs typeface="Arial"/>
              </a:rPr>
              <a:t>на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lang="ru-RU" sz="1200" b="1" spc="-5" dirty="0">
                <a:latin typeface="Arial"/>
                <a:cs typeface="Arial"/>
              </a:rPr>
              <a:t>8</a:t>
            </a: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204" dirty="0">
                <a:latin typeface="Arial"/>
                <a:cs typeface="Arial"/>
              </a:rPr>
              <a:t>%</a:t>
            </a:r>
            <a:r>
              <a:rPr lang="ru-RU" sz="1200" spc="-7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 </a:t>
            </a:r>
          </a:p>
        </p:txBody>
      </p:sp>
      <p:sp>
        <p:nvSpPr>
          <p:cNvPr id="37" name="object 24">
            <a:extLst>
              <a:ext uri="{FF2B5EF4-FFF2-40B4-BE49-F238E27FC236}">
                <a16:creationId xmlns="" xmlns:a16="http://schemas.microsoft.com/office/drawing/2014/main" id="{33188691-325C-41AA-A75D-227CD5E08D11}"/>
              </a:ext>
            </a:extLst>
          </p:cNvPr>
          <p:cNvSpPr txBox="1"/>
          <p:nvPr/>
        </p:nvSpPr>
        <p:spPr>
          <a:xfrm>
            <a:off x="424121" y="4721597"/>
            <a:ext cx="474255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Динамика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числа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плановых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внеплановых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проверок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федеральным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органам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45" dirty="0">
                <a:latin typeface="Arial"/>
                <a:cs typeface="Arial"/>
              </a:rPr>
              <a:t>власти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(по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85" dirty="0">
                <a:latin typeface="Arial"/>
                <a:cs typeface="Arial"/>
              </a:rPr>
              <a:t>данным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Минэкономразвития </a:t>
            </a:r>
            <a:r>
              <a:rPr sz="1000" spc="-70" dirty="0">
                <a:latin typeface="Arial"/>
                <a:cs typeface="Arial"/>
              </a:rPr>
              <a:t>России)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="" xmlns:a16="http://schemas.microsoft.com/office/drawing/2014/main" id="{B48B6D7C-5D5D-41D1-8136-722484151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566153"/>
              </p:ext>
            </p:extLst>
          </p:nvPr>
        </p:nvGraphicFramePr>
        <p:xfrm>
          <a:off x="673980" y="5149577"/>
          <a:ext cx="4312679" cy="166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902602" y="1818325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случаев  причинения вреда субъектами, относящимися к поднадзорной сфере федеральных КНО</a:t>
            </a:r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258392"/>
              </p:ext>
            </p:extLst>
          </p:nvPr>
        </p:nvGraphicFramePr>
        <p:xfrm>
          <a:off x="5497949" y="2355766"/>
          <a:ext cx="4653440" cy="226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8922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1312602"/>
            <a:ext cx="8990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-45" dirty="0">
                <a:solidFill>
                  <a:srgbClr val="0068AC"/>
                </a:solidFill>
                <a:latin typeface="Arial"/>
                <a:cs typeface="Arial"/>
              </a:rPr>
              <a:t>ЭФФЕКТИВНОСТЬ МОРАТОРИЯ НА ПРОВЕРКИ И ПЕРЕХОДА К ПРОФИЛАКТИЧЕСКОМУ ПОДХОДУ БЕССПОРНА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123" y="2209469"/>
            <a:ext cx="1061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latin typeface="Arial"/>
                <a:cs typeface="Arial"/>
              </a:rPr>
              <a:t>В </a:t>
            </a:r>
            <a:r>
              <a:rPr sz="1400" spc="-70" dirty="0">
                <a:latin typeface="Arial"/>
                <a:cs typeface="Arial"/>
              </a:rPr>
              <a:t>20</a:t>
            </a:r>
            <a:r>
              <a:rPr lang="ru-RU" sz="1400" spc="-70" dirty="0">
                <a:latin typeface="Arial"/>
                <a:cs typeface="Arial"/>
              </a:rPr>
              <a:t>20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году: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8" y="2559010"/>
            <a:ext cx="8527834" cy="11772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1300" marR="314325" indent="-228600">
              <a:lnSpc>
                <a:spcPts val="1400"/>
              </a:lnSpc>
              <a:spcBef>
                <a:spcPts val="18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latin typeface="Arial"/>
                <a:cs typeface="Arial"/>
              </a:rPr>
              <a:t>к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административной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ответственности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было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90" dirty="0" err="1">
                <a:latin typeface="Arial"/>
                <a:cs typeface="Arial"/>
              </a:rPr>
              <a:t>привлечено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lang="ru-RU" sz="1400" spc="-70" dirty="0">
                <a:latin typeface="Arial"/>
                <a:cs typeface="Arial"/>
              </a:rPr>
              <a:t>624 тыс.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60" dirty="0" err="1">
                <a:latin typeface="Arial"/>
                <a:cs typeface="Arial"/>
              </a:rPr>
              <a:t>юридических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0" dirty="0" err="1">
                <a:latin typeface="Arial"/>
                <a:cs typeface="Arial"/>
              </a:rPr>
              <a:t>лиц</a:t>
            </a:r>
            <a:r>
              <a:rPr lang="ru-RU" sz="1400" spc="-100" dirty="0">
                <a:latin typeface="Arial"/>
                <a:cs typeface="Arial"/>
              </a:rPr>
              <a:t>, должностных  лиц и индивидуальных предпринимателей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— </a:t>
            </a:r>
            <a:r>
              <a:rPr sz="1400" spc="-100" dirty="0">
                <a:latin typeface="Arial"/>
                <a:cs typeface="Arial"/>
              </a:rPr>
              <a:t>для </a:t>
            </a:r>
            <a:r>
              <a:rPr sz="1400" spc="-105" dirty="0">
                <a:latin typeface="Arial"/>
                <a:cs typeface="Arial"/>
              </a:rPr>
              <a:t>сравнения, </a:t>
            </a:r>
            <a:r>
              <a:rPr sz="1400" spc="-135" dirty="0">
                <a:latin typeface="Arial"/>
                <a:cs typeface="Arial"/>
              </a:rPr>
              <a:t>в </a:t>
            </a:r>
            <a:r>
              <a:rPr lang="ru-RU" sz="1400" spc="-13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201</a:t>
            </a:r>
            <a:r>
              <a:rPr lang="ru-RU" sz="1400" spc="-70" dirty="0">
                <a:latin typeface="Arial"/>
                <a:cs typeface="Arial"/>
              </a:rPr>
              <a:t>9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0" dirty="0" err="1">
                <a:latin typeface="Arial"/>
                <a:cs typeface="Arial"/>
              </a:rPr>
              <a:t>году</a:t>
            </a:r>
            <a:r>
              <a:rPr lang="ru-RU"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 </a:t>
            </a:r>
            <a:r>
              <a:rPr sz="1400" spc="-85" dirty="0">
                <a:latin typeface="Arial"/>
                <a:cs typeface="Arial"/>
              </a:rPr>
              <a:t>ответственности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было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90" dirty="0" err="1">
                <a:latin typeface="Arial"/>
                <a:cs typeface="Arial"/>
              </a:rPr>
              <a:t>привлечено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lang="ru-RU" sz="1400" spc="-75" dirty="0">
                <a:latin typeface="Arial"/>
                <a:cs typeface="Arial"/>
              </a:rPr>
              <a:t>более  920 тыс. субъектов предпринимательской деятельности</a:t>
            </a:r>
            <a:r>
              <a:rPr sz="1400" i="1" spc="-114" dirty="0">
                <a:latin typeface="Trebuchet MS"/>
                <a:cs typeface="Trebuchet MS"/>
              </a:rPr>
              <a:t>;</a:t>
            </a:r>
            <a:endParaRPr sz="1400" dirty="0">
              <a:latin typeface="Trebuchet MS"/>
              <a:cs typeface="Trebuchet MS"/>
            </a:endParaRPr>
          </a:p>
          <a:p>
            <a:pPr marL="241300" marR="32384" indent="-228600">
              <a:lnSpc>
                <a:spcPts val="14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65" dirty="0">
                <a:latin typeface="Arial"/>
                <a:cs typeface="Arial"/>
              </a:rPr>
              <a:t>общий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размер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административных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штрафов,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назначенных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по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20" dirty="0" err="1">
                <a:latin typeface="Arial"/>
                <a:cs typeface="Arial"/>
              </a:rPr>
              <a:t>делам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320" dirty="0">
                <a:latin typeface="Arial"/>
                <a:cs typeface="Arial"/>
              </a:rPr>
              <a:t> </a:t>
            </a:r>
            <a:r>
              <a:rPr lang="ru-RU" sz="1400" spc="-320" dirty="0">
                <a:latin typeface="Arial"/>
                <a:cs typeface="Arial"/>
              </a:rPr>
              <a:t>    </a:t>
            </a:r>
            <a:br>
              <a:rPr lang="ru-RU" sz="1400" spc="-320" dirty="0">
                <a:latin typeface="Arial"/>
                <a:cs typeface="Arial"/>
              </a:rPr>
            </a:br>
            <a:r>
              <a:rPr sz="1400" spc="-15" dirty="0" err="1">
                <a:latin typeface="Arial"/>
                <a:cs typeface="Arial"/>
              </a:rPr>
              <a:t>об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административных</a:t>
            </a:r>
            <a:r>
              <a:rPr sz="1400" spc="-95" dirty="0">
                <a:latin typeface="Arial"/>
                <a:cs typeface="Arial"/>
              </a:rPr>
              <a:t> правонарушениях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35" dirty="0">
                <a:latin typeface="Arial"/>
                <a:cs typeface="Arial"/>
              </a:rPr>
              <a:t>в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lang="ru-RU" sz="1400" spc="-130" dirty="0">
                <a:latin typeface="Arial"/>
                <a:cs typeface="Arial"/>
              </a:rPr>
              <a:t> </a:t>
            </a:r>
            <a:r>
              <a:rPr sz="1400" spc="-95" dirty="0" err="1">
                <a:latin typeface="Arial"/>
                <a:cs typeface="Arial"/>
              </a:rPr>
              <a:t>сфере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экономики, </a:t>
            </a:r>
            <a:r>
              <a:rPr sz="1400" spc="-50" dirty="0">
                <a:latin typeface="Arial"/>
                <a:cs typeface="Arial"/>
              </a:rPr>
              <a:t>по 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данным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Росстата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России,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lang="ru-RU" sz="1400" dirty="0">
                <a:latin typeface="Arial"/>
                <a:cs typeface="Arial"/>
              </a:rPr>
              <a:t> в 2020 г. составил 42 млрд. руб. (на 203 млрд. рублей меньше, чем в 2019 г.)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1516" y="4477465"/>
            <a:ext cx="353514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30" dirty="0">
                <a:latin typeface="Arial"/>
                <a:cs typeface="Arial"/>
              </a:rPr>
              <a:t>НЕКОТОРЫЕ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spc="25" dirty="0">
                <a:latin typeface="Arial"/>
                <a:cs typeface="Arial"/>
              </a:rPr>
              <a:t>СТАТЬИ-«РЕКОРДСМЕНЫ»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24875"/>
              </p:ext>
            </p:extLst>
          </p:nvPr>
        </p:nvGraphicFramePr>
        <p:xfrm>
          <a:off x="678370" y="4799654"/>
          <a:ext cx="9299576" cy="2407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01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63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1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1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1790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Статьи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60" dirty="0">
                          <a:latin typeface="Arial"/>
                          <a:cs typeface="Arial"/>
                        </a:rPr>
                        <a:t>КоАП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РФ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4826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5" dirty="0">
                          <a:latin typeface="Arial"/>
                          <a:cs typeface="Arial"/>
                        </a:rPr>
                        <a:t>Наложено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административных </a:t>
                      </a:r>
                      <a:r>
                        <a:rPr sz="1200" b="1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штрафов в 20</a:t>
                      </a:r>
                      <a:r>
                        <a:rPr lang="ru-RU" sz="1200" b="1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631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Сумма штрафов,  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руб.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58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Средний штраф,  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руб.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391">
                <a:tc rowSpan="2">
                  <a:txBody>
                    <a:bodyPr/>
                    <a:lstStyle/>
                    <a:p>
                      <a:pPr marL="50165" marR="1574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20 .25 (уклонение от исполнения  административного наказания)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1-АЭ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249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318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35 581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800</a:t>
                      </a: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142 898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8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СД ВС РФ</a:t>
                      </a:r>
                      <a:endParaRPr sz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1 121 583   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30 367 750 903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27 075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883"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15 .25 (нарушение валютного законодательства)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50 537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16 018 206 800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316 959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8922">
                <a:tc gridSpan="2">
                  <a:txBody>
                    <a:bodyPr/>
                    <a:lstStyle/>
                    <a:p>
                      <a:pPr marL="50165" marR="12636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.1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(нарушение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требований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безопасности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условий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лицензий </a:t>
                      </a:r>
                      <a:r>
                        <a:rPr sz="12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для опасных производственных объектов)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22 766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1 051 951 900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59 991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389"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.33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.2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(нарушение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порядка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сроков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представления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сведений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ПФР)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491 102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469 470 002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956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060" y="2713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7678" y="1362589"/>
            <a:ext cx="97519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0068AC"/>
                </a:solidFill>
                <a:latin typeface="Arial"/>
                <a:cs typeface="Arial"/>
              </a:rPr>
              <a:t>Е</a:t>
            </a:r>
            <a:r>
              <a:rPr sz="1800" b="1" spc="254" dirty="0">
                <a:solidFill>
                  <a:srgbClr val="0068AC"/>
                </a:solidFill>
                <a:latin typeface="Arial"/>
                <a:cs typeface="Arial"/>
              </a:rPr>
              <a:t>Д</a:t>
            </a:r>
            <a:r>
              <a:rPr sz="1800" b="1" spc="225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НЫЙ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-55" dirty="0">
                <a:solidFill>
                  <a:srgbClr val="0068AC"/>
                </a:solidFill>
                <a:latin typeface="Arial"/>
                <a:cs typeface="Arial"/>
              </a:rPr>
              <a:t>Е</a:t>
            </a:r>
            <a:r>
              <a:rPr sz="1800" b="1" spc="-80" dirty="0">
                <a:solidFill>
                  <a:srgbClr val="0068AC"/>
                </a:solidFill>
                <a:latin typeface="Arial"/>
                <a:cs typeface="Arial"/>
              </a:rPr>
              <a:t>Е</a:t>
            </a:r>
            <a:r>
              <a:rPr sz="1800" b="1" spc="60" dirty="0">
                <a:solidFill>
                  <a:srgbClr val="0068AC"/>
                </a:solidFill>
                <a:latin typeface="Arial"/>
                <a:cs typeface="Arial"/>
              </a:rPr>
              <a:t>С</a:t>
            </a:r>
            <a:r>
              <a:rPr sz="1800" b="1" spc="150" dirty="0">
                <a:solidFill>
                  <a:srgbClr val="0068AC"/>
                </a:solidFill>
                <a:latin typeface="Arial"/>
                <a:cs typeface="Arial"/>
              </a:rPr>
              <a:t>Т</a:t>
            </a:r>
            <a:r>
              <a:rPr sz="1800" b="1" spc="-2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95" dirty="0" smtClean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55" dirty="0" smtClean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160" dirty="0" smtClean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-55" dirty="0" smtClean="0">
                <a:solidFill>
                  <a:srgbClr val="0068AC"/>
                </a:solidFill>
                <a:latin typeface="Arial"/>
                <a:cs typeface="Arial"/>
              </a:rPr>
              <a:t>В</a:t>
            </a:r>
            <a:r>
              <a:rPr sz="1800" b="1" spc="-60" dirty="0" smtClean="0">
                <a:solidFill>
                  <a:srgbClr val="0068AC"/>
                </a:solidFill>
                <a:latin typeface="Arial"/>
                <a:cs typeface="Arial"/>
              </a:rPr>
              <a:t>Е</a:t>
            </a:r>
            <a:r>
              <a:rPr sz="1800" b="1" spc="-50" dirty="0" smtClean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160" dirty="0" smtClean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lang="ru-RU" b="1" spc="155" dirty="0" smtClean="0">
                <a:solidFill>
                  <a:srgbClr val="0068AC"/>
                </a:solidFill>
                <a:latin typeface="Arial"/>
                <a:cs typeface="Arial"/>
              </a:rPr>
              <a:t>К: ДАННЫЕ ПО ПЛАНОВЫМ И ВНЕПЛАНОВЫМ ПРОВЕРКАМ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4651" y="2125241"/>
            <a:ext cx="4378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5080" indent="-4445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Доля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30" dirty="0" err="1">
                <a:latin typeface="Arial"/>
                <a:cs typeface="Arial"/>
              </a:rPr>
              <a:t>проверок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lang="ru-RU" sz="1200" b="1" spc="-40" dirty="0" smtClean="0">
                <a:latin typeface="Arial"/>
                <a:cs typeface="Arial"/>
              </a:rPr>
              <a:t>субъектов</a:t>
            </a:r>
            <a:r>
              <a:rPr sz="1200" b="1" spc="-70" dirty="0" smtClean="0">
                <a:latin typeface="Arial"/>
                <a:cs typeface="Arial"/>
              </a:rPr>
              <a:t> </a:t>
            </a:r>
            <a:r>
              <a:rPr lang="ru-RU" sz="1200" b="1" spc="-25" dirty="0" smtClean="0">
                <a:latin typeface="Arial"/>
                <a:cs typeface="Arial"/>
              </a:rPr>
              <a:t>МСП</a:t>
            </a:r>
            <a:r>
              <a:rPr sz="1200" b="1" spc="-20" dirty="0" smtClean="0">
                <a:latin typeface="Arial"/>
                <a:cs typeface="Arial"/>
              </a:rPr>
              <a:t> </a:t>
            </a:r>
            <a:r>
              <a:rPr sz="1200" b="1" spc="-320" dirty="0" smtClean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от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всех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плановых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и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внеплановых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проверок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(данные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ЕРП,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graphicFrame>
        <p:nvGraphicFramePr>
          <p:cNvPr id="50" name="Диаграм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695656"/>
              </p:ext>
            </p:extLst>
          </p:nvPr>
        </p:nvGraphicFramePr>
        <p:xfrm>
          <a:off x="378148" y="2608741"/>
          <a:ext cx="4404503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object 22"/>
          <p:cNvSpPr txBox="1"/>
          <p:nvPr/>
        </p:nvSpPr>
        <p:spPr>
          <a:xfrm>
            <a:off x="4843931" y="4909422"/>
            <a:ext cx="5512747" cy="228011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lang="ru-RU" sz="1200" spc="-55" dirty="0">
                <a:latin typeface="Arial"/>
                <a:cs typeface="Arial"/>
              </a:rPr>
              <a:t>По данным ЕРП доля внеплановых проверок </a:t>
            </a:r>
            <a:r>
              <a:rPr lang="ru-RU" sz="1200" spc="5" dirty="0">
                <a:latin typeface="Arial"/>
                <a:cs typeface="Arial"/>
              </a:rPr>
              <a:t> в отношении субъектов МСП по органам контрольно-надзорной деятельности в 2020 г. от всех проверок существенно превышает долю плановых проверок, что связано </a:t>
            </a:r>
            <a:br>
              <a:rPr lang="ru-RU" sz="1200" spc="5" dirty="0">
                <a:latin typeface="Arial"/>
                <a:cs typeface="Arial"/>
              </a:rPr>
            </a:br>
            <a:r>
              <a:rPr lang="ru-RU" sz="1200" spc="5" dirty="0">
                <a:latin typeface="Arial"/>
                <a:cs typeface="Arial"/>
              </a:rPr>
              <a:t>с мораторием на плановые проверки.</a:t>
            </a:r>
            <a:endParaRPr lang="ru-RU" sz="1200" dirty="0">
              <a:latin typeface="Arial"/>
              <a:cs typeface="Arial"/>
            </a:endParaRPr>
          </a:p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endParaRPr lang="ru-RU" sz="1200" spc="-55" dirty="0" smtClean="0">
              <a:latin typeface="Arial"/>
              <a:cs typeface="Arial"/>
            </a:endParaRPr>
          </a:p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lang="ru-RU" sz="1200" spc="-55" dirty="0" smtClean="0">
                <a:latin typeface="Arial"/>
                <a:cs typeface="Arial"/>
              </a:rPr>
              <a:t>Наибольшая доля плановых проверок в отношении субъектов МСП приходится на </a:t>
            </a:r>
            <a:r>
              <a:rPr lang="ru-RU" sz="1200" spc="-55" dirty="0" err="1" smtClean="0">
                <a:latin typeface="Arial"/>
                <a:cs typeface="Arial"/>
              </a:rPr>
              <a:t>Роструд</a:t>
            </a:r>
            <a:r>
              <a:rPr lang="ru-RU" sz="1200" spc="-55" dirty="0" smtClean="0">
                <a:latin typeface="Arial"/>
                <a:cs typeface="Arial"/>
              </a:rPr>
              <a:t> (26%), наименьшая – на </a:t>
            </a:r>
            <a:r>
              <a:rPr lang="ru-RU" sz="1200" spc="-55" dirty="0" err="1" smtClean="0">
                <a:latin typeface="Arial"/>
                <a:cs typeface="Arial"/>
              </a:rPr>
              <a:t>Роспотребнадзор</a:t>
            </a:r>
            <a:r>
              <a:rPr lang="ru-RU" sz="1200" spc="-55" dirty="0" smtClean="0">
                <a:latin typeface="Arial"/>
                <a:cs typeface="Arial"/>
              </a:rPr>
              <a:t> (6,7%). В структуре количества проверок субъектов МСП доля плановых проверок не </a:t>
            </a:r>
            <a:r>
              <a:rPr lang="ru-RU" sz="1200" spc="-55" dirty="0" err="1" smtClean="0">
                <a:latin typeface="Arial"/>
                <a:cs typeface="Arial"/>
              </a:rPr>
              <a:t>превыщает</a:t>
            </a:r>
            <a:r>
              <a:rPr lang="ru-RU" sz="1200" spc="-55" dirty="0" smtClean="0">
                <a:latin typeface="Arial"/>
                <a:cs typeface="Arial"/>
              </a:rPr>
              <a:t> 3%.</a:t>
            </a:r>
          </a:p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endParaRPr lang="ru-RU" sz="1200" spc="-55" dirty="0" smtClean="0">
              <a:latin typeface="Arial"/>
              <a:cs typeface="Arial"/>
            </a:endParaRPr>
          </a:p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lang="ru-RU" sz="1200" spc="-80" dirty="0">
                <a:latin typeface="Arial"/>
                <a:cs typeface="Arial"/>
              </a:rPr>
              <a:t>Доля внеплановых проверок субъектов МСП по большинству органов </a:t>
            </a:r>
            <a:r>
              <a:rPr lang="ru-RU" sz="1200" spc="5" dirty="0">
                <a:latin typeface="Arial"/>
                <a:cs typeface="Arial"/>
              </a:rPr>
              <a:t>контрольно-надзорной деятельности</a:t>
            </a:r>
            <a:r>
              <a:rPr lang="ru-RU" sz="1200" spc="-80" dirty="0">
                <a:latin typeface="Arial"/>
                <a:cs typeface="Arial"/>
              </a:rPr>
              <a:t> (за исключением </a:t>
            </a:r>
            <a:r>
              <a:rPr lang="ru-RU" sz="1200" spc="-80" dirty="0" err="1">
                <a:latin typeface="Arial"/>
                <a:cs typeface="Arial"/>
              </a:rPr>
              <a:t>Россельхознадзора</a:t>
            </a:r>
            <a:r>
              <a:rPr lang="ru-RU" sz="1200" spc="-80" dirty="0">
                <a:latin typeface="Arial"/>
                <a:cs typeface="Arial"/>
              </a:rPr>
              <a:t> и </a:t>
            </a:r>
            <a:r>
              <a:rPr lang="ru-RU" sz="1200" spc="-80" dirty="0" err="1">
                <a:latin typeface="Arial"/>
                <a:cs typeface="Arial"/>
              </a:rPr>
              <a:t>Роструда</a:t>
            </a:r>
            <a:r>
              <a:rPr lang="ru-RU" sz="1200" spc="-80" dirty="0">
                <a:latin typeface="Arial"/>
                <a:cs typeface="Arial"/>
              </a:rPr>
              <a:t>) составляет более 50</a:t>
            </a:r>
            <a:r>
              <a:rPr lang="ru-RU" sz="1200" spc="-80" dirty="0" smtClean="0">
                <a:latin typeface="Arial"/>
                <a:cs typeface="Arial"/>
              </a:rPr>
              <a:t>%.</a:t>
            </a:r>
            <a:endParaRPr lang="ru-RU" sz="1200" spc="-55" dirty="0" smtClean="0">
              <a:latin typeface="Arial"/>
              <a:cs typeface="Arial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92281"/>
              </p:ext>
            </p:extLst>
          </p:nvPr>
        </p:nvGraphicFramePr>
        <p:xfrm>
          <a:off x="5479270" y="2727012"/>
          <a:ext cx="4672177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object 22"/>
          <p:cNvSpPr txBox="1"/>
          <p:nvPr/>
        </p:nvSpPr>
        <p:spPr>
          <a:xfrm>
            <a:off x="5229008" y="2104281"/>
            <a:ext cx="5160094" cy="76687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lang="ru-RU" sz="1200" spc="-55" dirty="0" smtClean="0">
                <a:latin typeface="Arial"/>
                <a:cs typeface="Arial"/>
              </a:rPr>
              <a:t>Данные реестра проверок не совпадают с данными Минэкономразвития России (ГАСУ) на 34 % (352 тыс. проверок в реестре и 534 тыс. в ГАСУ) по причине того, что часть проверок не вносится в реестр проверок.</a:t>
            </a:r>
            <a:endParaRPr lang="ru-RU" sz="1200" dirty="0">
              <a:latin typeface="Arial"/>
              <a:cs typeface="Arial"/>
            </a:endParaRPr>
          </a:p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endParaRPr lang="ru-RU" sz="1200" spc="-55" dirty="0" smtClean="0">
              <a:latin typeface="Arial"/>
              <a:cs typeface="Arial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567956" y="6792357"/>
            <a:ext cx="3923117" cy="189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lang="ru-RU" sz="1100" spc="-55" dirty="0" smtClean="0">
                <a:latin typeface="Arial"/>
                <a:cs typeface="Arial"/>
              </a:rPr>
              <a:t>Данные предоставлены Генеральной прокуратурой РФ</a:t>
            </a:r>
          </a:p>
        </p:txBody>
      </p:sp>
    </p:spTree>
    <p:extLst>
      <p:ext uri="{BB962C8B-B14F-4D97-AF65-F5344CB8AC3E}">
        <p14:creationId xmlns:p14="http://schemas.microsoft.com/office/powerpoint/2010/main" val="1933793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1312602"/>
            <a:ext cx="8990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-45" dirty="0">
                <a:solidFill>
                  <a:srgbClr val="0068AC"/>
                </a:solidFill>
                <a:latin typeface="Arial"/>
                <a:cs typeface="Arial"/>
              </a:rPr>
              <a:t>ОТВЕТСТВЕННОСТЬ ДОЛЖНОСТНЫХ ЛИЦ КОНТРОЛЬНЫХ И НАДЗОРНЫХ ОРГАНОВ ПРОДОЛЖАЕТ БЫТЬ НЕ ПРОПОРЦИОНАЛЬНОЙ ПОЛНОМОЧИЯМ</a:t>
            </a:r>
            <a:endParaRPr b="1" spc="-45" dirty="0">
              <a:solidFill>
                <a:srgbClr val="0068AC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9" y="2396991"/>
            <a:ext cx="8525602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14325">
              <a:lnSpc>
                <a:spcPts val="1400"/>
              </a:lnSpc>
              <a:spcBef>
                <a:spcPts val="180"/>
              </a:spcBef>
              <a:tabLst>
                <a:tab pos="240665" algn="l"/>
                <a:tab pos="241300" algn="l"/>
              </a:tabLst>
            </a:pPr>
            <a:r>
              <a:rPr lang="ru-RU" sz="1400" spc="-70" dirty="0">
                <a:latin typeface="Arial"/>
                <a:cs typeface="Arial"/>
              </a:rPr>
              <a:t>Ответственность контролеров за нарушения законодательства о контроле и надзоре носит несистемный характер</a:t>
            </a:r>
            <a:endParaRPr sz="1400" spc="-7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6815302" y="7164720"/>
            <a:ext cx="681354" cy="1397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18583"/>
              </p:ext>
            </p:extLst>
          </p:nvPr>
        </p:nvGraphicFramePr>
        <p:xfrm>
          <a:off x="850900" y="2879819"/>
          <a:ext cx="5626559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0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2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Ответственность контролеров за нарушения при проведении контрольно-надзорных мероприятий (19.6.1 КоАП РФ) (по данным СД ВС РФ)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Предупреждение (письменное)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Штраф (до 5 тыс. руб.)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Дисквалификация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1610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2098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946900" y="3248025"/>
            <a:ext cx="327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Третий год подряд 87 % нарушений должностных лиц при проведении проверок завершаются предупреждением. </a:t>
            </a:r>
          </a:p>
          <a:p>
            <a:pPr algn="just"/>
            <a:r>
              <a:rPr lang="ru-RU" sz="1600" dirty="0"/>
              <a:t>Предупреждение предусмотрено, например, за проведение не согласованной прокуратурой и/или не включенной в план плановой проверки, проведение проверки без оснований! </a:t>
            </a:r>
          </a:p>
        </p:txBody>
      </p:sp>
    </p:spTree>
    <p:extLst>
      <p:ext uri="{BB962C8B-B14F-4D97-AF65-F5344CB8AC3E}">
        <p14:creationId xmlns:p14="http://schemas.microsoft.com/office/powerpoint/2010/main" val="32271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207"/>
            <a:ext cx="10693400" cy="7584387"/>
            <a:chOff x="0" y="-24207"/>
            <a:chExt cx="10693400" cy="7584387"/>
          </a:xfrm>
        </p:grpSpPr>
        <p:sp>
          <p:nvSpPr>
            <p:cNvPr id="4" name="object 4"/>
            <p:cNvSpPr/>
            <p:nvPr/>
          </p:nvSpPr>
          <p:spPr>
            <a:xfrm>
              <a:off x="1270" y="-24207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1" y="610476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7203" y="795604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</a:t>
            </a:r>
            <a:r>
              <a:rPr lang="ru-RU" sz="1300" spc="-55" dirty="0">
                <a:solidFill>
                  <a:srgbClr val="0068AC"/>
                </a:solidFill>
                <a:latin typeface="Arial"/>
                <a:cs typeface="Arial"/>
              </a:rPr>
              <a:t>1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1157" y="709533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</a:t>
            </a:r>
            <a:r>
              <a:rPr lang="ru-RU" sz="1300" b="1" spc="35" dirty="0">
                <a:latin typeface="Arial"/>
                <a:cs typeface="Arial"/>
              </a:rPr>
              <a:t>1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9" y="1389224"/>
            <a:ext cx="879284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135" dirty="0">
                <a:solidFill>
                  <a:srgbClr val="0068AC"/>
                </a:solidFill>
                <a:latin typeface="Arial"/>
                <a:cs typeface="Arial"/>
              </a:rPr>
              <a:t>РЕЗУЛЬТАТЫ ОТРАБОТКИ «ИНДЕКСА АДМИНИСТРАТИВНОГО ДАВЛЕНИЯ — </a:t>
            </a:r>
            <a:r>
              <a:rPr lang="ru-RU" sz="1700" b="1" spc="135" dirty="0" smtClean="0">
                <a:solidFill>
                  <a:srgbClr val="0068AC"/>
                </a:solidFill>
                <a:latin typeface="Arial"/>
                <a:cs typeface="Arial"/>
              </a:rPr>
              <a:t>2020»</a:t>
            </a:r>
            <a:endParaRPr sz="1700" b="1" spc="135" dirty="0">
              <a:solidFill>
                <a:srgbClr val="0068AC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6218" y="2341265"/>
            <a:ext cx="9557026" cy="320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just">
              <a:lnSpc>
                <a:spcPct val="114000"/>
              </a:lnSpc>
              <a:tabLst>
                <a:tab pos="240665" algn="l"/>
                <a:tab pos="241935" algn="l"/>
              </a:tabLst>
            </a:pPr>
            <a:r>
              <a:rPr lang="ru-RU" sz="1400" dirty="0" smtClean="0"/>
              <a:t>В </a:t>
            </a:r>
            <a:r>
              <a:rPr lang="ru-RU" sz="1400" b="1" dirty="0" smtClean="0">
                <a:solidFill>
                  <a:srgbClr val="0070C0"/>
                </a:solidFill>
              </a:rPr>
              <a:t>30 </a:t>
            </a:r>
            <a:r>
              <a:rPr lang="ru-RU" sz="1400" b="1" dirty="0">
                <a:solidFill>
                  <a:srgbClr val="0070C0"/>
                </a:solidFill>
              </a:rPr>
              <a:t>субъектах Федерации </a:t>
            </a:r>
            <a:r>
              <a:rPr lang="ru-RU" sz="1400" dirty="0"/>
              <a:t>проведены совещания с участием заместителей глав субъектов Федерации, прокуроров субъектов Федерации и уполномоченных по защите прав предпринимателей, руководителей региональных управлений федеральных органов власти. </a:t>
            </a:r>
            <a:endParaRPr lang="ru-RU" sz="1400" dirty="0" smtClean="0"/>
          </a:p>
          <a:p>
            <a:pPr marL="12065" algn="just">
              <a:lnSpc>
                <a:spcPct val="114000"/>
              </a:lnSpc>
              <a:tabLst>
                <a:tab pos="240665" algn="l"/>
                <a:tab pos="241935" algn="l"/>
              </a:tabLst>
            </a:pPr>
            <a:r>
              <a:rPr lang="ru-RU" sz="1400" dirty="0" smtClean="0"/>
              <a:t>Результаты индекса обсуждены на межведомственной рабочей группе по защите прав предпринимателей при Генеральной прокуратуре РФ, а также на рабочих совещаниях с контрольно-надзорными органами</a:t>
            </a:r>
            <a:endParaRPr lang="ru-RU" sz="1400" dirty="0"/>
          </a:p>
          <a:p>
            <a:pPr marL="12065" algn="just">
              <a:lnSpc>
                <a:spcPct val="114000"/>
              </a:lnSpc>
              <a:tabLst>
                <a:tab pos="240665" algn="l"/>
                <a:tab pos="241935" algn="l"/>
              </a:tabLst>
            </a:pPr>
            <a:r>
              <a:rPr lang="ru-RU" sz="1400" dirty="0" smtClean="0"/>
              <a:t>Отработка </a:t>
            </a:r>
            <a:r>
              <a:rPr lang="ru-RU" sz="1400" dirty="0"/>
              <a:t>результатов Индекса </a:t>
            </a:r>
            <a:r>
              <a:rPr lang="ru-RU" sz="1400" dirty="0" smtClean="0"/>
              <a:t>в очередной раз показала потенциал </a:t>
            </a:r>
            <a:r>
              <a:rPr lang="ru-RU" sz="1400" dirty="0"/>
              <a:t>к снижению административного давления в субъектах </a:t>
            </a:r>
            <a:r>
              <a:rPr lang="ru-RU" sz="1400" dirty="0" smtClean="0"/>
              <a:t>Федерации.</a:t>
            </a:r>
          </a:p>
          <a:p>
            <a:pPr marL="12065" algn="just">
              <a:lnSpc>
                <a:spcPct val="114000"/>
              </a:lnSpc>
              <a:tabLst>
                <a:tab pos="240665" algn="l"/>
                <a:tab pos="241935" algn="l"/>
              </a:tabLst>
            </a:pPr>
            <a:endParaRPr lang="ru-RU" sz="1400" dirty="0" smtClean="0"/>
          </a:p>
          <a:p>
            <a:pPr marL="12065" algn="just">
              <a:lnSpc>
                <a:spcPct val="114000"/>
              </a:lnSpc>
              <a:tabLst>
                <a:tab pos="240665" algn="l"/>
                <a:tab pos="241935" algn="l"/>
              </a:tabLst>
            </a:pPr>
            <a:r>
              <a:rPr lang="ru-RU" sz="1400" b="1" dirty="0">
                <a:solidFill>
                  <a:srgbClr val="0070C0"/>
                </a:solidFill>
              </a:rPr>
              <a:t>По итогам отработки Индекса ряд регионов показал существенное </a:t>
            </a:r>
            <a:r>
              <a:rPr lang="ru-RU" sz="1400" b="1" dirty="0" smtClean="0">
                <a:solidFill>
                  <a:srgbClr val="0070C0"/>
                </a:solidFill>
              </a:rPr>
              <a:t>улучшение</a:t>
            </a:r>
          </a:p>
          <a:p>
            <a:pPr marL="12065" algn="just">
              <a:lnSpc>
                <a:spcPct val="114000"/>
              </a:lnSpc>
              <a:tabLst>
                <a:tab pos="240665" algn="l"/>
                <a:tab pos="241935" algn="l"/>
              </a:tabLst>
            </a:pPr>
            <a:endParaRPr lang="ru-RU" sz="1400" b="1" dirty="0">
              <a:solidFill>
                <a:srgbClr val="0070C0"/>
              </a:solidFill>
            </a:endParaRPr>
          </a:p>
          <a:p>
            <a:pPr marL="12065" algn="just">
              <a:lnSpc>
                <a:spcPct val="114000"/>
              </a:lnSpc>
              <a:tabLst>
                <a:tab pos="240665" algn="l"/>
                <a:tab pos="241935" algn="l"/>
              </a:tabLst>
            </a:pPr>
            <a:r>
              <a:rPr lang="ru-RU" sz="1400" dirty="0" smtClean="0"/>
              <a:t>• </a:t>
            </a:r>
            <a:r>
              <a:rPr lang="ru-RU" sz="1400" dirty="0"/>
              <a:t>Самый значительный рост показателей </a:t>
            </a:r>
            <a:r>
              <a:rPr lang="ru-RU" sz="1400" dirty="0" smtClean="0"/>
              <a:t>показала Калужская область</a:t>
            </a:r>
            <a:r>
              <a:rPr lang="ru-RU" sz="1400" dirty="0"/>
              <a:t>, — поднявшись с </a:t>
            </a:r>
            <a:r>
              <a:rPr lang="ru-RU" sz="1400" dirty="0" smtClean="0"/>
              <a:t>76-го места, </a:t>
            </a:r>
            <a:r>
              <a:rPr lang="ru-RU" sz="1400" dirty="0"/>
              <a:t>до </a:t>
            </a:r>
            <a:r>
              <a:rPr lang="ru-RU" sz="1400" dirty="0" smtClean="0"/>
              <a:t>4-го места.</a:t>
            </a:r>
          </a:p>
          <a:p>
            <a:pPr marL="12065" algn="just">
              <a:lnSpc>
                <a:spcPct val="114000"/>
              </a:lnSpc>
              <a:tabLst>
                <a:tab pos="240665" algn="l"/>
                <a:tab pos="241935" algn="l"/>
              </a:tabLst>
            </a:pPr>
            <a:r>
              <a:rPr lang="ru-RU" sz="1400" dirty="0" smtClean="0"/>
              <a:t>• Орловская область </a:t>
            </a:r>
            <a:r>
              <a:rPr lang="ru-RU" sz="1400" dirty="0"/>
              <a:t>поднялась с </a:t>
            </a:r>
            <a:r>
              <a:rPr lang="ru-RU" sz="1400" dirty="0" smtClean="0"/>
              <a:t>63-го </a:t>
            </a:r>
            <a:r>
              <a:rPr lang="ru-RU" sz="1400" dirty="0"/>
              <a:t>места до </a:t>
            </a:r>
            <a:r>
              <a:rPr lang="ru-RU" sz="1400" dirty="0" smtClean="0"/>
              <a:t>20-го</a:t>
            </a:r>
          </a:p>
          <a:p>
            <a:pPr marL="12065" algn="just">
              <a:lnSpc>
                <a:spcPct val="114000"/>
              </a:lnSpc>
              <a:tabLst>
                <a:tab pos="240665" algn="l"/>
                <a:tab pos="241935" algn="l"/>
              </a:tabLst>
            </a:pPr>
            <a:r>
              <a:rPr lang="ru-RU" sz="1400" dirty="0" smtClean="0"/>
              <a:t>• Москва </a:t>
            </a:r>
            <a:r>
              <a:rPr lang="ru-RU" sz="1400" dirty="0"/>
              <a:t>— с </a:t>
            </a:r>
            <a:r>
              <a:rPr lang="ru-RU" sz="1400" dirty="0" smtClean="0"/>
              <a:t>42-го </a:t>
            </a:r>
            <a:r>
              <a:rPr lang="ru-RU" sz="1400" dirty="0"/>
              <a:t>места </a:t>
            </a:r>
            <a:r>
              <a:rPr lang="ru-RU" sz="1400" dirty="0" smtClean="0"/>
              <a:t>на 13-е. 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8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1312602"/>
            <a:ext cx="89909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-45" dirty="0">
                <a:solidFill>
                  <a:srgbClr val="0068AC"/>
                </a:solidFill>
                <a:latin typeface="Arial"/>
                <a:cs typeface="Arial"/>
              </a:rPr>
              <a:t>СИСТЕМА КОНТРОЛЯ И НАДЗОРА ПРОДОЛЖАЕТ БЫТЬ НЕПРОЗРАЧНОЙ</a:t>
            </a:r>
            <a:endParaRPr b="1" spc="-45" dirty="0">
              <a:solidFill>
                <a:srgbClr val="0068AC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6815302" y="7164720"/>
            <a:ext cx="681354" cy="1397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72" y="1800225"/>
            <a:ext cx="927660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Число наказаний, наложенных не по итогам проверок (по рассмотренным в Индексе ведомствам) продолжает расти. По данным опроса собственников бизнеса об административной среде (см. ниже) выросло число проверочных мероприятий в форме рейдов.</a:t>
            </a:r>
          </a:p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ru-RU" dirty="0"/>
              <a:t>Данные форм федеральной отчетности в региональном разрезе и предоставленные территориальными подразделениями федеральных КНО могут противоречить друг другу</a:t>
            </a:r>
          </a:p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ru-RU" dirty="0"/>
              <a:t>Имеются отдельные несоответствия в данных, представленных в формах 1-контроль отчетности федеральных ведомств и форме 1-АЭ Росстата, хотя данные представляются одними и теми же КНО. Эта тенденция продолжается из года в </a:t>
            </a:r>
            <a:r>
              <a:rPr lang="ru-RU" dirty="0" smtClean="0"/>
              <a:t>год.</a:t>
            </a:r>
            <a:endParaRPr lang="ru-RU" dirty="0"/>
          </a:p>
          <a:p>
            <a:pPr indent="271463" algn="just">
              <a:buFont typeface="Arial" panose="020B0604020202020204" pitchFamily="34" charset="0"/>
              <a:buChar char="•"/>
            </a:pPr>
            <a:endParaRPr lang="ru-RU" dirty="0"/>
          </a:p>
          <a:p>
            <a:pPr indent="271463" algn="just">
              <a:buFont typeface="Arial" panose="020B0604020202020204" pitchFamily="34" charset="0"/>
              <a:buChar char="•"/>
            </a:pPr>
            <a:endParaRPr lang="ru-RU" dirty="0"/>
          </a:p>
          <a:p>
            <a:pPr algn="just"/>
            <a:r>
              <a:rPr lang="ru-RU" dirty="0"/>
              <a:t>Этому способствует отсутствие необходимости внесения иных форм контроля в единый реестр проверок, не интегрированная система отчетности КНО, отсутствие единой методологии по формированию отчетности, а также сбор информации в различных форматах (например, данные судебной статистики и информацию Росстата по количеству и сумме штрафов возможно получить только в агрегированном виде, выделение ИП, юридических и должностных лиц возможно только в формате статистического распределения</a:t>
            </a:r>
            <a:r>
              <a:rPr lang="ru-RU" dirty="0" smtClean="0"/>
              <a:t>).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7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2020»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7" y="709533"/>
            <a:ext cx="413384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814345"/>
            <a:ext cx="10692130" cy="1436370"/>
          </a:xfrm>
          <a:custGeom>
            <a:avLst/>
            <a:gdLst/>
            <a:ahLst/>
            <a:cxnLst/>
            <a:rect l="l" t="t" r="r" b="b"/>
            <a:pathLst>
              <a:path w="10692130" h="1436370">
                <a:moveTo>
                  <a:pt x="10692003" y="0"/>
                </a:moveTo>
                <a:lnTo>
                  <a:pt x="0" y="0"/>
                </a:lnTo>
                <a:lnTo>
                  <a:pt x="0" y="1436319"/>
                </a:lnTo>
                <a:lnTo>
                  <a:pt x="10692003" y="143631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6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60901" y="3363595"/>
            <a:ext cx="30669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35" dirty="0">
                <a:solidFill>
                  <a:srgbClr val="FFFFFF"/>
                </a:solidFill>
                <a:latin typeface="Arial"/>
                <a:cs typeface="Arial"/>
              </a:rPr>
              <a:t>КЛЮЧЕВ</a:t>
            </a:r>
            <a:r>
              <a:rPr lang="ru-RU" sz="2000" b="1" spc="135" dirty="0">
                <a:solidFill>
                  <a:srgbClr val="FFFFFF"/>
                </a:solidFill>
                <a:latin typeface="Arial"/>
                <a:cs typeface="Arial"/>
              </a:rPr>
              <a:t>ЫЕ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ВЫВОД</a:t>
            </a:r>
            <a:r>
              <a:rPr lang="ru-RU" sz="2000" b="1" spc="8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39233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87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29538"/>
            <a:ext cx="917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65" dirty="0">
                <a:solidFill>
                  <a:srgbClr val="0068AC"/>
                </a:solidFill>
                <a:latin typeface="Arial"/>
                <a:cs typeface="Arial"/>
              </a:rPr>
              <a:t>ДИНАМИКА ПОКАЗАТЕЛЕЙ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7"/>
          <p:cNvSpPr txBox="1"/>
          <p:nvPr/>
        </p:nvSpPr>
        <p:spPr>
          <a:xfrm>
            <a:off x="892939" y="2053233"/>
            <a:ext cx="8990110" cy="5250796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8450" indent="-285750" algn="just">
              <a:spcBef>
                <a:spcPts val="625"/>
              </a:spcBef>
              <a:buFont typeface="Arial" pitchFamily="34" charset="0"/>
              <a:buChar char="•"/>
            </a:pPr>
            <a:r>
              <a:rPr lang="ru-RU" sz="1500" dirty="0">
                <a:latin typeface="Arial"/>
                <a:cs typeface="Arial"/>
              </a:rPr>
              <a:t>несмотря на снижение числа проверок, </a:t>
            </a:r>
            <a:r>
              <a:rPr lang="ru-RU" sz="1500" b="1" dirty="0">
                <a:solidFill>
                  <a:srgbClr val="002060"/>
                </a:solidFill>
                <a:latin typeface="Arial"/>
                <a:cs typeface="Arial"/>
              </a:rPr>
              <a:t>не наблюдается решительной динамики к переходу на использование предупреждений</a:t>
            </a:r>
            <a:r>
              <a:rPr lang="ru-RU" sz="1500" dirty="0">
                <a:latin typeface="Arial"/>
                <a:cs typeface="Arial"/>
              </a:rPr>
              <a:t> – необходимо закрепление в КОАП правила использования предупреждения в качестве первого наказания во всех случаях, за исключением случаев с отягчающими обстоятельствами</a:t>
            </a:r>
          </a:p>
          <a:p>
            <a:pPr marL="298450" indent="-285750" algn="just">
              <a:spcBef>
                <a:spcPts val="625"/>
              </a:spcBef>
              <a:buFont typeface="Arial" pitchFamily="34" charset="0"/>
              <a:buChar char="•"/>
            </a:pPr>
            <a:r>
              <a:rPr lang="ru-RU" sz="1500" dirty="0">
                <a:latin typeface="Arial"/>
                <a:cs typeface="Arial"/>
              </a:rPr>
              <a:t>на фоне ограничения проверок наметилась тенденция </a:t>
            </a:r>
            <a:r>
              <a:rPr lang="ru-RU" sz="1500" b="1" dirty="0">
                <a:solidFill>
                  <a:srgbClr val="002060"/>
                </a:solidFill>
                <a:latin typeface="Arial"/>
                <a:cs typeface="Arial"/>
              </a:rPr>
              <a:t>замены проверок иными мероприятиями в качестве основания для наложения штрафо</a:t>
            </a:r>
            <a:r>
              <a:rPr lang="ru-RU" sz="1500" dirty="0">
                <a:solidFill>
                  <a:srgbClr val="002060"/>
                </a:solidFill>
                <a:latin typeface="Arial"/>
                <a:cs typeface="Arial"/>
              </a:rPr>
              <a:t>в</a:t>
            </a:r>
            <a:endParaRPr lang="ru-RU" sz="1500" dirty="0">
              <a:latin typeface="Arial"/>
              <a:cs typeface="Arial"/>
            </a:endParaRPr>
          </a:p>
          <a:p>
            <a:pPr marL="298450" indent="-285750" algn="just">
              <a:spcBef>
                <a:spcPts val="625"/>
              </a:spcBef>
              <a:buFont typeface="Arial" pitchFamily="34" charset="0"/>
              <a:buChar char="•"/>
            </a:pPr>
            <a:r>
              <a:rPr lang="ru-RU" sz="1500" dirty="0" smtClean="0">
                <a:latin typeface="Arial"/>
                <a:cs typeface="Arial"/>
              </a:rPr>
              <a:t>вместе </a:t>
            </a:r>
            <a:r>
              <a:rPr lang="ru-RU" sz="1500" dirty="0">
                <a:latin typeface="Arial"/>
                <a:cs typeface="Arial"/>
              </a:rPr>
              <a:t>со снижением количества проверок снизился объем и количество штрафов – по России количество наложенных федеральными органами исполнительной власти штрафов сократилось на 38 %, сумма наложенного штрафа на 83 %. Объем штрафов снизился в том числе с связи </a:t>
            </a:r>
            <a:r>
              <a:rPr lang="ru-RU" sz="1500" b="1" dirty="0">
                <a:solidFill>
                  <a:srgbClr val="002060"/>
                </a:solidFill>
                <a:latin typeface="Arial"/>
                <a:cs typeface="Arial"/>
              </a:rPr>
              <a:t>со смягчением подходов судов и органов КНО, снижением количества проверок и частичным переходом на профилактический подход</a:t>
            </a:r>
          </a:p>
          <a:p>
            <a:pPr marL="298450" indent="-285750" algn="just">
              <a:spcBef>
                <a:spcPts val="625"/>
              </a:spcBef>
              <a:buFont typeface="Arial" pitchFamily="34" charset="0"/>
              <a:buChar char="•"/>
            </a:pPr>
            <a:endParaRPr lang="ru-RU" sz="1500" dirty="0">
              <a:latin typeface="Arial"/>
              <a:cs typeface="Arial"/>
            </a:endParaRPr>
          </a:p>
          <a:p>
            <a:pPr marL="298450" indent="-285750" algn="just">
              <a:spcBef>
                <a:spcPts val="625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при этом количество случаев причинения вреда поднадзорными субъектами по большинству ведомств </a:t>
            </a:r>
            <a:r>
              <a:rPr lang="ru-RU" sz="1600" b="1" dirty="0" smtClean="0">
                <a:solidFill>
                  <a:srgbClr val="002060"/>
                </a:solidFill>
                <a:latin typeface="Arial"/>
                <a:cs typeface="Arial"/>
              </a:rPr>
              <a:t>снизилось, 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это показывает, что проверки не нацелены на случаи искоренения вреда. Внедрение риск-ориентированного подхода не завершено. Кроме того, это подчеркивает важность примененного многими органами профилактического подхода на фоне пандемии </a:t>
            </a: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COVID-19 – 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совместная работа бизнеса и органов КНД по предотвращению нарушений</a:t>
            </a:r>
          </a:p>
          <a:p>
            <a:pPr marL="12700" algn="just">
              <a:spcBef>
                <a:spcPts val="625"/>
              </a:spcBef>
            </a:pPr>
            <a:endParaRPr lang="ru-RU" sz="1500" dirty="0">
              <a:latin typeface="Arial"/>
              <a:cs typeface="Arial"/>
            </a:endParaRPr>
          </a:p>
          <a:p>
            <a:pPr marL="12700" algn="just">
              <a:spcBef>
                <a:spcPts val="625"/>
              </a:spcBef>
            </a:pP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283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003" cy="7560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1" y="610476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7203" y="795604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2020»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1157" y="709533"/>
            <a:ext cx="413384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8" y="2188449"/>
            <a:ext cx="9460761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0280" algn="just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latin typeface="Arial"/>
                <a:cs typeface="Arial"/>
              </a:rPr>
              <a:t>1</a:t>
            </a:r>
            <a:r>
              <a:rPr sz="1600" spc="-204" dirty="0">
                <a:latin typeface="Arial"/>
                <a:cs typeface="Arial"/>
              </a:rPr>
              <a:t>. </a:t>
            </a:r>
            <a:r>
              <a:rPr lang="ru-RU" sz="1600" b="1" spc="-35" dirty="0">
                <a:latin typeface="Arial"/>
                <a:cs typeface="Arial"/>
              </a:rPr>
              <a:t> Система контроля-надзора </a:t>
            </a:r>
            <a:r>
              <a:rPr lang="ru-RU" sz="1600" spc="-35" dirty="0">
                <a:latin typeface="Arial"/>
                <a:cs typeface="Arial"/>
              </a:rPr>
              <a:t>под влиянием противоэпидемических послаблений и мероприятий по снижению административного давления по итогам рассмотрения Индекса показала ряд существенных улучшений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Arial"/>
              <a:cs typeface="Arial"/>
            </a:endParaRPr>
          </a:p>
          <a:p>
            <a:pPr marL="12700" marR="788670">
              <a:lnSpc>
                <a:spcPct val="100000"/>
              </a:lnSpc>
            </a:pPr>
            <a:r>
              <a:rPr sz="1600" spc="-70" dirty="0">
                <a:latin typeface="Arial"/>
                <a:cs typeface="Arial"/>
              </a:rPr>
              <a:t>2 </a:t>
            </a:r>
            <a:r>
              <a:rPr sz="1600" spc="-204" dirty="0">
                <a:latin typeface="Arial"/>
                <a:cs typeface="Arial"/>
              </a:rPr>
              <a:t>. </a:t>
            </a:r>
            <a:r>
              <a:rPr lang="ru-RU" sz="1600" spc="-65" dirty="0">
                <a:latin typeface="Arial"/>
                <a:cs typeface="Arial"/>
              </a:rPr>
              <a:t> </a:t>
            </a:r>
            <a:r>
              <a:rPr lang="ru-RU" sz="1600" b="1" spc="-65" dirty="0">
                <a:latin typeface="Arial"/>
                <a:cs typeface="Arial"/>
              </a:rPr>
              <a:t>При этом недостаточные преобразования в подходах </a:t>
            </a:r>
            <a:r>
              <a:rPr lang="ru-RU" sz="1600" spc="-65" dirty="0">
                <a:latin typeface="Arial"/>
                <a:cs typeface="Arial"/>
              </a:rPr>
              <a:t>(недостаточное использование предупреждений большинством ведомств, высокая доля штрафов по итогам </a:t>
            </a:r>
            <a:r>
              <a:rPr lang="ru-RU" sz="1600" spc="-65" dirty="0" err="1">
                <a:latin typeface="Arial"/>
                <a:cs typeface="Arial"/>
              </a:rPr>
              <a:t>внепроверочных</a:t>
            </a:r>
            <a:r>
              <a:rPr lang="ru-RU" sz="1600" spc="-65" dirty="0">
                <a:latin typeface="Arial"/>
                <a:cs typeface="Arial"/>
              </a:rPr>
              <a:t> мероприятий) создают риски для внедрения новых принципов контроля/надзора</a:t>
            </a:r>
            <a:r>
              <a:rPr sz="1600" b="1" spc="-4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70" dirty="0">
                <a:latin typeface="Arial"/>
                <a:cs typeface="Arial"/>
              </a:rPr>
              <a:t>3 </a:t>
            </a:r>
            <a:r>
              <a:rPr sz="1600" spc="-204" dirty="0">
                <a:latin typeface="Arial"/>
                <a:cs typeface="Arial"/>
              </a:rPr>
              <a:t>. </a:t>
            </a:r>
            <a:r>
              <a:rPr sz="1600" spc="-85" dirty="0">
                <a:latin typeface="Arial"/>
                <a:cs typeface="Arial"/>
              </a:rPr>
              <a:t>Ответственность </a:t>
            </a:r>
            <a:r>
              <a:rPr sz="1600" spc="-60" dirty="0">
                <a:latin typeface="Arial"/>
                <a:cs typeface="Arial"/>
              </a:rPr>
              <a:t>должностных </a:t>
            </a:r>
            <a:r>
              <a:rPr sz="1600" spc="-100" dirty="0">
                <a:latin typeface="Arial"/>
                <a:cs typeface="Arial"/>
              </a:rPr>
              <a:t>лиц </a:t>
            </a:r>
            <a:r>
              <a:rPr sz="1600" spc="-65" dirty="0">
                <a:latin typeface="Arial"/>
                <a:cs typeface="Arial"/>
              </a:rPr>
              <a:t>контрольных </a:t>
            </a:r>
            <a:r>
              <a:rPr sz="1600" spc="-100" dirty="0">
                <a:latin typeface="Arial"/>
                <a:cs typeface="Arial"/>
              </a:rPr>
              <a:t>и </a:t>
            </a:r>
            <a:r>
              <a:rPr sz="1600" spc="-75" dirty="0">
                <a:latin typeface="Arial"/>
                <a:cs typeface="Arial"/>
              </a:rPr>
              <a:t>надзорных </a:t>
            </a:r>
            <a:r>
              <a:rPr sz="1600" spc="-75" dirty="0" err="1">
                <a:latin typeface="Arial"/>
                <a:cs typeface="Arial"/>
              </a:rPr>
              <a:t>органов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lang="ru-RU" sz="1600" spc="-75" dirty="0">
                <a:latin typeface="Arial"/>
                <a:cs typeface="Arial"/>
              </a:rPr>
              <a:t>продолжает быть </a:t>
            </a:r>
            <a:r>
              <a:rPr sz="1600" spc="-100" dirty="0" err="1">
                <a:latin typeface="Arial"/>
                <a:cs typeface="Arial"/>
              </a:rPr>
              <a:t>не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85" dirty="0" err="1">
                <a:latin typeface="Arial"/>
                <a:cs typeface="Arial"/>
              </a:rPr>
              <a:t>пропорциональн</a:t>
            </a:r>
            <a:r>
              <a:rPr lang="ru-RU" sz="1600" spc="-85" dirty="0">
                <a:latin typeface="Arial"/>
                <a:cs typeface="Arial"/>
              </a:rPr>
              <a:t>ой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полномочиям: </a:t>
            </a:r>
            <a:r>
              <a:rPr lang="ru-RU" sz="1600" spc="-90" dirty="0">
                <a:latin typeface="Arial"/>
                <a:cs typeface="Arial"/>
              </a:rPr>
              <a:t>87 </a:t>
            </a:r>
            <a:r>
              <a:rPr sz="1600" b="1" spc="-204" dirty="0">
                <a:latin typeface="Arial"/>
                <a:cs typeface="Arial"/>
              </a:rPr>
              <a:t>% </a:t>
            </a:r>
            <a:r>
              <a:rPr sz="1600" b="1" spc="-25" dirty="0">
                <a:latin typeface="Arial"/>
                <a:cs typeface="Arial"/>
              </a:rPr>
              <a:t>нарушений </a:t>
            </a:r>
            <a:r>
              <a:rPr sz="1600" b="1" spc="-40" dirty="0">
                <a:latin typeface="Arial"/>
                <a:cs typeface="Arial"/>
              </a:rPr>
              <a:t>должностных  </a:t>
            </a:r>
            <a:r>
              <a:rPr sz="1600" b="1" spc="-55" dirty="0">
                <a:latin typeface="Arial"/>
                <a:cs typeface="Arial"/>
              </a:rPr>
              <a:t>лиц </a:t>
            </a:r>
            <a:r>
              <a:rPr sz="1600" b="1" spc="-35" dirty="0">
                <a:latin typeface="Arial"/>
                <a:cs typeface="Arial"/>
              </a:rPr>
              <a:t>при </a:t>
            </a:r>
            <a:r>
              <a:rPr sz="1600" b="1" spc="-40" dirty="0">
                <a:latin typeface="Arial"/>
                <a:cs typeface="Arial"/>
              </a:rPr>
              <a:t>проведении </a:t>
            </a:r>
            <a:r>
              <a:rPr sz="1600" b="1" spc="-30" dirty="0">
                <a:latin typeface="Arial"/>
                <a:cs typeface="Arial"/>
              </a:rPr>
              <a:t>проверок </a:t>
            </a:r>
            <a:r>
              <a:rPr sz="1600" b="1" spc="-45" dirty="0">
                <a:latin typeface="Arial"/>
                <a:cs typeface="Arial"/>
              </a:rPr>
              <a:t>завершаются </a:t>
            </a:r>
            <a:r>
              <a:rPr sz="1600" b="1" spc="-30" dirty="0">
                <a:latin typeface="Arial"/>
                <a:cs typeface="Arial"/>
              </a:rPr>
              <a:t>предупреждением </a:t>
            </a:r>
            <a:r>
              <a:rPr sz="1600" b="1" dirty="0">
                <a:latin typeface="Arial"/>
                <a:cs typeface="Arial"/>
              </a:rPr>
              <a:t>(19.6.1</a:t>
            </a:r>
            <a:r>
              <a:rPr sz="1600" b="1" spc="240" dirty="0">
                <a:latin typeface="Arial"/>
                <a:cs typeface="Arial"/>
              </a:rPr>
              <a:t> </a:t>
            </a:r>
            <a:r>
              <a:rPr sz="1600" b="1" spc="55" dirty="0">
                <a:latin typeface="Arial"/>
                <a:cs typeface="Arial"/>
              </a:rPr>
              <a:t>КоАП).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spc="-70" dirty="0">
                <a:latin typeface="Arial"/>
                <a:cs typeface="Arial"/>
              </a:rPr>
              <a:t>4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4" dirty="0">
                <a:latin typeface="Arial"/>
                <a:cs typeface="Arial"/>
              </a:rPr>
              <a:t>. </a:t>
            </a:r>
            <a:r>
              <a:rPr lang="ru-RU" sz="1600" b="1" spc="-10" dirty="0">
                <a:latin typeface="Arial"/>
                <a:cs typeface="Arial"/>
              </a:rPr>
              <a:t> Вывод о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45" dirty="0" err="1">
                <a:latin typeface="Arial"/>
                <a:cs typeface="Arial"/>
              </a:rPr>
              <a:t>заме</a:t>
            </a:r>
            <a:r>
              <a:rPr lang="ru-RU" sz="1600" b="1" spc="-45" dirty="0" err="1">
                <a:latin typeface="Arial"/>
                <a:cs typeface="Arial"/>
              </a:rPr>
              <a:t>щении</a:t>
            </a:r>
            <a:r>
              <a:rPr lang="ru-RU" sz="1600" b="1" spc="-45" dirty="0">
                <a:latin typeface="Arial"/>
                <a:cs typeface="Arial"/>
              </a:rPr>
              <a:t> проверок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70" dirty="0">
                <a:latin typeface="Arial"/>
                <a:cs typeface="Arial"/>
              </a:rPr>
              <a:t>иными </a:t>
            </a:r>
            <a:r>
              <a:rPr sz="1600" b="1" spc="-55" dirty="0">
                <a:latin typeface="Arial"/>
                <a:cs typeface="Arial"/>
              </a:rPr>
              <a:t>формами </a:t>
            </a:r>
            <a:r>
              <a:rPr sz="1600" b="1" spc="-40" dirty="0">
                <a:latin typeface="Arial"/>
                <a:cs typeface="Arial"/>
              </a:rPr>
              <a:t>контроля и надзора </a:t>
            </a:r>
            <a:r>
              <a:rPr sz="1600" spc="-90" dirty="0">
                <a:latin typeface="Arial"/>
                <a:cs typeface="Arial"/>
              </a:rPr>
              <a:t>(«рейдами», </a:t>
            </a:r>
            <a:r>
              <a:rPr sz="1600" spc="-85" dirty="0">
                <a:latin typeface="Arial"/>
                <a:cs typeface="Arial"/>
              </a:rPr>
              <a:t>«контрольными </a:t>
            </a:r>
            <a:r>
              <a:rPr sz="1600" spc="-95" dirty="0">
                <a:latin typeface="Arial"/>
                <a:cs typeface="Arial"/>
              </a:rPr>
              <a:t>закупками»,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80" dirty="0" err="1">
                <a:latin typeface="Arial"/>
                <a:cs typeface="Arial"/>
              </a:rPr>
              <a:t>возбуждением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85" dirty="0" err="1">
                <a:latin typeface="Arial"/>
                <a:cs typeface="Arial"/>
              </a:rPr>
              <a:t>дел</a:t>
            </a:r>
            <a:r>
              <a:rPr lang="ru-RU" sz="1600" spc="-8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«по </a:t>
            </a:r>
            <a:r>
              <a:rPr sz="1600" spc="-25" dirty="0" err="1">
                <a:latin typeface="Arial"/>
                <a:cs typeface="Arial"/>
              </a:rPr>
              <a:t>КоАП</a:t>
            </a:r>
            <a:r>
              <a:rPr sz="1600" spc="-25" dirty="0">
                <a:latin typeface="Arial"/>
                <a:cs typeface="Arial"/>
              </a:rPr>
              <a:t>»)</a:t>
            </a:r>
            <a:r>
              <a:rPr lang="ru-RU" sz="1600" spc="-25" dirty="0">
                <a:latin typeface="Arial"/>
                <a:cs typeface="Arial"/>
              </a:rPr>
              <a:t> нашел свое отражение в решении о создании нового реестра контрольно-надзорных мероприятий, который будет включать данные о всех таких мероприятиях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312608"/>
            <a:ext cx="6686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85" dirty="0">
                <a:solidFill>
                  <a:srgbClr val="0068AC"/>
                </a:solidFill>
                <a:latin typeface="Arial"/>
                <a:cs typeface="Arial"/>
              </a:rPr>
              <a:t>ЭФФЕКТИВНОСТЬ СИСТЕМЫ 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120" dirty="0">
                <a:solidFill>
                  <a:srgbClr val="0068AC"/>
                </a:solidFill>
                <a:latin typeface="Arial"/>
                <a:cs typeface="Arial"/>
              </a:rPr>
              <a:t>КОНТРОЛЬНО-НАДЗОРНОЙ</a:t>
            </a:r>
            <a:r>
              <a:rPr sz="1800" b="1" spc="-33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0068AC"/>
                </a:solidFill>
                <a:latin typeface="Arial"/>
                <a:cs typeface="Arial"/>
              </a:rPr>
              <a:t>ДЕЯТЕЛЬНОСТИ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826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003" cy="7560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1" y="610476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7203" y="795604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2020»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1157" y="709533"/>
            <a:ext cx="413384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9" y="1299908"/>
            <a:ext cx="8749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b="1" spc="145" dirty="0">
                <a:solidFill>
                  <a:srgbClr val="0068AC"/>
                </a:solidFill>
                <a:latin typeface="Arial"/>
                <a:cs typeface="Arial"/>
              </a:rPr>
              <a:t>МОНИТОРИНГ ВНЕДРЕНИЯ </a:t>
            </a:r>
            <a:r>
              <a:rPr lang="ru-RU" b="1" spc="145" dirty="0">
                <a:solidFill>
                  <a:srgbClr val="0068AC"/>
                </a:solidFill>
                <a:latin typeface="Arial"/>
                <a:cs typeface="Arial"/>
              </a:rPr>
              <a:t>НОВЫХ ПРИНИЦПОВ КНД ДОЛЖЕН СТАТЬ ПРИОРИТЕТОМ ГОСУДАРСТВА В ДАННОЙ СФЕРЕ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2040254"/>
            <a:ext cx="9113520" cy="217751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04139" algn="just">
              <a:lnSpc>
                <a:spcPts val="1400"/>
              </a:lnSpc>
            </a:pPr>
            <a:r>
              <a:rPr lang="ru-RU" sz="1400" spc="-70" dirty="0">
                <a:latin typeface="Arial"/>
                <a:cs typeface="Arial"/>
              </a:rPr>
              <a:t>С 1.07.2021 вступает в силу Федеральный закон «О государственном контроле (надзоре) и муниципальном контроле в Российской Федерации» от 31.07.2020 № 248-ФЗ, устанавливающий новые принципы контроля (надзора) и гарантии контролируемых лиц. Закон </a:t>
            </a:r>
            <a:r>
              <a:rPr lang="ru-RU" sz="1400" spc="-70" dirty="0" err="1">
                <a:latin typeface="Arial"/>
                <a:cs typeface="Arial"/>
              </a:rPr>
              <a:t>презюмирует</a:t>
            </a:r>
            <a:r>
              <a:rPr lang="ru-RU" sz="1400" spc="-70" dirty="0">
                <a:latin typeface="Arial"/>
                <a:cs typeface="Arial"/>
              </a:rPr>
              <a:t> повсеместное применение риск-ориентированного подхода.</a:t>
            </a:r>
          </a:p>
          <a:p>
            <a:pPr marL="12700" marR="104139" algn="just">
              <a:lnSpc>
                <a:spcPts val="1400"/>
              </a:lnSpc>
            </a:pPr>
            <a:endParaRPr lang="ru-RU" sz="1400" spc="-70" dirty="0">
              <a:latin typeface="Arial"/>
              <a:cs typeface="Arial"/>
            </a:endParaRPr>
          </a:p>
          <a:p>
            <a:pPr marL="12700" marR="104139" algn="just">
              <a:lnSpc>
                <a:spcPts val="1400"/>
              </a:lnSpc>
            </a:pPr>
            <a:r>
              <a:rPr lang="ru-RU" sz="1400" spc="-70" dirty="0">
                <a:latin typeface="Arial"/>
                <a:cs typeface="Arial"/>
              </a:rPr>
              <a:t>Нормы закона являются для контрольно-надзорных органов новыми, правоприменительная практика не сформирована.</a:t>
            </a:r>
          </a:p>
          <a:p>
            <a:pPr marL="12700" marR="104139" algn="just">
              <a:lnSpc>
                <a:spcPts val="1400"/>
              </a:lnSpc>
            </a:pPr>
            <a:endParaRPr lang="ru-RU" sz="1400" dirty="0">
              <a:latin typeface="Arial"/>
              <a:cs typeface="Arial"/>
            </a:endParaRPr>
          </a:p>
          <a:p>
            <a:pPr marL="12700" marR="104139" algn="just">
              <a:lnSpc>
                <a:spcPts val="1400"/>
              </a:lnSpc>
            </a:pPr>
            <a:r>
              <a:rPr lang="ru-RU" sz="1400" dirty="0">
                <a:latin typeface="Arial"/>
                <a:cs typeface="Arial"/>
              </a:rPr>
              <a:t>Таким образом в течение по крайней мере первого года действия должен вестись регулярный мониторинг правоприменения новых норм. </a:t>
            </a:r>
          </a:p>
          <a:p>
            <a:pPr marL="12700" marR="104139" algn="just">
              <a:lnSpc>
                <a:spcPts val="1400"/>
              </a:lnSpc>
            </a:pPr>
            <a:endParaRPr lang="ru-RU" sz="1400" dirty="0">
              <a:latin typeface="Arial"/>
              <a:cs typeface="Arial"/>
            </a:endParaRPr>
          </a:p>
          <a:p>
            <a:pPr marL="12700" marR="104139" algn="just">
              <a:lnSpc>
                <a:spcPts val="1400"/>
              </a:lnSpc>
            </a:pPr>
            <a:r>
              <a:rPr lang="ru-RU" sz="1400" dirty="0">
                <a:latin typeface="Arial"/>
                <a:cs typeface="Arial"/>
              </a:rPr>
              <a:t>Базой для проведения соответствующего мониторинга могут стать наработки, полученные в ходе разработки Индекса административного давления.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19F3B58-920B-4230-BA06-7A8F191A7EFD}"/>
              </a:ext>
            </a:extLst>
          </p:cNvPr>
          <p:cNvSpPr/>
          <p:nvPr/>
        </p:nvSpPr>
        <p:spPr>
          <a:xfrm>
            <a:off x="649424" y="4332759"/>
            <a:ext cx="9391880" cy="284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Ключевые решения: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ведение реестра всех контрольно-надзорных мероприятий (предусмотрено ФЗ «О государственном контроле (надзоре) и муниципальном контроле в РФ»)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единой интегрированной системы мониторинга контрольно-надзорной деятельности на базе информационной системы (прорабатывается в рамках поручения Правительства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унификация различных форм отчетности КНО с целью сопоставимости показателей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верификация данных отчетности КНО с данными единого реестра контрольно-надзорных мероприятий во избежание искажения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выделение функции проверки отчетности КНО независимой инстанцией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уполномоченных по защите прав предпринимателей в регионах в мониторинге внедрения новых принципов КНД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ужесточение ответственности должностных лиц КНО за нарушения при проведении контрольно-надзорных мероприятий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95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003" cy="7560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1" y="610476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7203" y="795604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2020»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1157" y="709533"/>
            <a:ext cx="413384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9" y="1299908"/>
            <a:ext cx="8749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145" dirty="0">
                <a:solidFill>
                  <a:srgbClr val="0068AC"/>
                </a:solidFill>
                <a:latin typeface="Arial"/>
                <a:cs typeface="Arial"/>
              </a:rPr>
              <a:t>МОРАТОРИЙ НА ПРОВЕРКИ И ИНЫЕ КОНТРОЛЬНО-НАДЗОРНЫЕ МЕРОПРИЯТИЯ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2040254"/>
            <a:ext cx="9113520" cy="204927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04139" algn="just">
              <a:lnSpc>
                <a:spcPct val="150000"/>
              </a:lnSpc>
              <a:spcBef>
                <a:spcPts val="1200"/>
              </a:spcBef>
            </a:pPr>
            <a:r>
              <a:rPr lang="ru-RU" dirty="0">
                <a:latin typeface="Arial"/>
                <a:cs typeface="Arial"/>
              </a:rPr>
              <a:t>С учетом того, что новые принципы контроля-надзора на практике еще не отработаны, представляется важным рассмотреть возможность продления моратория на проверки малого и среднего бизнеса, а также на проведение рейдовых осмотров и инспекционных визитов  в 2022 году (кроме случаев наличия рисков общественной безопасности и здоровью граждан)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075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2020»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7" y="709533"/>
            <a:ext cx="413384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814345"/>
            <a:ext cx="10692130" cy="1436370"/>
          </a:xfrm>
          <a:custGeom>
            <a:avLst/>
            <a:gdLst/>
            <a:ahLst/>
            <a:cxnLst/>
            <a:rect l="l" t="t" r="r" b="b"/>
            <a:pathLst>
              <a:path w="10692130" h="1436370">
                <a:moveTo>
                  <a:pt x="10692003" y="0"/>
                </a:moveTo>
                <a:lnTo>
                  <a:pt x="0" y="0"/>
                </a:lnTo>
                <a:lnTo>
                  <a:pt x="0" y="1436319"/>
                </a:lnTo>
                <a:lnTo>
                  <a:pt x="10692003" y="143631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6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0711" y="3363595"/>
            <a:ext cx="30708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60" dirty="0">
                <a:solidFill>
                  <a:srgbClr val="FFFFFF"/>
                </a:solidFill>
                <a:latin typeface="Arial"/>
                <a:cs typeface="Arial"/>
              </a:rPr>
              <a:t>МЕТОДИКА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55" dirty="0">
                <a:solidFill>
                  <a:srgbClr val="FFFFFF"/>
                </a:solidFill>
                <a:latin typeface="Arial"/>
                <a:cs typeface="Arial"/>
              </a:rPr>
              <a:t>ИНДЕКСА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81761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2020»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7" y="709533"/>
            <a:ext cx="413384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949" y="1698752"/>
            <a:ext cx="9257030" cy="466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635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147320" algn="l"/>
              </a:tabLst>
            </a:pPr>
            <a:r>
              <a:rPr sz="1200" b="1" spc="-30" dirty="0">
                <a:latin typeface="Arial"/>
                <a:cs typeface="Arial"/>
              </a:rPr>
              <a:t>В</a:t>
            </a:r>
            <a:r>
              <a:rPr sz="1200" b="1" spc="10" dirty="0">
                <a:latin typeface="Arial"/>
                <a:cs typeface="Arial"/>
              </a:rPr>
              <a:t> СУБЪЕКТЕ </a:t>
            </a:r>
            <a:r>
              <a:rPr sz="1200" b="1" spc="80" dirty="0">
                <a:latin typeface="Arial"/>
                <a:cs typeface="Arial"/>
              </a:rPr>
              <a:t>ФЕДЕРАЦИИ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РАССЧИТЫВАЕТСЯ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85" dirty="0">
                <a:latin typeface="Arial"/>
                <a:cs typeface="Arial"/>
              </a:rPr>
              <a:t>ОТДЕЛЬНО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125" dirty="0">
                <a:latin typeface="Arial"/>
                <a:cs typeface="Arial"/>
              </a:rPr>
              <a:t>ПО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114" dirty="0">
                <a:latin typeface="Arial"/>
                <a:cs typeface="Arial"/>
              </a:rPr>
              <a:t>КАЖДОМУ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ПАРАМЕТРУ  </a:t>
            </a:r>
            <a:r>
              <a:rPr sz="1200" b="1" spc="125" dirty="0">
                <a:latin typeface="Arial"/>
                <a:cs typeface="Arial"/>
              </a:rPr>
              <a:t>ПО </a:t>
            </a:r>
            <a:r>
              <a:rPr sz="1200" b="1" spc="114" dirty="0">
                <a:latin typeface="Arial"/>
                <a:cs typeface="Arial"/>
              </a:rPr>
              <a:t>КАЖДОМУ</a:t>
            </a:r>
            <a:r>
              <a:rPr sz="1200" b="1" spc="-200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ИЗ </a:t>
            </a:r>
            <a:r>
              <a:rPr sz="1200" b="1" spc="-5" dirty="0">
                <a:latin typeface="Arial"/>
                <a:cs typeface="Arial"/>
              </a:rPr>
              <a:t>7 </a:t>
            </a:r>
            <a:r>
              <a:rPr sz="1200" b="1" spc="65" dirty="0">
                <a:latin typeface="Arial"/>
                <a:cs typeface="Arial"/>
              </a:rPr>
              <a:t>НАПРАВЛЕНИЙ:</a:t>
            </a:r>
            <a:endParaRPr sz="12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solidFill>
                  <a:srgbClr val="0068AC"/>
                </a:solidFill>
                <a:latin typeface="Trebuchet MS"/>
                <a:cs typeface="Trebuchet MS"/>
              </a:rPr>
              <a:t>P1</a:t>
            </a:r>
            <a:r>
              <a:rPr sz="1200" spc="-5" dirty="0">
                <a:latin typeface="Arial"/>
                <a:cs typeface="Arial"/>
              </a:rPr>
              <a:t>) </a:t>
            </a:r>
            <a:r>
              <a:rPr sz="1200" dirty="0">
                <a:latin typeface="Arial"/>
                <a:cs typeface="Arial"/>
              </a:rPr>
              <a:t>— </a:t>
            </a:r>
            <a:r>
              <a:rPr sz="1200" spc="35" dirty="0">
                <a:latin typeface="Arial"/>
                <a:cs typeface="Arial"/>
              </a:rPr>
              <a:t>ДОЛЯ </a:t>
            </a:r>
            <a:r>
              <a:rPr sz="1200" spc="-50" dirty="0">
                <a:latin typeface="Arial"/>
                <a:cs typeface="Arial"/>
              </a:rPr>
              <a:t>ПРЕДУПРЕЖДЕНИЙ </a:t>
            </a:r>
            <a:r>
              <a:rPr sz="1200" spc="20" dirty="0">
                <a:latin typeface="Arial"/>
                <a:cs typeface="Arial"/>
              </a:rPr>
              <a:t>ОТ </a:t>
            </a:r>
            <a:r>
              <a:rPr sz="1200" spc="-30" dirty="0">
                <a:latin typeface="Arial"/>
                <a:cs typeface="Arial"/>
              </a:rPr>
              <a:t>ОБЩЕГО </a:t>
            </a:r>
            <a:r>
              <a:rPr sz="1200" spc="10" dirty="0">
                <a:latin typeface="Arial"/>
                <a:cs typeface="Arial"/>
              </a:rPr>
              <a:t>ЧИСЛА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НАКАЗАНИЙ</a:t>
            </a:r>
            <a:endParaRPr sz="1200">
              <a:latin typeface="Arial"/>
              <a:cs typeface="Arial"/>
            </a:endParaRPr>
          </a:p>
          <a:p>
            <a:pPr marL="696595" marR="76644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= </a:t>
            </a:r>
            <a:r>
              <a:rPr sz="1200" spc="-70" dirty="0">
                <a:latin typeface="Arial"/>
                <a:cs typeface="Arial"/>
              </a:rPr>
              <a:t>«Количество </a:t>
            </a:r>
            <a:r>
              <a:rPr sz="1200" spc="-80" dirty="0">
                <a:latin typeface="Arial"/>
                <a:cs typeface="Arial"/>
              </a:rPr>
              <a:t>предупреждений, </a:t>
            </a:r>
            <a:r>
              <a:rPr sz="1200" spc="-95" dirty="0">
                <a:latin typeface="Arial"/>
                <a:cs typeface="Arial"/>
              </a:rPr>
              <a:t>вынесенных </a:t>
            </a:r>
            <a:r>
              <a:rPr sz="1200" spc="-75" dirty="0">
                <a:latin typeface="Arial"/>
                <a:cs typeface="Arial"/>
              </a:rPr>
              <a:t>контролирующим </a:t>
            </a:r>
            <a:r>
              <a:rPr sz="1200" spc="-80" dirty="0">
                <a:latin typeface="Arial"/>
                <a:cs typeface="Arial"/>
              </a:rPr>
              <a:t>органом </a:t>
            </a:r>
            <a:r>
              <a:rPr sz="1200" spc="-135" dirty="0">
                <a:latin typeface="Arial"/>
                <a:cs typeface="Arial"/>
              </a:rPr>
              <a:t>в </a:t>
            </a:r>
            <a:r>
              <a:rPr sz="1200" spc="-75" dirty="0">
                <a:latin typeface="Arial"/>
                <a:cs typeface="Arial"/>
              </a:rPr>
              <a:t>отношении </a:t>
            </a:r>
            <a:r>
              <a:rPr sz="1200" spc="-60" dirty="0">
                <a:latin typeface="Arial"/>
                <a:cs typeface="Arial"/>
              </a:rPr>
              <a:t>юридических </a:t>
            </a:r>
            <a:r>
              <a:rPr sz="1200" spc="-100" dirty="0">
                <a:latin typeface="Arial"/>
                <a:cs typeface="Arial"/>
              </a:rPr>
              <a:t>лиц и </a:t>
            </a:r>
            <a:r>
              <a:rPr sz="1200" spc="-95" dirty="0">
                <a:latin typeface="Arial"/>
                <a:cs typeface="Arial"/>
              </a:rPr>
              <a:t>индивидуальных  предпринимателей)» </a:t>
            </a:r>
            <a:r>
              <a:rPr sz="1200" spc="-50" dirty="0">
                <a:latin typeface="Arial"/>
                <a:cs typeface="Arial"/>
              </a:rPr>
              <a:t>(1-контроль)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70" dirty="0">
                <a:latin typeface="Arial"/>
                <a:cs typeface="Arial"/>
              </a:rPr>
              <a:t>«Количество </a:t>
            </a:r>
            <a:r>
              <a:rPr sz="1200" spc="-90" dirty="0">
                <a:latin typeface="Arial"/>
                <a:cs typeface="Arial"/>
              </a:rPr>
              <a:t>постановлений </a:t>
            </a:r>
            <a:r>
              <a:rPr sz="1200" spc="-5" dirty="0">
                <a:latin typeface="Arial"/>
                <a:cs typeface="Arial"/>
              </a:rPr>
              <a:t>о </a:t>
            </a:r>
            <a:r>
              <a:rPr sz="1200" spc="-110" dirty="0">
                <a:latin typeface="Arial"/>
                <a:cs typeface="Arial"/>
              </a:rPr>
              <a:t>назначении </a:t>
            </a:r>
            <a:r>
              <a:rPr sz="1200" spc="-95" dirty="0">
                <a:latin typeface="Arial"/>
                <a:cs typeface="Arial"/>
              </a:rPr>
              <a:t>административного </a:t>
            </a:r>
            <a:r>
              <a:rPr sz="1200" spc="-110" dirty="0">
                <a:latin typeface="Arial"/>
                <a:cs typeface="Arial"/>
              </a:rPr>
              <a:t>наказания, </a:t>
            </a:r>
            <a:r>
              <a:rPr sz="1200" spc="-95" dirty="0">
                <a:latin typeface="Arial"/>
                <a:cs typeface="Arial"/>
              </a:rPr>
              <a:t>вынесенных  </a:t>
            </a:r>
            <a:r>
              <a:rPr sz="1200" spc="-75" dirty="0">
                <a:latin typeface="Arial"/>
                <a:cs typeface="Arial"/>
              </a:rPr>
              <a:t>контролирующим </a:t>
            </a:r>
            <a:r>
              <a:rPr sz="1200" spc="-80" dirty="0">
                <a:latin typeface="Arial"/>
                <a:cs typeface="Arial"/>
              </a:rPr>
              <a:t>органом </a:t>
            </a:r>
            <a:r>
              <a:rPr sz="1200" spc="-135" dirty="0">
                <a:latin typeface="Arial"/>
                <a:cs typeface="Arial"/>
              </a:rPr>
              <a:t>в </a:t>
            </a:r>
            <a:r>
              <a:rPr sz="1200" spc="-75" dirty="0">
                <a:latin typeface="Arial"/>
                <a:cs typeface="Arial"/>
              </a:rPr>
              <a:t>отношении </a:t>
            </a:r>
            <a:r>
              <a:rPr sz="1200" spc="-60" dirty="0">
                <a:latin typeface="Arial"/>
                <a:cs typeface="Arial"/>
              </a:rPr>
              <a:t>юридических </a:t>
            </a:r>
            <a:r>
              <a:rPr sz="1200" spc="-100" dirty="0">
                <a:latin typeface="Arial"/>
                <a:cs typeface="Arial"/>
              </a:rPr>
              <a:t>лиц и </a:t>
            </a:r>
            <a:r>
              <a:rPr sz="1200" spc="-95" dirty="0">
                <a:latin typeface="Arial"/>
                <a:cs typeface="Arial"/>
              </a:rPr>
              <a:t>индивидуальных </a:t>
            </a:r>
            <a:r>
              <a:rPr sz="1200" spc="-100" dirty="0">
                <a:latin typeface="Arial"/>
                <a:cs typeface="Arial"/>
              </a:rPr>
              <a:t>предпринимателей» </a:t>
            </a:r>
            <a:r>
              <a:rPr sz="1200" spc="-50" dirty="0">
                <a:latin typeface="Arial"/>
                <a:cs typeface="Arial"/>
              </a:rPr>
              <a:t>(1-контроль)</a:t>
            </a:r>
            <a:r>
              <a:rPr sz="1200" spc="-260" dirty="0">
                <a:latin typeface="Arial"/>
                <a:cs typeface="Arial"/>
              </a:rPr>
              <a:t> </a:t>
            </a:r>
            <a:r>
              <a:rPr sz="1200" spc="-204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solidFill>
                  <a:srgbClr val="41AD49"/>
                </a:solidFill>
                <a:latin typeface="Trebuchet MS"/>
                <a:cs typeface="Trebuchet MS"/>
              </a:rPr>
              <a:t>P2</a:t>
            </a:r>
            <a:r>
              <a:rPr sz="1200" spc="-5" dirty="0">
                <a:latin typeface="Arial"/>
                <a:cs typeface="Arial"/>
              </a:rPr>
              <a:t>) </a:t>
            </a:r>
            <a:r>
              <a:rPr sz="1200" spc="-70" dirty="0">
                <a:latin typeface="Arial"/>
                <a:cs typeface="Arial"/>
              </a:rPr>
              <a:t>– </a:t>
            </a:r>
            <a:r>
              <a:rPr sz="1200" spc="35" dirty="0">
                <a:latin typeface="Arial"/>
                <a:cs typeface="Arial"/>
              </a:rPr>
              <a:t>ДОЛЯ </a:t>
            </a:r>
            <a:r>
              <a:rPr sz="1200" spc="-10" dirty="0">
                <a:latin typeface="Arial"/>
                <a:cs typeface="Arial"/>
              </a:rPr>
              <a:t>ОРГАНИЗАЦИЙ </a:t>
            </a:r>
            <a:r>
              <a:rPr sz="1200" spc="5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ИП, </a:t>
            </a:r>
            <a:r>
              <a:rPr sz="1200" spc="-45" dirty="0">
                <a:latin typeface="Arial"/>
                <a:cs typeface="Arial"/>
              </a:rPr>
              <a:t>ПОДВЕРГНУТЫХ </a:t>
            </a:r>
            <a:r>
              <a:rPr sz="1200" spc="-5" dirty="0">
                <a:latin typeface="Arial"/>
                <a:cs typeface="Arial"/>
              </a:rPr>
              <a:t>КОНТРОЛЮ </a:t>
            </a:r>
            <a:r>
              <a:rPr sz="1200" spc="50" dirty="0">
                <a:latin typeface="Arial"/>
                <a:cs typeface="Arial"/>
              </a:rPr>
              <a:t>И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НАДЗОРУ</a:t>
            </a:r>
            <a:endParaRPr sz="1200">
              <a:latin typeface="Arial"/>
              <a:cs typeface="Arial"/>
            </a:endParaRPr>
          </a:p>
          <a:p>
            <a:pPr marL="696595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= </a:t>
            </a:r>
            <a:r>
              <a:rPr sz="1200" spc="-55" dirty="0">
                <a:latin typeface="Arial"/>
                <a:cs typeface="Arial"/>
              </a:rPr>
              <a:t>«Общее </a:t>
            </a:r>
            <a:r>
              <a:rPr sz="1200" spc="-70" dirty="0">
                <a:latin typeface="Arial"/>
                <a:cs typeface="Arial"/>
              </a:rPr>
              <a:t>количество </a:t>
            </a:r>
            <a:r>
              <a:rPr sz="1200" spc="-60" dirty="0">
                <a:latin typeface="Arial"/>
                <a:cs typeface="Arial"/>
              </a:rPr>
              <a:t>юридических </a:t>
            </a:r>
            <a:r>
              <a:rPr sz="1200" spc="-100" dirty="0">
                <a:latin typeface="Arial"/>
                <a:cs typeface="Arial"/>
              </a:rPr>
              <a:t>лиц и </a:t>
            </a:r>
            <a:r>
              <a:rPr sz="1200" spc="-95" dirty="0">
                <a:latin typeface="Arial"/>
                <a:cs typeface="Arial"/>
              </a:rPr>
              <a:t>индивидуальных </a:t>
            </a:r>
            <a:r>
              <a:rPr sz="1200" spc="-100" dirty="0">
                <a:latin typeface="Arial"/>
                <a:cs typeface="Arial"/>
              </a:rPr>
              <a:t>предпринимателей, </a:t>
            </a:r>
            <a:r>
              <a:rPr sz="1200" spc="-135" dirty="0">
                <a:latin typeface="Arial"/>
                <a:cs typeface="Arial"/>
              </a:rPr>
              <a:t>в </a:t>
            </a:r>
            <a:r>
              <a:rPr sz="1200" spc="-75" dirty="0">
                <a:latin typeface="Arial"/>
                <a:cs typeface="Arial"/>
              </a:rPr>
              <a:t>отношении </a:t>
            </a:r>
            <a:r>
              <a:rPr sz="1200" spc="-40" dirty="0">
                <a:latin typeface="Arial"/>
                <a:cs typeface="Arial"/>
              </a:rPr>
              <a:t>которых </a:t>
            </a:r>
            <a:r>
              <a:rPr sz="1200" spc="-80" dirty="0">
                <a:latin typeface="Arial"/>
                <a:cs typeface="Arial"/>
              </a:rPr>
              <a:t>проводились </a:t>
            </a:r>
            <a:r>
              <a:rPr sz="1200" spc="-100" dirty="0">
                <a:latin typeface="Arial"/>
                <a:cs typeface="Arial"/>
              </a:rPr>
              <a:t>плановые,  </a:t>
            </a:r>
            <a:r>
              <a:rPr sz="1200" spc="-105" dirty="0">
                <a:latin typeface="Arial"/>
                <a:cs typeface="Arial"/>
              </a:rPr>
              <a:t>внеплановые </a:t>
            </a:r>
            <a:r>
              <a:rPr sz="1200" spc="-75" dirty="0">
                <a:latin typeface="Arial"/>
                <a:cs typeface="Arial"/>
              </a:rPr>
              <a:t>проверки» </a:t>
            </a:r>
            <a:r>
              <a:rPr sz="1200" spc="-50" dirty="0">
                <a:latin typeface="Arial"/>
                <a:cs typeface="Arial"/>
              </a:rPr>
              <a:t>(1-контроль)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55" dirty="0">
                <a:latin typeface="Arial"/>
                <a:cs typeface="Arial"/>
              </a:rPr>
              <a:t>«Общее </a:t>
            </a:r>
            <a:r>
              <a:rPr sz="1200" spc="-70" dirty="0">
                <a:latin typeface="Arial"/>
                <a:cs typeface="Arial"/>
              </a:rPr>
              <a:t>количество </a:t>
            </a:r>
            <a:r>
              <a:rPr sz="1200" spc="-60" dirty="0">
                <a:latin typeface="Arial"/>
                <a:cs typeface="Arial"/>
              </a:rPr>
              <a:t>юридических </a:t>
            </a:r>
            <a:r>
              <a:rPr sz="1200" spc="-100" dirty="0">
                <a:latin typeface="Arial"/>
                <a:cs typeface="Arial"/>
              </a:rPr>
              <a:t>лиц и </a:t>
            </a:r>
            <a:r>
              <a:rPr sz="1200" spc="-95" dirty="0">
                <a:latin typeface="Arial"/>
                <a:cs typeface="Arial"/>
              </a:rPr>
              <a:t>индивидуальных </a:t>
            </a:r>
            <a:r>
              <a:rPr sz="1200" spc="-100" dirty="0">
                <a:latin typeface="Arial"/>
                <a:cs typeface="Arial"/>
              </a:rPr>
              <a:t>предпринимателей, </a:t>
            </a:r>
            <a:r>
              <a:rPr sz="1200" spc="-80" dirty="0">
                <a:latin typeface="Arial"/>
                <a:cs typeface="Arial"/>
              </a:rPr>
              <a:t>осуществляющих  </a:t>
            </a:r>
            <a:r>
              <a:rPr sz="1200" spc="-90" dirty="0">
                <a:latin typeface="Arial"/>
                <a:cs typeface="Arial"/>
              </a:rPr>
              <a:t>деятельность </a:t>
            </a:r>
            <a:r>
              <a:rPr sz="1200" spc="-130" dirty="0">
                <a:latin typeface="Arial"/>
                <a:cs typeface="Arial"/>
              </a:rPr>
              <a:t>на </a:t>
            </a:r>
            <a:r>
              <a:rPr sz="1200" spc="-80" dirty="0">
                <a:latin typeface="Arial"/>
                <a:cs typeface="Arial"/>
              </a:rPr>
              <a:t>территории </a:t>
            </a:r>
            <a:r>
              <a:rPr sz="1200" spc="-90" dirty="0">
                <a:latin typeface="Arial"/>
                <a:cs typeface="Arial"/>
              </a:rPr>
              <a:t>субъекта </a:t>
            </a:r>
            <a:r>
              <a:rPr sz="1200" spc="-75" dirty="0">
                <a:latin typeface="Arial"/>
                <a:cs typeface="Arial"/>
              </a:rPr>
              <a:t>Российской </a:t>
            </a:r>
            <a:r>
              <a:rPr sz="1200" spc="-85" dirty="0">
                <a:latin typeface="Arial"/>
                <a:cs typeface="Arial"/>
              </a:rPr>
              <a:t>Федерации, </a:t>
            </a:r>
            <a:r>
              <a:rPr sz="1200" spc="-90" dirty="0">
                <a:latin typeface="Arial"/>
                <a:cs typeface="Arial"/>
              </a:rPr>
              <a:t>деятельность </a:t>
            </a:r>
            <a:r>
              <a:rPr sz="1200" spc="-40" dirty="0">
                <a:latin typeface="Arial"/>
                <a:cs typeface="Arial"/>
              </a:rPr>
              <a:t>которых </a:t>
            </a:r>
            <a:r>
              <a:rPr sz="1200" spc="-70" dirty="0">
                <a:latin typeface="Arial"/>
                <a:cs typeface="Arial"/>
              </a:rPr>
              <a:t>подлежит </a:t>
            </a:r>
            <a:r>
              <a:rPr sz="1200" spc="-85" dirty="0">
                <a:latin typeface="Arial"/>
                <a:cs typeface="Arial"/>
              </a:rPr>
              <a:t>государственному </a:t>
            </a:r>
            <a:r>
              <a:rPr sz="1200" spc="-50" dirty="0">
                <a:latin typeface="Arial"/>
                <a:cs typeface="Arial"/>
              </a:rPr>
              <a:t>контролю </a:t>
            </a:r>
            <a:r>
              <a:rPr sz="1200" spc="-65" dirty="0">
                <a:latin typeface="Arial"/>
                <a:cs typeface="Arial"/>
              </a:rPr>
              <a:t>(надзору)  </a:t>
            </a:r>
            <a:r>
              <a:rPr sz="1200" spc="-40" dirty="0">
                <a:latin typeface="Arial"/>
                <a:cs typeface="Arial"/>
              </a:rPr>
              <a:t>со </a:t>
            </a:r>
            <a:r>
              <a:rPr sz="1200" spc="-65" dirty="0">
                <a:latin typeface="Arial"/>
                <a:cs typeface="Arial"/>
              </a:rPr>
              <a:t>стороны </a:t>
            </a:r>
            <a:r>
              <a:rPr sz="1200" spc="-60" dirty="0">
                <a:latin typeface="Arial"/>
                <a:cs typeface="Arial"/>
              </a:rPr>
              <a:t>контролирующего </a:t>
            </a:r>
            <a:r>
              <a:rPr sz="1200" spc="-85" dirty="0">
                <a:latin typeface="Arial"/>
                <a:cs typeface="Arial"/>
              </a:rPr>
              <a:t>органа» </a:t>
            </a:r>
            <a:r>
              <a:rPr sz="1200" spc="-50" dirty="0">
                <a:latin typeface="Arial"/>
                <a:cs typeface="Arial"/>
              </a:rPr>
              <a:t>(1-контроль)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204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solidFill>
                  <a:srgbClr val="AB3224"/>
                </a:solidFill>
                <a:latin typeface="Trebuchet MS"/>
                <a:cs typeface="Trebuchet MS"/>
              </a:rPr>
              <a:t>P3</a:t>
            </a:r>
            <a:r>
              <a:rPr sz="1200" spc="-5" dirty="0">
                <a:latin typeface="Arial"/>
                <a:cs typeface="Arial"/>
              </a:rPr>
              <a:t>) </a:t>
            </a:r>
            <a:r>
              <a:rPr sz="1200" dirty="0">
                <a:latin typeface="Arial"/>
                <a:cs typeface="Arial"/>
              </a:rPr>
              <a:t>— </a:t>
            </a:r>
            <a:r>
              <a:rPr sz="1200" spc="35" dirty="0">
                <a:latin typeface="Arial"/>
                <a:cs typeface="Arial"/>
              </a:rPr>
              <a:t>ДОЛЯ </a:t>
            </a:r>
            <a:r>
              <a:rPr sz="1200" spc="-30" dirty="0">
                <a:latin typeface="Arial"/>
                <a:cs typeface="Arial"/>
              </a:rPr>
              <a:t>ШТРАФОВ, </a:t>
            </a:r>
            <a:r>
              <a:rPr sz="1200" spc="-15" dirty="0">
                <a:latin typeface="Arial"/>
                <a:cs typeface="Arial"/>
              </a:rPr>
              <a:t>НАЛОЖЕННЫХ </a:t>
            </a:r>
            <a:r>
              <a:rPr sz="1200" spc="-135" dirty="0">
                <a:latin typeface="Arial"/>
                <a:cs typeface="Arial"/>
              </a:rPr>
              <a:t>БЕЗ </a:t>
            </a:r>
            <a:r>
              <a:rPr sz="1200" spc="-60" dirty="0">
                <a:latin typeface="Arial"/>
                <a:cs typeface="Arial"/>
              </a:rPr>
              <a:t>ПРОВЕДЕНИЯ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ПРОВЕРОК</a:t>
            </a:r>
            <a:endParaRPr sz="1200">
              <a:latin typeface="Arial"/>
              <a:cs typeface="Arial"/>
            </a:endParaRPr>
          </a:p>
          <a:p>
            <a:pPr marL="696595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(«ДОЛЯ </a:t>
            </a:r>
            <a:r>
              <a:rPr sz="1200" spc="-10" dirty="0">
                <a:latin typeface="Arial"/>
                <a:cs typeface="Arial"/>
              </a:rPr>
              <a:t>АДМИНИСТРАТИВНЫХ </a:t>
            </a:r>
            <a:r>
              <a:rPr sz="1200" spc="-20" dirty="0">
                <a:latin typeface="Arial"/>
                <a:cs typeface="Arial"/>
              </a:rPr>
              <a:t>РАССЛЕДОВАНИЙ») </a:t>
            </a:r>
            <a:r>
              <a:rPr sz="1200" spc="20" dirty="0">
                <a:latin typeface="Arial"/>
                <a:cs typeface="Arial"/>
              </a:rPr>
              <a:t>ОТ </a:t>
            </a:r>
            <a:r>
              <a:rPr sz="1200" spc="-30" dirty="0">
                <a:latin typeface="Arial"/>
                <a:cs typeface="Arial"/>
              </a:rPr>
              <a:t>ОБЩЕГО </a:t>
            </a:r>
            <a:r>
              <a:rPr sz="1200" spc="10" dirty="0">
                <a:latin typeface="Arial"/>
                <a:cs typeface="Arial"/>
              </a:rPr>
              <a:t>ЧИСЛА </a:t>
            </a:r>
            <a:r>
              <a:rPr sz="1200" spc="-30" dirty="0">
                <a:latin typeface="Arial"/>
                <a:cs typeface="Arial"/>
              </a:rPr>
              <a:t>ШТРАФОВ, </a:t>
            </a:r>
            <a:r>
              <a:rPr sz="1200" spc="-15" dirty="0">
                <a:latin typeface="Arial"/>
                <a:cs typeface="Arial"/>
              </a:rPr>
              <a:t>НАЛОЖЕННЫХ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ФОИВ</a:t>
            </a:r>
            <a:endParaRPr sz="1200">
              <a:latin typeface="Arial"/>
              <a:cs typeface="Arial"/>
            </a:endParaRPr>
          </a:p>
          <a:p>
            <a:pPr marL="696595" marR="4749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= </a:t>
            </a:r>
            <a:r>
              <a:rPr sz="1200" spc="-70" dirty="0">
                <a:latin typeface="Arial"/>
                <a:cs typeface="Arial"/>
              </a:rPr>
              <a:t>1 – «Количество </a:t>
            </a:r>
            <a:r>
              <a:rPr sz="1200" spc="-100" dirty="0">
                <a:latin typeface="Arial"/>
                <a:cs typeface="Arial"/>
              </a:rPr>
              <a:t>административных </a:t>
            </a:r>
            <a:r>
              <a:rPr sz="1200" spc="-95" dirty="0">
                <a:latin typeface="Arial"/>
                <a:cs typeface="Arial"/>
              </a:rPr>
              <a:t>штрафов, </a:t>
            </a:r>
            <a:r>
              <a:rPr sz="1200" spc="-80" dirty="0">
                <a:latin typeface="Arial"/>
                <a:cs typeface="Arial"/>
              </a:rPr>
              <a:t>наложенных </a:t>
            </a:r>
            <a:r>
              <a:rPr sz="1200" spc="-75" dirty="0">
                <a:latin typeface="Arial"/>
                <a:cs typeface="Arial"/>
              </a:rPr>
              <a:t>контролирующим </a:t>
            </a:r>
            <a:r>
              <a:rPr sz="1200" spc="-80" dirty="0">
                <a:latin typeface="Arial"/>
                <a:cs typeface="Arial"/>
              </a:rPr>
              <a:t>органом </a:t>
            </a:r>
            <a:r>
              <a:rPr sz="1200" spc="-130" dirty="0">
                <a:latin typeface="Arial"/>
                <a:cs typeface="Arial"/>
              </a:rPr>
              <a:t>на </a:t>
            </a:r>
            <a:r>
              <a:rPr sz="1200" spc="-60" dirty="0">
                <a:latin typeface="Arial"/>
                <a:cs typeface="Arial"/>
              </a:rPr>
              <a:t>юридических </a:t>
            </a:r>
            <a:r>
              <a:rPr sz="1200" spc="-100" dirty="0">
                <a:latin typeface="Arial"/>
                <a:cs typeface="Arial"/>
              </a:rPr>
              <a:t>лиц и </a:t>
            </a:r>
            <a:r>
              <a:rPr sz="1200" spc="-95" dirty="0">
                <a:latin typeface="Arial"/>
                <a:cs typeface="Arial"/>
              </a:rPr>
              <a:t>индивидуальных  </a:t>
            </a:r>
            <a:r>
              <a:rPr sz="1200" spc="-100" dirty="0">
                <a:latin typeface="Arial"/>
                <a:cs typeface="Arial"/>
              </a:rPr>
              <a:t>предпринимателей» </a:t>
            </a:r>
            <a:r>
              <a:rPr sz="1200" spc="-50" dirty="0">
                <a:latin typeface="Arial"/>
                <a:cs typeface="Arial"/>
              </a:rPr>
              <a:t>(1-контроль)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65" dirty="0">
                <a:latin typeface="Arial"/>
                <a:cs typeface="Arial"/>
              </a:rPr>
              <a:t>«Наложено </a:t>
            </a:r>
            <a:r>
              <a:rPr sz="1200" spc="-100" dirty="0">
                <a:latin typeface="Arial"/>
                <a:cs typeface="Arial"/>
              </a:rPr>
              <a:t>административных </a:t>
            </a:r>
            <a:r>
              <a:rPr sz="1200" spc="-95" dirty="0">
                <a:latin typeface="Arial"/>
                <a:cs typeface="Arial"/>
              </a:rPr>
              <a:t>штрафов» </a:t>
            </a:r>
            <a:r>
              <a:rPr sz="1200" spc="-5" dirty="0">
                <a:latin typeface="Arial"/>
                <a:cs typeface="Arial"/>
              </a:rPr>
              <a:t>(1-АЭ+СД </a:t>
            </a:r>
            <a:r>
              <a:rPr sz="1200" spc="-75" dirty="0">
                <a:latin typeface="Arial"/>
                <a:cs typeface="Arial"/>
              </a:rPr>
              <a:t>ВС </a:t>
            </a:r>
            <a:r>
              <a:rPr sz="1200" spc="-65" dirty="0">
                <a:latin typeface="Arial"/>
                <a:cs typeface="Arial"/>
              </a:rPr>
              <a:t>РФ)</a:t>
            </a:r>
            <a:r>
              <a:rPr sz="1200" spc="-210" dirty="0">
                <a:latin typeface="Arial"/>
                <a:cs typeface="Arial"/>
              </a:rPr>
              <a:t> </a:t>
            </a:r>
            <a:r>
              <a:rPr sz="1200" spc="-204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solidFill>
                  <a:srgbClr val="F79548"/>
                </a:solidFill>
                <a:latin typeface="Trebuchet MS"/>
                <a:cs typeface="Trebuchet MS"/>
              </a:rPr>
              <a:t>P5</a:t>
            </a:r>
            <a:r>
              <a:rPr sz="1200" spc="-5" dirty="0">
                <a:latin typeface="Arial"/>
                <a:cs typeface="Arial"/>
              </a:rPr>
              <a:t>) </a:t>
            </a:r>
            <a:r>
              <a:rPr sz="1200" dirty="0">
                <a:latin typeface="Arial"/>
                <a:cs typeface="Arial"/>
              </a:rPr>
              <a:t>— </a:t>
            </a:r>
            <a:r>
              <a:rPr sz="1200" spc="-10" dirty="0">
                <a:latin typeface="Arial"/>
                <a:cs typeface="Arial"/>
              </a:rPr>
              <a:t>АДМИНИСТРАТИВНЫЙ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«НАЛОГ»</a:t>
            </a:r>
            <a:endParaRPr sz="1200">
              <a:latin typeface="Arial"/>
              <a:cs typeface="Arial"/>
            </a:endParaRPr>
          </a:p>
          <a:p>
            <a:pPr marL="69659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= </a:t>
            </a:r>
            <a:r>
              <a:rPr sz="1200" spc="-125" dirty="0">
                <a:latin typeface="Arial"/>
                <a:cs typeface="Arial"/>
              </a:rPr>
              <a:t>Сумма </a:t>
            </a:r>
            <a:r>
              <a:rPr sz="1200" spc="-70" dirty="0">
                <a:latin typeface="Arial"/>
                <a:cs typeface="Arial"/>
              </a:rPr>
              <a:t>наложенного </a:t>
            </a:r>
            <a:r>
              <a:rPr sz="1200" spc="-114" dirty="0">
                <a:latin typeface="Arial"/>
                <a:cs typeface="Arial"/>
              </a:rPr>
              <a:t>штрафа </a:t>
            </a:r>
            <a:r>
              <a:rPr sz="1200" spc="-5" dirty="0">
                <a:latin typeface="Arial"/>
                <a:cs typeface="Arial"/>
              </a:rPr>
              <a:t>(1-АЭ+СД </a:t>
            </a:r>
            <a:r>
              <a:rPr sz="1200" spc="-75" dirty="0">
                <a:latin typeface="Arial"/>
                <a:cs typeface="Arial"/>
              </a:rPr>
              <a:t>ВС </a:t>
            </a:r>
            <a:r>
              <a:rPr sz="1200" spc="-85" dirty="0">
                <a:latin typeface="Arial"/>
                <a:cs typeface="Arial"/>
              </a:rPr>
              <a:t>РФ, </a:t>
            </a:r>
            <a:r>
              <a:rPr sz="1200" spc="-10" dirty="0">
                <a:latin typeface="Arial"/>
                <a:cs typeface="Arial"/>
              </a:rPr>
              <a:t>ГИС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ЖКХ)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 marR="2533650">
              <a:lnSpc>
                <a:spcPct val="100000"/>
              </a:lnSpc>
              <a:buAutoNum type="romanUcPeriod" startAt="2"/>
              <a:tabLst>
                <a:tab pos="198120" algn="l"/>
              </a:tabLst>
            </a:pPr>
            <a:r>
              <a:rPr sz="1200" b="1" spc="-30" dirty="0">
                <a:latin typeface="Arial"/>
                <a:cs typeface="Arial"/>
              </a:rPr>
              <a:t>В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РАМКАХ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СУБЪЕКТА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125" dirty="0">
                <a:latin typeface="Arial"/>
                <a:cs typeface="Arial"/>
              </a:rPr>
              <a:t>ПО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114" dirty="0">
                <a:latin typeface="Arial"/>
                <a:cs typeface="Arial"/>
              </a:rPr>
              <a:t>КАЖДОМУ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ИЗ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СЕМИ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80" dirty="0">
                <a:latin typeface="Arial"/>
                <a:cs typeface="Arial"/>
              </a:rPr>
              <a:t>НАПРАВЛЕНИЙ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ОПРЕДЕЛЯЕТСЯ  </a:t>
            </a:r>
            <a:r>
              <a:rPr sz="1200" b="1" spc="114" dirty="0">
                <a:latin typeface="Arial"/>
                <a:cs typeface="Arial"/>
              </a:rPr>
              <a:t>ОБЩИЙ </a:t>
            </a:r>
            <a:r>
              <a:rPr sz="1200" b="1" spc="95" dirty="0">
                <a:latin typeface="Arial"/>
                <a:cs typeface="Arial"/>
              </a:rPr>
              <a:t>ИНДЕКС АДМИНИСТРАТИВНОГО</a:t>
            </a:r>
            <a:r>
              <a:rPr sz="1200" b="1" spc="-215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ДАВЛЕНИЯ.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romanUcPeriod" startAt="2"/>
            </a:pPr>
            <a:endParaRPr sz="1250">
              <a:latin typeface="Arial"/>
              <a:cs typeface="Arial"/>
            </a:endParaRPr>
          </a:p>
          <a:p>
            <a:pPr marL="12700" marR="315595">
              <a:lnSpc>
                <a:spcPct val="100000"/>
              </a:lnSpc>
              <a:buAutoNum type="romanUcPeriod" startAt="2"/>
              <a:tabLst>
                <a:tab pos="248920" algn="l"/>
              </a:tabLst>
            </a:pPr>
            <a:r>
              <a:rPr sz="1200" b="1" spc="40" dirty="0">
                <a:latin typeface="Arial"/>
                <a:cs typeface="Arial"/>
              </a:rPr>
              <a:t>ОПРЕДЕЛЯЕТСЯ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95" dirty="0">
                <a:latin typeface="Arial"/>
                <a:cs typeface="Arial"/>
              </a:rPr>
              <a:t>ИНДЕКС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СУБЪЕКТА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95" dirty="0">
                <a:latin typeface="Arial"/>
                <a:cs typeface="Arial"/>
              </a:rPr>
              <a:t>РОССИЙСКОЙ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80" dirty="0">
                <a:latin typeface="Arial"/>
                <a:cs typeface="Arial"/>
              </a:rPr>
              <a:t>ФЕДЕРАЦИИ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В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РАМКАХ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95" dirty="0">
                <a:latin typeface="Arial"/>
                <a:cs typeface="Arial"/>
              </a:rPr>
              <a:t>РОССИЙСКОЙ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ФЕДЕРАЦИИ,  </a:t>
            </a:r>
            <a:r>
              <a:rPr sz="1200" b="1" spc="45" dirty="0">
                <a:latin typeface="Arial"/>
                <a:cs typeface="Arial"/>
              </a:rPr>
              <a:t>ЕГО </a:t>
            </a:r>
            <a:r>
              <a:rPr sz="1200" b="1" spc="65" dirty="0">
                <a:latin typeface="Arial"/>
                <a:cs typeface="Arial"/>
              </a:rPr>
              <a:t>МЕСТО </a:t>
            </a:r>
            <a:r>
              <a:rPr sz="1200" b="1" spc="-30" dirty="0">
                <a:latin typeface="Arial"/>
                <a:cs typeface="Arial"/>
              </a:rPr>
              <a:t>В </a:t>
            </a:r>
            <a:r>
              <a:rPr sz="1200" b="1" spc="60" dirty="0">
                <a:latin typeface="Arial"/>
                <a:cs typeface="Arial"/>
              </a:rPr>
              <a:t>ОБЩЕМ </a:t>
            </a:r>
            <a:r>
              <a:rPr sz="1200" b="1" spc="75" dirty="0">
                <a:latin typeface="Arial"/>
                <a:cs typeface="Arial"/>
              </a:rPr>
              <a:t>ИНДЕКСЕ </a:t>
            </a:r>
            <a:r>
              <a:rPr sz="1200" b="1" spc="95" dirty="0">
                <a:latin typeface="Arial"/>
                <a:cs typeface="Arial"/>
              </a:rPr>
              <a:t>АДМИНИСТРАТИВНОГО</a:t>
            </a:r>
            <a:r>
              <a:rPr sz="1200" b="1" spc="-220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ДАВЛЕНИЯ.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="" xmlns:a16="http://schemas.microsoft.com/office/drawing/2014/main" id="{EF7FE47C-83DD-46EA-A474-A4BFE5B0E8D2}"/>
              </a:ext>
            </a:extLst>
          </p:cNvPr>
          <p:cNvSpPr txBox="1"/>
          <p:nvPr/>
        </p:nvSpPr>
        <p:spPr>
          <a:xfrm>
            <a:off x="785071" y="6782535"/>
            <a:ext cx="931415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70" dirty="0">
                <a:latin typeface="Arial"/>
                <a:cs typeface="Arial"/>
              </a:rPr>
              <a:t>Состав показателей будущих индексов может меняться в связи с новыми принципами контроля/надзора, в частности возможна замена показателя </a:t>
            </a:r>
            <a:r>
              <a:rPr lang="en-US" sz="1100" spc="-70" dirty="0">
                <a:latin typeface="Arial"/>
                <a:cs typeface="Arial"/>
              </a:rPr>
              <a:t>P3 </a:t>
            </a:r>
            <a:r>
              <a:rPr lang="ru-RU" sz="1100" spc="-70" dirty="0">
                <a:latin typeface="Arial"/>
                <a:cs typeface="Arial"/>
              </a:rPr>
              <a:t>в связи с изменением состава форматов контрольно-надзорных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540721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2020»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7" y="709533"/>
            <a:ext cx="413384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1608721"/>
            <a:ext cx="643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68AC"/>
                </a:solidFill>
                <a:latin typeface="Arial"/>
                <a:cs typeface="Arial"/>
              </a:rPr>
              <a:t>Источники </a:t>
            </a:r>
            <a:r>
              <a:rPr sz="1800" b="1" spc="-75" dirty="0">
                <a:solidFill>
                  <a:srgbClr val="0068AC"/>
                </a:solidFill>
                <a:latin typeface="Arial"/>
                <a:cs typeface="Arial"/>
              </a:rPr>
              <a:t>данных </a:t>
            </a:r>
            <a:r>
              <a:rPr sz="1800" b="1" spc="-60" dirty="0">
                <a:solidFill>
                  <a:srgbClr val="0068AC"/>
                </a:solidFill>
                <a:latin typeface="Arial"/>
                <a:cs typeface="Arial"/>
              </a:rPr>
              <a:t>индекса </a:t>
            </a:r>
            <a:r>
              <a:rPr sz="1800" b="1" spc="-70" dirty="0">
                <a:solidFill>
                  <a:srgbClr val="0068AC"/>
                </a:solidFill>
                <a:latin typeface="Arial"/>
                <a:cs typeface="Arial"/>
              </a:rPr>
              <a:t>«Административное</a:t>
            </a:r>
            <a:r>
              <a:rPr sz="1800" b="1" spc="-25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0068AC"/>
                </a:solidFill>
                <a:latin typeface="Arial"/>
                <a:cs typeface="Arial"/>
              </a:rPr>
              <a:t>давление»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2211997"/>
            <a:ext cx="8275320" cy="1569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latin typeface="Arial"/>
                <a:cs typeface="Arial"/>
              </a:rPr>
              <a:t>1 </a:t>
            </a:r>
            <a:r>
              <a:rPr sz="1200" spc="-204" dirty="0">
                <a:latin typeface="Arial"/>
                <a:cs typeface="Arial"/>
              </a:rPr>
              <a:t>. </a:t>
            </a:r>
            <a:r>
              <a:rPr sz="1200" spc="-85" dirty="0">
                <a:latin typeface="Arial"/>
                <a:cs typeface="Arial"/>
              </a:rPr>
              <a:t>Форма </a:t>
            </a:r>
            <a:r>
              <a:rPr sz="1200" spc="-60" dirty="0">
                <a:latin typeface="Arial"/>
                <a:cs typeface="Arial"/>
              </a:rPr>
              <a:t>1-контроль </a:t>
            </a:r>
            <a:r>
              <a:rPr sz="1200" spc="-90" dirty="0">
                <a:latin typeface="Arial"/>
                <a:cs typeface="Arial"/>
              </a:rPr>
              <a:t>«Сведения </a:t>
            </a:r>
            <a:r>
              <a:rPr sz="1200" spc="-15" dirty="0">
                <a:latin typeface="Arial"/>
                <a:cs typeface="Arial"/>
              </a:rPr>
              <a:t>об </a:t>
            </a:r>
            <a:r>
              <a:rPr sz="1200" spc="-90" dirty="0">
                <a:latin typeface="Arial"/>
                <a:cs typeface="Arial"/>
              </a:rPr>
              <a:t>осуществлении </a:t>
            </a:r>
            <a:r>
              <a:rPr sz="1200" spc="-70" dirty="0">
                <a:latin typeface="Arial"/>
                <a:cs typeface="Arial"/>
              </a:rPr>
              <a:t>государственного </a:t>
            </a:r>
            <a:r>
              <a:rPr sz="1200" spc="-65" dirty="0">
                <a:latin typeface="Arial"/>
                <a:cs typeface="Arial"/>
              </a:rPr>
              <a:t>контроля </a:t>
            </a:r>
            <a:r>
              <a:rPr sz="1200" spc="-75" dirty="0">
                <a:latin typeface="Arial"/>
                <a:cs typeface="Arial"/>
              </a:rPr>
              <a:t>(надзора) </a:t>
            </a:r>
            <a:r>
              <a:rPr sz="1200" spc="-100" dirty="0">
                <a:latin typeface="Arial"/>
                <a:cs typeface="Arial"/>
              </a:rPr>
              <a:t>и </a:t>
            </a:r>
            <a:r>
              <a:rPr sz="1200" spc="-90" dirty="0">
                <a:latin typeface="Arial"/>
                <a:cs typeface="Arial"/>
              </a:rPr>
              <a:t>муниципального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контроля» </a:t>
            </a:r>
            <a:r>
              <a:rPr sz="1200" spc="-204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spc="-70" dirty="0">
                <a:latin typeface="Arial"/>
                <a:cs typeface="Arial"/>
              </a:rPr>
              <a:t>2 </a:t>
            </a:r>
            <a:r>
              <a:rPr sz="1200" spc="-204" dirty="0">
                <a:latin typeface="Arial"/>
                <a:cs typeface="Arial"/>
              </a:rPr>
              <a:t>. </a:t>
            </a:r>
            <a:r>
              <a:rPr sz="1200" spc="-85" dirty="0">
                <a:latin typeface="Arial"/>
                <a:cs typeface="Arial"/>
              </a:rPr>
              <a:t>Форма </a:t>
            </a:r>
            <a:r>
              <a:rPr sz="1200" spc="-25" dirty="0">
                <a:latin typeface="Arial"/>
                <a:cs typeface="Arial"/>
              </a:rPr>
              <a:t>1-АЭ </a:t>
            </a:r>
            <a:r>
              <a:rPr sz="1200" spc="-90" dirty="0">
                <a:latin typeface="Arial"/>
                <a:cs typeface="Arial"/>
              </a:rPr>
              <a:t>«Сведения </a:t>
            </a:r>
            <a:r>
              <a:rPr sz="1200" spc="-15" dirty="0">
                <a:latin typeface="Arial"/>
                <a:cs typeface="Arial"/>
              </a:rPr>
              <a:t>об </a:t>
            </a:r>
            <a:r>
              <a:rPr sz="1200" spc="-100" dirty="0">
                <a:latin typeface="Arial"/>
                <a:cs typeface="Arial"/>
              </a:rPr>
              <a:t>административных </a:t>
            </a:r>
            <a:r>
              <a:rPr sz="1200" spc="-95" dirty="0">
                <a:latin typeface="Arial"/>
                <a:cs typeface="Arial"/>
              </a:rPr>
              <a:t>правонарушениях </a:t>
            </a:r>
            <a:r>
              <a:rPr sz="1200" spc="-135" dirty="0">
                <a:latin typeface="Arial"/>
                <a:cs typeface="Arial"/>
              </a:rPr>
              <a:t>в </a:t>
            </a:r>
            <a:r>
              <a:rPr sz="1200" spc="-95" dirty="0">
                <a:latin typeface="Arial"/>
                <a:cs typeface="Arial"/>
              </a:rPr>
              <a:t>сфере </a:t>
            </a:r>
            <a:r>
              <a:rPr sz="1200" spc="-70" dirty="0">
                <a:latin typeface="Arial"/>
                <a:cs typeface="Arial"/>
              </a:rPr>
              <a:t>экономики»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204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850"/>
              </a:spcBef>
            </a:pPr>
            <a:r>
              <a:rPr sz="1200" spc="-70" dirty="0">
                <a:latin typeface="Arial"/>
                <a:cs typeface="Arial"/>
              </a:rPr>
              <a:t>3 </a:t>
            </a:r>
            <a:r>
              <a:rPr sz="1200" spc="-204" dirty="0">
                <a:latin typeface="Arial"/>
                <a:cs typeface="Arial"/>
              </a:rPr>
              <a:t>. </a:t>
            </a:r>
            <a:r>
              <a:rPr sz="1200" spc="-85" dirty="0">
                <a:latin typeface="Arial"/>
                <a:cs typeface="Arial"/>
              </a:rPr>
              <a:t>Судебная </a:t>
            </a:r>
            <a:r>
              <a:rPr sz="1200" spc="-95" dirty="0">
                <a:latin typeface="Arial"/>
                <a:cs typeface="Arial"/>
              </a:rPr>
              <a:t>статистика </a:t>
            </a:r>
            <a:r>
              <a:rPr sz="1200" spc="-50" dirty="0">
                <a:latin typeface="Arial"/>
                <a:cs typeface="Arial"/>
              </a:rPr>
              <a:t>по </a:t>
            </a:r>
            <a:r>
              <a:rPr sz="1200" spc="-100" dirty="0">
                <a:latin typeface="Arial"/>
                <a:cs typeface="Arial"/>
              </a:rPr>
              <a:t>форме </a:t>
            </a:r>
            <a:r>
              <a:rPr sz="1200" spc="-20" dirty="0">
                <a:latin typeface="Arial"/>
                <a:cs typeface="Arial"/>
              </a:rPr>
              <a:t>1-АП </a:t>
            </a:r>
            <a:r>
              <a:rPr sz="1200" spc="-60" dirty="0">
                <a:latin typeface="Arial"/>
                <a:cs typeface="Arial"/>
              </a:rPr>
              <a:t>«Отчет </a:t>
            </a:r>
            <a:r>
              <a:rPr sz="1200" spc="-5" dirty="0">
                <a:latin typeface="Arial"/>
                <a:cs typeface="Arial"/>
              </a:rPr>
              <a:t>о </a:t>
            </a:r>
            <a:r>
              <a:rPr sz="1200" spc="-75" dirty="0">
                <a:latin typeface="Arial"/>
                <a:cs typeface="Arial"/>
              </a:rPr>
              <a:t>работе </a:t>
            </a:r>
            <a:r>
              <a:rPr sz="1200" spc="-70" dirty="0">
                <a:latin typeface="Arial"/>
                <a:cs typeface="Arial"/>
              </a:rPr>
              <a:t>судов </a:t>
            </a:r>
            <a:r>
              <a:rPr sz="1200" spc="-60" dirty="0">
                <a:latin typeface="Arial"/>
                <a:cs typeface="Arial"/>
              </a:rPr>
              <a:t>общей </a:t>
            </a:r>
            <a:r>
              <a:rPr sz="1200" spc="-70" dirty="0">
                <a:latin typeface="Arial"/>
                <a:cs typeface="Arial"/>
              </a:rPr>
              <a:t>юрисдикции </a:t>
            </a:r>
            <a:r>
              <a:rPr sz="1200" spc="-50" dirty="0">
                <a:latin typeface="Arial"/>
                <a:cs typeface="Arial"/>
              </a:rPr>
              <a:t>по </a:t>
            </a:r>
            <a:r>
              <a:rPr sz="1200" spc="-90" dirty="0">
                <a:latin typeface="Arial"/>
                <a:cs typeface="Arial"/>
              </a:rPr>
              <a:t>рассмотрению </a:t>
            </a:r>
            <a:r>
              <a:rPr sz="1200" spc="-85" dirty="0">
                <a:latin typeface="Arial"/>
                <a:cs typeface="Arial"/>
              </a:rPr>
              <a:t>дел </a:t>
            </a:r>
            <a:r>
              <a:rPr sz="1200" spc="-15" dirty="0">
                <a:latin typeface="Arial"/>
                <a:cs typeface="Arial"/>
              </a:rPr>
              <a:t>об </a:t>
            </a:r>
            <a:r>
              <a:rPr sz="1200" spc="-100" dirty="0">
                <a:latin typeface="Arial"/>
                <a:cs typeface="Arial"/>
              </a:rPr>
              <a:t>административных  </a:t>
            </a:r>
            <a:r>
              <a:rPr sz="1200" spc="-90" dirty="0">
                <a:latin typeface="Arial"/>
                <a:cs typeface="Arial"/>
              </a:rPr>
              <a:t>правонарушениях» </a:t>
            </a:r>
            <a:r>
              <a:rPr sz="1200" spc="-65" dirty="0">
                <a:latin typeface="Arial"/>
                <a:cs typeface="Arial"/>
              </a:rPr>
              <a:t>(Судебный </a:t>
            </a:r>
            <a:r>
              <a:rPr sz="1200" spc="-110" dirty="0">
                <a:latin typeface="Arial"/>
                <a:cs typeface="Arial"/>
              </a:rPr>
              <a:t>департамент </a:t>
            </a:r>
            <a:r>
              <a:rPr sz="1200" spc="-60" dirty="0">
                <a:latin typeface="Arial"/>
                <a:cs typeface="Arial"/>
              </a:rPr>
              <a:t>Верховного </a:t>
            </a:r>
            <a:r>
              <a:rPr sz="1200" spc="-90" dirty="0">
                <a:latin typeface="Arial"/>
                <a:cs typeface="Arial"/>
              </a:rPr>
              <a:t>суда </a:t>
            </a:r>
            <a:r>
              <a:rPr sz="1200" spc="-75" dirty="0">
                <a:latin typeface="Arial"/>
                <a:cs typeface="Arial"/>
              </a:rPr>
              <a:t>Российской Федерации), </a:t>
            </a:r>
            <a:r>
              <a:rPr sz="1200" spc="-30" dirty="0">
                <a:latin typeface="Arial"/>
                <a:cs typeface="Arial"/>
              </a:rPr>
              <a:t>ГАС </a:t>
            </a:r>
            <a:r>
              <a:rPr sz="1200" spc="-75" dirty="0">
                <a:latin typeface="Arial"/>
                <a:cs typeface="Arial"/>
              </a:rPr>
              <a:t>«Правосудие»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4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3012440">
              <a:lnSpc>
                <a:spcPct val="159100"/>
              </a:lnSpc>
            </a:pPr>
            <a:r>
              <a:rPr lang="ru-RU" sz="1200" spc="-70" dirty="0" smtClean="0">
                <a:latin typeface="Arial"/>
                <a:cs typeface="Arial"/>
              </a:rPr>
              <a:t>4</a:t>
            </a:r>
            <a:r>
              <a:rPr sz="1200" spc="-70" dirty="0" smtClean="0">
                <a:latin typeface="Arial"/>
                <a:cs typeface="Arial"/>
              </a:rPr>
              <a:t> </a:t>
            </a:r>
            <a:r>
              <a:rPr sz="1200" spc="-204" dirty="0" smtClean="0">
                <a:latin typeface="Arial"/>
                <a:cs typeface="Arial"/>
              </a:rPr>
              <a:t>. </a:t>
            </a:r>
            <a:r>
              <a:rPr lang="ru-RU" sz="1200" spc="-204" dirty="0" smtClean="0">
                <a:latin typeface="Arial"/>
                <a:cs typeface="Arial"/>
              </a:rPr>
              <a:t> </a:t>
            </a:r>
            <a:r>
              <a:rPr sz="1200" spc="-75" dirty="0" err="1" smtClean="0">
                <a:latin typeface="Arial"/>
                <a:cs typeface="Arial"/>
              </a:rPr>
              <a:t>Данные</a:t>
            </a:r>
            <a:r>
              <a:rPr sz="1200" spc="-75" dirty="0" smtClean="0">
                <a:latin typeface="Arial"/>
                <a:cs typeface="Arial"/>
              </a:rPr>
              <a:t> </a:t>
            </a:r>
            <a:r>
              <a:rPr sz="1200" spc="-90" dirty="0" err="1" smtClean="0">
                <a:latin typeface="Arial"/>
                <a:cs typeface="Arial"/>
              </a:rPr>
              <a:t>ведомственной</a:t>
            </a:r>
            <a:r>
              <a:rPr sz="1200" spc="-90" dirty="0" smtClean="0">
                <a:latin typeface="Arial"/>
                <a:cs typeface="Arial"/>
              </a:rPr>
              <a:t> </a:t>
            </a:r>
            <a:r>
              <a:rPr sz="1200" spc="-75" dirty="0" err="1" smtClean="0">
                <a:latin typeface="Arial"/>
                <a:cs typeface="Arial"/>
              </a:rPr>
              <a:t>отчетности</a:t>
            </a:r>
            <a:r>
              <a:rPr sz="1200" spc="-75" dirty="0" smtClean="0">
                <a:latin typeface="Arial"/>
                <a:cs typeface="Arial"/>
              </a:rPr>
              <a:t> </a:t>
            </a:r>
            <a:r>
              <a:rPr sz="1200" spc="-80" dirty="0" err="1" smtClean="0">
                <a:latin typeface="Arial"/>
                <a:cs typeface="Arial"/>
              </a:rPr>
              <a:t>Федеральной</a:t>
            </a:r>
            <a:r>
              <a:rPr sz="1200" spc="-80" dirty="0" smtClean="0">
                <a:latin typeface="Arial"/>
                <a:cs typeface="Arial"/>
              </a:rPr>
              <a:t> </a:t>
            </a:r>
            <a:r>
              <a:rPr sz="1200" spc="-70" dirty="0" err="1" smtClean="0">
                <a:latin typeface="Arial"/>
                <a:cs typeface="Arial"/>
              </a:rPr>
              <a:t>службы</a:t>
            </a:r>
            <a:r>
              <a:rPr sz="1200" spc="-70" dirty="0" smtClean="0">
                <a:latin typeface="Arial"/>
                <a:cs typeface="Arial"/>
              </a:rPr>
              <a:t> </a:t>
            </a:r>
            <a:r>
              <a:rPr sz="1200" spc="-65" dirty="0" err="1" smtClean="0">
                <a:latin typeface="Arial"/>
                <a:cs typeface="Arial"/>
              </a:rPr>
              <a:t>судебных</a:t>
            </a:r>
            <a:r>
              <a:rPr sz="1200" spc="-65" dirty="0" smtClean="0">
                <a:latin typeface="Arial"/>
                <a:cs typeface="Arial"/>
              </a:rPr>
              <a:t> </a:t>
            </a:r>
            <a:r>
              <a:rPr sz="1200" spc="-95" dirty="0" err="1" smtClean="0">
                <a:latin typeface="Arial"/>
                <a:cs typeface="Arial"/>
              </a:rPr>
              <a:t>приставов</a:t>
            </a:r>
            <a:r>
              <a:rPr sz="1200" spc="-95" dirty="0" smtClean="0">
                <a:latin typeface="Arial"/>
                <a:cs typeface="Arial"/>
              </a:rPr>
              <a:t> </a:t>
            </a:r>
            <a:r>
              <a:rPr sz="1200" spc="-204" dirty="0" smtClean="0">
                <a:latin typeface="Arial"/>
                <a:cs typeface="Arial"/>
              </a:rPr>
              <a:t>.  </a:t>
            </a:r>
            <a:endParaRPr lang="ru-RU" sz="1200" spc="-70" dirty="0" smtClean="0">
              <a:latin typeface="Arial"/>
              <a:cs typeface="Arial"/>
            </a:endParaRPr>
          </a:p>
          <a:p>
            <a:pPr marL="12700" marR="3012440">
              <a:lnSpc>
                <a:spcPct val="159100"/>
              </a:lnSpc>
            </a:pPr>
            <a:r>
              <a:rPr lang="ru-RU" sz="1200" spc="-204" dirty="0" smtClean="0">
                <a:latin typeface="Arial"/>
                <a:cs typeface="Arial"/>
              </a:rPr>
              <a:t>5   .  </a:t>
            </a:r>
            <a:r>
              <a:rPr sz="1200" spc="-75" dirty="0" err="1" smtClean="0">
                <a:latin typeface="Arial"/>
                <a:cs typeface="Arial"/>
              </a:rPr>
              <a:t>Данные</a:t>
            </a:r>
            <a:r>
              <a:rPr sz="1200" spc="-75" dirty="0" smtClean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Единого </a:t>
            </a:r>
            <a:r>
              <a:rPr sz="1200" spc="-95" dirty="0">
                <a:latin typeface="Arial"/>
                <a:cs typeface="Arial"/>
              </a:rPr>
              <a:t>реестра </a:t>
            </a:r>
            <a:r>
              <a:rPr sz="1200" spc="-60" dirty="0">
                <a:latin typeface="Arial"/>
                <a:cs typeface="Arial"/>
              </a:rPr>
              <a:t>проверок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04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06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207"/>
            <a:ext cx="10693400" cy="7584387"/>
            <a:chOff x="0" y="-24207"/>
            <a:chExt cx="10693400" cy="7584387"/>
          </a:xfrm>
        </p:grpSpPr>
        <p:sp>
          <p:nvSpPr>
            <p:cNvPr id="4" name="object 4"/>
            <p:cNvSpPr/>
            <p:nvPr/>
          </p:nvSpPr>
          <p:spPr>
            <a:xfrm>
              <a:off x="1270" y="-24207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1" y="610476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7203" y="795604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</a:t>
            </a:r>
            <a:r>
              <a:rPr lang="ru-RU" sz="1300" spc="-55" dirty="0">
                <a:solidFill>
                  <a:srgbClr val="0068AC"/>
                </a:solidFill>
                <a:latin typeface="Arial"/>
                <a:cs typeface="Arial"/>
              </a:rPr>
              <a:t>1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1121299" y="645591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1157" y="709533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</a:t>
            </a:r>
            <a:r>
              <a:rPr lang="ru-RU" sz="1300" b="1" spc="35" dirty="0">
                <a:latin typeface="Arial"/>
                <a:cs typeface="Arial"/>
              </a:rPr>
              <a:t>1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9" y="1446580"/>
            <a:ext cx="8792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solidFill>
                  <a:srgbClr val="0068AC"/>
                </a:solidFill>
                <a:latin typeface="Arial"/>
                <a:cs typeface="Arial"/>
              </a:rPr>
              <a:t>ОСНОВНЫЕ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0068AC"/>
                </a:solidFill>
                <a:latin typeface="Arial"/>
                <a:cs typeface="Arial"/>
              </a:rPr>
              <a:t>ЭЛЕМЕНТЫ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30" dirty="0">
                <a:solidFill>
                  <a:srgbClr val="0068AC"/>
                </a:solidFill>
                <a:latin typeface="Arial"/>
                <a:cs typeface="Arial"/>
              </a:rPr>
              <a:t>ИНДЕКСА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68AC"/>
                </a:solidFill>
                <a:latin typeface="Arial"/>
                <a:cs typeface="Arial"/>
              </a:rPr>
              <a:t>АДМИНИСТРАТИВНОГО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68AC"/>
                </a:solidFill>
                <a:latin typeface="Arial"/>
                <a:cs typeface="Arial"/>
              </a:rPr>
              <a:t>ДАВЛЕНИЯ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2508148"/>
            <a:ext cx="9277985" cy="1944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sz="1400" spc="-80" dirty="0">
                <a:latin typeface="Arial"/>
                <a:cs typeface="Arial"/>
              </a:rPr>
              <a:t>8</a:t>
            </a:r>
            <a:r>
              <a:rPr lang="ru-RU" sz="1400" spc="-80" dirty="0">
                <a:latin typeface="Arial"/>
                <a:cs typeface="Arial"/>
              </a:rPr>
              <a:t>5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субъектов </a:t>
            </a:r>
            <a:r>
              <a:rPr sz="1400" spc="-85" dirty="0">
                <a:latin typeface="Arial"/>
                <a:cs typeface="Arial"/>
              </a:rPr>
              <a:t>Российской </a:t>
            </a:r>
            <a:r>
              <a:rPr sz="1400" spc="-100" dirty="0">
                <a:latin typeface="Arial"/>
                <a:cs typeface="Arial"/>
              </a:rPr>
              <a:t>Федерации </a:t>
            </a:r>
            <a:r>
              <a:rPr sz="1400" spc="-114" dirty="0">
                <a:latin typeface="Arial"/>
                <a:cs typeface="Arial"/>
              </a:rPr>
              <a:t>разделены </a:t>
            </a:r>
            <a:r>
              <a:rPr sz="1400" spc="-155" dirty="0">
                <a:latin typeface="Arial"/>
                <a:cs typeface="Arial"/>
              </a:rPr>
              <a:t>на </a:t>
            </a:r>
            <a:r>
              <a:rPr sz="1400" spc="-100" dirty="0">
                <a:latin typeface="Arial"/>
                <a:cs typeface="Arial"/>
              </a:rPr>
              <a:t>четыре </a:t>
            </a:r>
            <a:r>
              <a:rPr sz="1400" spc="-85" dirty="0">
                <a:latin typeface="Arial"/>
                <a:cs typeface="Arial"/>
              </a:rPr>
              <a:t>категории </a:t>
            </a:r>
            <a:r>
              <a:rPr sz="1400" spc="-60" dirty="0">
                <a:latin typeface="Arial"/>
                <a:cs typeface="Arial"/>
              </a:rPr>
              <a:t>по </a:t>
            </a:r>
            <a:r>
              <a:rPr sz="1400" spc="-80" dirty="0">
                <a:latin typeface="Arial"/>
                <a:cs typeface="Arial"/>
              </a:rPr>
              <a:t>уровню </a:t>
            </a:r>
            <a:r>
              <a:rPr sz="1400" spc="-110" dirty="0">
                <a:latin typeface="Arial"/>
                <a:cs typeface="Arial"/>
              </a:rPr>
              <a:t>административного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давления </a:t>
            </a:r>
            <a:r>
              <a:rPr sz="1400" spc="-24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241300" marR="27305" indent="-229235" algn="just">
              <a:lnSpc>
                <a:spcPct val="100000"/>
              </a:lnSpc>
              <a:spcBef>
                <a:spcPts val="1130"/>
              </a:spcBef>
              <a:buChar char="•"/>
              <a:tabLst>
                <a:tab pos="241935" algn="l"/>
              </a:tabLst>
            </a:pPr>
            <a:r>
              <a:rPr sz="1400" spc="-90" dirty="0">
                <a:latin typeface="Arial"/>
                <a:cs typeface="Arial"/>
              </a:rPr>
              <a:t>Основан </a:t>
            </a:r>
            <a:r>
              <a:rPr sz="1400" spc="-155" dirty="0">
                <a:latin typeface="Arial"/>
                <a:cs typeface="Arial"/>
              </a:rPr>
              <a:t>на </a:t>
            </a:r>
            <a:r>
              <a:rPr sz="1400" spc="-100" dirty="0">
                <a:latin typeface="Arial"/>
                <a:cs typeface="Arial"/>
              </a:rPr>
              <a:t>данных </a:t>
            </a:r>
            <a:r>
              <a:rPr sz="1400" spc="-90" dirty="0">
                <a:latin typeface="Arial"/>
                <a:cs typeface="Arial"/>
              </a:rPr>
              <a:t>уполномоченных </a:t>
            </a:r>
            <a:r>
              <a:rPr sz="1400" spc="-60" dirty="0">
                <a:latin typeface="Arial"/>
                <a:cs typeface="Arial"/>
              </a:rPr>
              <a:t>по </a:t>
            </a:r>
            <a:r>
              <a:rPr sz="1400" spc="-120" dirty="0">
                <a:latin typeface="Arial"/>
                <a:cs typeface="Arial"/>
              </a:rPr>
              <a:t>защите </a:t>
            </a:r>
            <a:r>
              <a:rPr sz="1400" spc="-135" dirty="0">
                <a:latin typeface="Arial"/>
                <a:cs typeface="Arial"/>
              </a:rPr>
              <a:t>прав </a:t>
            </a:r>
            <a:r>
              <a:rPr sz="1400" spc="-114" dirty="0">
                <a:latin typeface="Arial"/>
                <a:cs typeface="Arial"/>
              </a:rPr>
              <a:t>предпринимателей, </a:t>
            </a:r>
            <a:r>
              <a:rPr sz="1400" spc="-100" dirty="0">
                <a:latin typeface="Arial"/>
                <a:cs typeface="Arial"/>
              </a:rPr>
              <a:t>территориальных </a:t>
            </a:r>
            <a:r>
              <a:rPr sz="1400" spc="-85" dirty="0">
                <a:latin typeface="Arial"/>
                <a:cs typeface="Arial"/>
              </a:rPr>
              <a:t>органов </a:t>
            </a:r>
            <a:r>
              <a:rPr sz="1400" spc="-110" dirty="0">
                <a:latin typeface="Arial"/>
                <a:cs typeface="Arial"/>
              </a:rPr>
              <a:t>федеральных </a:t>
            </a:r>
            <a:r>
              <a:rPr sz="1400" spc="-85" dirty="0">
                <a:latin typeface="Arial"/>
                <a:cs typeface="Arial"/>
              </a:rPr>
              <a:t>органов  </a:t>
            </a:r>
            <a:r>
              <a:rPr sz="1400" spc="-125" dirty="0">
                <a:latin typeface="Arial"/>
                <a:cs typeface="Arial"/>
              </a:rPr>
              <a:t>власти, </a:t>
            </a:r>
            <a:r>
              <a:rPr sz="1400" spc="-105" dirty="0">
                <a:latin typeface="Arial"/>
                <a:cs typeface="Arial"/>
              </a:rPr>
              <a:t>Минэкономразвития России, </a:t>
            </a:r>
            <a:r>
              <a:rPr sz="1400" spc="-120" dirty="0">
                <a:latin typeface="Arial"/>
                <a:cs typeface="Arial"/>
              </a:rPr>
              <a:t>Росстата, </a:t>
            </a:r>
            <a:r>
              <a:rPr sz="1400" spc="-100" dirty="0">
                <a:latin typeface="Arial"/>
                <a:cs typeface="Arial"/>
              </a:rPr>
              <a:t>данных </a:t>
            </a:r>
            <a:r>
              <a:rPr sz="1400" spc="-80" dirty="0">
                <a:latin typeface="Arial"/>
                <a:cs typeface="Arial"/>
              </a:rPr>
              <a:t>судебной </a:t>
            </a:r>
            <a:r>
              <a:rPr sz="1400" spc="-105" dirty="0">
                <a:latin typeface="Arial"/>
                <a:cs typeface="Arial"/>
              </a:rPr>
              <a:t>статистики </a:t>
            </a:r>
            <a:r>
              <a:rPr sz="1400" spc="-85" dirty="0" err="1">
                <a:latin typeface="Arial"/>
                <a:cs typeface="Arial"/>
              </a:rPr>
              <a:t>Российской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20" dirty="0" err="1">
                <a:latin typeface="Arial"/>
                <a:cs typeface="Arial"/>
              </a:rPr>
              <a:t>Федерации</a:t>
            </a:r>
            <a:r>
              <a:rPr sz="1400" spc="-120" dirty="0">
                <a:latin typeface="Arial"/>
                <a:cs typeface="Arial"/>
              </a:rPr>
              <a:t>.</a:t>
            </a:r>
          </a:p>
          <a:p>
            <a:pPr marL="241300" indent="-229235">
              <a:lnSpc>
                <a:spcPct val="100000"/>
              </a:lnSpc>
              <a:spcBef>
                <a:spcPts val="1135"/>
              </a:spcBef>
              <a:buChar char="•"/>
              <a:tabLst>
                <a:tab pos="240665" algn="l"/>
                <a:tab pos="241935" algn="l"/>
              </a:tabLst>
            </a:pPr>
            <a:r>
              <a:rPr sz="1400" spc="-90" dirty="0">
                <a:latin typeface="Arial"/>
                <a:cs typeface="Arial"/>
              </a:rPr>
              <a:t>Включены Роспотребнадзор, Ростехнадзор, Россельхознадзор, Росприроднадзор, </a:t>
            </a:r>
            <a:r>
              <a:rPr sz="1400" spc="-95" dirty="0">
                <a:latin typeface="Arial"/>
                <a:cs typeface="Arial"/>
              </a:rPr>
              <a:t>Роструд, </a:t>
            </a:r>
            <a:r>
              <a:rPr sz="1400" spc="-55" dirty="0">
                <a:latin typeface="Arial"/>
                <a:cs typeface="Arial"/>
              </a:rPr>
              <a:t>МЧС,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lang="ru-RU" sz="1400" spc="-105" dirty="0">
                <a:latin typeface="Arial"/>
                <a:cs typeface="Arial"/>
              </a:rPr>
              <a:t>Росздравнадзор, </a:t>
            </a:r>
            <a:r>
              <a:rPr lang="ru-RU" sz="1400" spc="-105" dirty="0" err="1">
                <a:latin typeface="Arial"/>
                <a:cs typeface="Arial"/>
              </a:rPr>
              <a:t>Ространснадзор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4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241300" marR="5080" indent="-229235" algn="just">
              <a:lnSpc>
                <a:spcPct val="100000"/>
              </a:lnSpc>
              <a:spcBef>
                <a:spcPts val="1135"/>
              </a:spcBef>
              <a:buChar char="•"/>
              <a:tabLst>
                <a:tab pos="241935" algn="l"/>
              </a:tabLst>
            </a:pPr>
            <a:r>
              <a:rPr sz="1400" spc="-85" dirty="0" err="1">
                <a:latin typeface="Arial"/>
                <a:cs typeface="Arial"/>
              </a:rPr>
              <a:t>Каждому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субъекту </a:t>
            </a:r>
            <a:r>
              <a:rPr sz="1400" spc="-95" dirty="0">
                <a:latin typeface="Arial"/>
                <a:cs typeface="Arial"/>
              </a:rPr>
              <a:t>Федерации, </a:t>
            </a:r>
            <a:r>
              <a:rPr sz="1400" spc="-65" dirty="0">
                <a:latin typeface="Arial"/>
                <a:cs typeface="Arial"/>
              </a:rPr>
              <a:t>как </a:t>
            </a:r>
            <a:r>
              <a:rPr sz="1400" spc="-114" dirty="0">
                <a:latin typeface="Arial"/>
                <a:cs typeface="Arial"/>
              </a:rPr>
              <a:t>и </a:t>
            </a:r>
            <a:r>
              <a:rPr sz="1400" spc="-160" dirty="0">
                <a:latin typeface="Arial"/>
                <a:cs typeface="Arial"/>
              </a:rPr>
              <a:t>в </a:t>
            </a:r>
            <a:r>
              <a:rPr sz="1400" spc="-90" dirty="0">
                <a:latin typeface="Arial"/>
                <a:cs typeface="Arial"/>
              </a:rPr>
              <a:t>прошлом </a:t>
            </a:r>
            <a:r>
              <a:rPr sz="1400" spc="-55" dirty="0">
                <a:latin typeface="Arial"/>
                <a:cs typeface="Arial"/>
              </a:rPr>
              <a:t>году, </a:t>
            </a:r>
            <a:r>
              <a:rPr sz="1400" spc="-114" dirty="0">
                <a:latin typeface="Arial"/>
                <a:cs typeface="Arial"/>
              </a:rPr>
              <a:t>для целей </a:t>
            </a:r>
            <a:r>
              <a:rPr sz="1400" spc="-70" dirty="0">
                <a:latin typeface="Arial"/>
                <a:cs typeface="Arial"/>
              </a:rPr>
              <a:t>отработки </a:t>
            </a:r>
            <a:r>
              <a:rPr sz="1400" spc="-75" dirty="0">
                <a:latin typeface="Arial"/>
                <a:cs typeface="Arial"/>
              </a:rPr>
              <a:t>Индекса будут </a:t>
            </a:r>
            <a:r>
              <a:rPr sz="1400" spc="-114" dirty="0">
                <a:latin typeface="Arial"/>
                <a:cs typeface="Arial"/>
              </a:rPr>
              <a:t>представлены индивидуальные  презентации</a:t>
            </a:r>
            <a:r>
              <a:rPr sz="1400" spc="-240" dirty="0">
                <a:latin typeface="Arial"/>
                <a:cs typeface="Arial"/>
              </a:rPr>
              <a:t> 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11" y="5706"/>
            <a:ext cx="10734171" cy="7557144"/>
            <a:chOff x="0" y="3036"/>
            <a:chExt cx="10734171" cy="7557144"/>
          </a:xfrm>
        </p:grpSpPr>
        <p:sp>
          <p:nvSpPr>
            <p:cNvPr id="4" name="object 4"/>
            <p:cNvSpPr/>
            <p:nvPr/>
          </p:nvSpPr>
          <p:spPr>
            <a:xfrm>
              <a:off x="42041" y="3036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61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8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1" y="610476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7203" y="795604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88008" y="613740"/>
            <a:ext cx="257619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2620" marR="5080" indent="-630555">
              <a:lnSpc>
                <a:spcPts val="1500"/>
              </a:lnSpc>
              <a:spcBef>
                <a:spcPts val="200"/>
              </a:spcBef>
              <a:tabLst>
                <a:tab pos="379095" algn="l"/>
                <a:tab pos="642620" algn="l"/>
              </a:tabLst>
            </a:pPr>
            <a:r>
              <a:rPr sz="1300" u="sng" dirty="0">
                <a:solidFill>
                  <a:srgbClr val="0068AC"/>
                </a:solidFill>
                <a:uFill>
                  <a:solidFill>
                    <a:srgbClr val="0068AC"/>
                  </a:solidFill>
                </a:uFill>
                <a:latin typeface="Arial"/>
                <a:cs typeface="Arial"/>
              </a:rPr>
              <a:t> 	</a:t>
            </a:r>
            <a:r>
              <a:rPr sz="1300" dirty="0">
                <a:solidFill>
                  <a:srgbClr val="0068AC"/>
                </a:solidFill>
                <a:latin typeface="Arial"/>
                <a:cs typeface="Arial"/>
              </a:rPr>
              <a:t>	</a:t>
            </a:r>
            <a:r>
              <a:rPr sz="1300" spc="-65" dirty="0">
                <a:solidFill>
                  <a:srgbClr val="0068AC"/>
                </a:solidFill>
                <a:latin typeface="Arial"/>
                <a:cs typeface="Arial"/>
              </a:rPr>
              <a:t>индекс </a:t>
            </a:r>
            <a:r>
              <a:rPr sz="1300" spc="-75" dirty="0">
                <a:solidFill>
                  <a:srgbClr val="0068AC"/>
                </a:solidFill>
                <a:latin typeface="Arial"/>
                <a:cs typeface="Arial"/>
              </a:rPr>
              <a:t>«административное  </a:t>
            </a:r>
            <a:r>
              <a:rPr sz="1300" spc="-85" dirty="0">
                <a:solidFill>
                  <a:srgbClr val="0068AC"/>
                </a:solidFill>
                <a:latin typeface="Arial"/>
                <a:cs typeface="Arial"/>
              </a:rPr>
              <a:t>давление </a:t>
            </a:r>
            <a:r>
              <a:rPr sz="1300" spc="20" dirty="0">
                <a:solidFill>
                  <a:srgbClr val="0068AC"/>
                </a:solidFill>
                <a:latin typeface="Arial"/>
                <a:cs typeface="Arial"/>
              </a:rPr>
              <a:t>—</a:t>
            </a:r>
            <a:r>
              <a:rPr sz="1300" spc="-10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202</a:t>
            </a:r>
            <a:r>
              <a:rPr lang="ru-RU" sz="1300" spc="-55" dirty="0">
                <a:solidFill>
                  <a:srgbClr val="0068AC"/>
                </a:solidFill>
                <a:latin typeface="Arial"/>
                <a:cs typeface="Arial"/>
              </a:rPr>
              <a:t>1</a:t>
            </a:r>
            <a:r>
              <a:rPr sz="1300" spc="-55" dirty="0">
                <a:solidFill>
                  <a:srgbClr val="0068AC"/>
                </a:solidFill>
                <a:latin typeface="Arial"/>
                <a:cs typeface="Arial"/>
              </a:rPr>
              <a:t>»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0922" y="619417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Arial"/>
                <a:cs typeface="Arial"/>
              </a:rPr>
              <a:t>УПОЛНОМОЧЕННЫЙ</a:t>
            </a:r>
            <a:endParaRPr sz="7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-15" dirty="0">
                <a:latin typeface="Arial"/>
                <a:cs typeface="Arial"/>
              </a:rPr>
              <a:t>ПРИ </a:t>
            </a:r>
            <a:r>
              <a:rPr sz="700" spc="-25" dirty="0">
                <a:latin typeface="Arial"/>
                <a:cs typeface="Arial"/>
              </a:rPr>
              <a:t>ПРЕЗИДЕНТЕ </a:t>
            </a:r>
            <a:r>
              <a:rPr sz="700" spc="10" dirty="0">
                <a:latin typeface="Arial"/>
                <a:cs typeface="Arial"/>
              </a:rPr>
              <a:t>РОССИЙСКОЙ </a:t>
            </a:r>
            <a:r>
              <a:rPr sz="700" spc="-10" dirty="0">
                <a:latin typeface="Arial"/>
                <a:cs typeface="Arial"/>
              </a:rPr>
              <a:t>ФЕДЕРАЦИИ  </a:t>
            </a:r>
            <a:r>
              <a:rPr sz="700" spc="20" dirty="0">
                <a:latin typeface="Arial"/>
                <a:cs typeface="Arial"/>
              </a:rPr>
              <a:t>ПО </a:t>
            </a:r>
            <a:r>
              <a:rPr sz="700" dirty="0">
                <a:latin typeface="Arial"/>
                <a:cs typeface="Arial"/>
              </a:rPr>
              <a:t>ЗАЩИТЕ </a:t>
            </a:r>
            <a:r>
              <a:rPr sz="700" spc="-40" dirty="0">
                <a:latin typeface="Arial"/>
                <a:cs typeface="Arial"/>
              </a:rPr>
              <a:t>ПРАВ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ПРЕДПРИНИМАТЕЛЕЙ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0901" y="667677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latin typeface="Arial"/>
                <a:cs typeface="Arial"/>
              </a:rPr>
              <a:t>ПРИЛОЖЕНИЕ </a:t>
            </a:r>
            <a:r>
              <a:rPr sz="900" b="1" spc="8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20" dirty="0">
                <a:latin typeface="Arial"/>
                <a:cs typeface="Arial"/>
              </a:rPr>
              <a:t>ДОКЛАДУ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75" dirty="0">
                <a:latin typeface="Arial"/>
                <a:cs typeface="Arial"/>
              </a:rPr>
              <a:t>ПРЕЗИДЕНТУ </a:t>
            </a:r>
            <a:r>
              <a:rPr sz="900" b="1" spc="85" dirty="0">
                <a:latin typeface="Arial"/>
                <a:cs typeface="Arial"/>
              </a:rPr>
              <a:t>РОССИЙСКОЙ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75" dirty="0"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1157" y="709533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35" dirty="0">
                <a:latin typeface="Arial"/>
                <a:cs typeface="Arial"/>
              </a:rPr>
              <a:t>2</a:t>
            </a:r>
            <a:r>
              <a:rPr sz="1300" b="1" spc="20" dirty="0">
                <a:latin typeface="Arial"/>
                <a:cs typeface="Arial"/>
              </a:rPr>
              <a:t>0</a:t>
            </a:r>
            <a:r>
              <a:rPr sz="1300" b="1" spc="35" dirty="0">
                <a:latin typeface="Arial"/>
                <a:cs typeface="Arial"/>
              </a:rPr>
              <a:t>2</a:t>
            </a:r>
            <a:r>
              <a:rPr lang="ru-RU" sz="1300" b="1" spc="35" dirty="0">
                <a:latin typeface="Arial"/>
                <a:cs typeface="Arial"/>
              </a:rPr>
              <a:t>1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9" y="1443583"/>
            <a:ext cx="9061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0068AC"/>
                </a:solidFill>
                <a:latin typeface="Arial"/>
                <a:cs typeface="Arial"/>
              </a:rPr>
              <a:t>КЛЮЧЕВЫЕ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0068AC"/>
                </a:solidFill>
                <a:latin typeface="Arial"/>
                <a:cs typeface="Arial"/>
              </a:rPr>
              <a:t>ПОКАЗАТЕЛИ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30" dirty="0">
                <a:solidFill>
                  <a:srgbClr val="0068AC"/>
                </a:solidFill>
                <a:latin typeface="Arial"/>
                <a:cs typeface="Arial"/>
              </a:rPr>
              <a:t>ИНДЕКСА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68AC"/>
                </a:solidFill>
                <a:latin typeface="Arial"/>
                <a:cs typeface="Arial"/>
              </a:rPr>
              <a:t>АДМИНИСТРАТИВНОГО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68AC"/>
                </a:solidFill>
                <a:latin typeface="Arial"/>
                <a:cs typeface="Arial"/>
              </a:rPr>
              <a:t>ДАВЛЕНИЯ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9935" y="3441547"/>
            <a:ext cx="9252585" cy="2327275"/>
            <a:chOff x="719935" y="3441547"/>
            <a:chExt cx="9252585" cy="2327275"/>
          </a:xfrm>
        </p:grpSpPr>
        <p:sp>
          <p:nvSpPr>
            <p:cNvPr id="20" name="object 20"/>
            <p:cNvSpPr/>
            <p:nvPr/>
          </p:nvSpPr>
          <p:spPr>
            <a:xfrm>
              <a:off x="978903" y="3441610"/>
              <a:ext cx="8993505" cy="2322830"/>
            </a:xfrm>
            <a:custGeom>
              <a:avLst/>
              <a:gdLst/>
              <a:ahLst/>
              <a:cxnLst/>
              <a:rect l="l" t="t" r="r" b="b"/>
              <a:pathLst>
                <a:path w="8993505" h="2322829">
                  <a:moveTo>
                    <a:pt x="8599805" y="1817801"/>
                  </a:moveTo>
                  <a:lnTo>
                    <a:pt x="0" y="1817801"/>
                  </a:lnTo>
                  <a:lnTo>
                    <a:pt x="0" y="2322372"/>
                  </a:lnTo>
                  <a:lnTo>
                    <a:pt x="8599805" y="2322372"/>
                  </a:lnTo>
                  <a:lnTo>
                    <a:pt x="8599805" y="1817801"/>
                  </a:lnTo>
                  <a:close/>
                </a:path>
                <a:path w="8993505" h="2322829">
                  <a:moveTo>
                    <a:pt x="8993099" y="908913"/>
                  </a:moveTo>
                  <a:lnTo>
                    <a:pt x="305193" y="908913"/>
                  </a:lnTo>
                  <a:lnTo>
                    <a:pt x="305193" y="1413471"/>
                  </a:lnTo>
                  <a:lnTo>
                    <a:pt x="8993099" y="1413471"/>
                  </a:lnTo>
                  <a:lnTo>
                    <a:pt x="8993099" y="908913"/>
                  </a:lnTo>
                  <a:close/>
                </a:path>
                <a:path w="8993505" h="2322829">
                  <a:moveTo>
                    <a:pt x="8993099" y="0"/>
                  </a:moveTo>
                  <a:lnTo>
                    <a:pt x="305193" y="0"/>
                  </a:lnTo>
                  <a:lnTo>
                    <a:pt x="305193" y="504571"/>
                  </a:lnTo>
                  <a:lnTo>
                    <a:pt x="8993099" y="504571"/>
                  </a:lnTo>
                  <a:lnTo>
                    <a:pt x="8993099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8428" y="3450437"/>
              <a:ext cx="491490" cy="491490"/>
            </a:xfrm>
            <a:custGeom>
              <a:avLst/>
              <a:gdLst/>
              <a:ahLst/>
              <a:cxnLst/>
              <a:rect l="l" t="t" r="r" b="b"/>
              <a:pathLst>
                <a:path w="491490" h="491489">
                  <a:moveTo>
                    <a:pt x="245668" y="0"/>
                  </a:moveTo>
                  <a:lnTo>
                    <a:pt x="196155" y="4990"/>
                  </a:lnTo>
                  <a:lnTo>
                    <a:pt x="150040" y="19304"/>
                  </a:lnTo>
                  <a:lnTo>
                    <a:pt x="108309" y="41954"/>
                  </a:lnTo>
                  <a:lnTo>
                    <a:pt x="71951" y="71951"/>
                  </a:lnTo>
                  <a:lnTo>
                    <a:pt x="41954" y="108309"/>
                  </a:lnTo>
                  <a:lnTo>
                    <a:pt x="19304" y="150040"/>
                  </a:lnTo>
                  <a:lnTo>
                    <a:pt x="4990" y="196155"/>
                  </a:lnTo>
                  <a:lnTo>
                    <a:pt x="0" y="245668"/>
                  </a:lnTo>
                  <a:lnTo>
                    <a:pt x="4990" y="295178"/>
                  </a:lnTo>
                  <a:lnTo>
                    <a:pt x="19304" y="341292"/>
                  </a:lnTo>
                  <a:lnTo>
                    <a:pt x="41954" y="383022"/>
                  </a:lnTo>
                  <a:lnTo>
                    <a:pt x="71951" y="419380"/>
                  </a:lnTo>
                  <a:lnTo>
                    <a:pt x="108309" y="449379"/>
                  </a:lnTo>
                  <a:lnTo>
                    <a:pt x="150040" y="472031"/>
                  </a:lnTo>
                  <a:lnTo>
                    <a:pt x="196155" y="486346"/>
                  </a:lnTo>
                  <a:lnTo>
                    <a:pt x="245668" y="491337"/>
                  </a:lnTo>
                  <a:lnTo>
                    <a:pt x="295181" y="486346"/>
                  </a:lnTo>
                  <a:lnTo>
                    <a:pt x="341297" y="472031"/>
                  </a:lnTo>
                  <a:lnTo>
                    <a:pt x="383027" y="449379"/>
                  </a:lnTo>
                  <a:lnTo>
                    <a:pt x="419385" y="419380"/>
                  </a:lnTo>
                  <a:lnTo>
                    <a:pt x="449383" y="383022"/>
                  </a:lnTo>
                  <a:lnTo>
                    <a:pt x="472032" y="341292"/>
                  </a:lnTo>
                  <a:lnTo>
                    <a:pt x="486346" y="295178"/>
                  </a:lnTo>
                  <a:lnTo>
                    <a:pt x="491337" y="245668"/>
                  </a:lnTo>
                  <a:lnTo>
                    <a:pt x="486346" y="196155"/>
                  </a:lnTo>
                  <a:lnTo>
                    <a:pt x="472032" y="150040"/>
                  </a:lnTo>
                  <a:lnTo>
                    <a:pt x="449383" y="108309"/>
                  </a:lnTo>
                  <a:lnTo>
                    <a:pt x="419385" y="71951"/>
                  </a:lnTo>
                  <a:lnTo>
                    <a:pt x="383027" y="41954"/>
                  </a:lnTo>
                  <a:lnTo>
                    <a:pt x="341297" y="19304"/>
                  </a:lnTo>
                  <a:lnTo>
                    <a:pt x="295181" y="4990"/>
                  </a:lnTo>
                  <a:lnTo>
                    <a:pt x="245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8428" y="3450437"/>
              <a:ext cx="491490" cy="491490"/>
            </a:xfrm>
            <a:custGeom>
              <a:avLst/>
              <a:gdLst/>
              <a:ahLst/>
              <a:cxnLst/>
              <a:rect l="l" t="t" r="r" b="b"/>
              <a:pathLst>
                <a:path w="491490" h="491489">
                  <a:moveTo>
                    <a:pt x="245668" y="491337"/>
                  </a:moveTo>
                  <a:lnTo>
                    <a:pt x="295181" y="486346"/>
                  </a:lnTo>
                  <a:lnTo>
                    <a:pt x="341297" y="472031"/>
                  </a:lnTo>
                  <a:lnTo>
                    <a:pt x="383027" y="449379"/>
                  </a:lnTo>
                  <a:lnTo>
                    <a:pt x="419385" y="419380"/>
                  </a:lnTo>
                  <a:lnTo>
                    <a:pt x="449383" y="383022"/>
                  </a:lnTo>
                  <a:lnTo>
                    <a:pt x="472032" y="341292"/>
                  </a:lnTo>
                  <a:lnTo>
                    <a:pt x="486346" y="295178"/>
                  </a:lnTo>
                  <a:lnTo>
                    <a:pt x="491337" y="245668"/>
                  </a:lnTo>
                  <a:lnTo>
                    <a:pt x="486346" y="196155"/>
                  </a:lnTo>
                  <a:lnTo>
                    <a:pt x="472032" y="150040"/>
                  </a:lnTo>
                  <a:lnTo>
                    <a:pt x="449383" y="108309"/>
                  </a:lnTo>
                  <a:lnTo>
                    <a:pt x="419385" y="71951"/>
                  </a:lnTo>
                  <a:lnTo>
                    <a:pt x="383027" y="41954"/>
                  </a:lnTo>
                  <a:lnTo>
                    <a:pt x="341297" y="19304"/>
                  </a:lnTo>
                  <a:lnTo>
                    <a:pt x="295181" y="4990"/>
                  </a:lnTo>
                  <a:lnTo>
                    <a:pt x="245668" y="0"/>
                  </a:lnTo>
                  <a:lnTo>
                    <a:pt x="196155" y="4990"/>
                  </a:lnTo>
                  <a:lnTo>
                    <a:pt x="150040" y="19304"/>
                  </a:lnTo>
                  <a:lnTo>
                    <a:pt x="108309" y="41954"/>
                  </a:lnTo>
                  <a:lnTo>
                    <a:pt x="71951" y="71951"/>
                  </a:lnTo>
                  <a:lnTo>
                    <a:pt x="41954" y="108309"/>
                  </a:lnTo>
                  <a:lnTo>
                    <a:pt x="19304" y="150040"/>
                  </a:lnTo>
                  <a:lnTo>
                    <a:pt x="4990" y="196155"/>
                  </a:lnTo>
                  <a:lnTo>
                    <a:pt x="0" y="245668"/>
                  </a:lnTo>
                  <a:lnTo>
                    <a:pt x="4990" y="295178"/>
                  </a:lnTo>
                  <a:lnTo>
                    <a:pt x="19304" y="341292"/>
                  </a:lnTo>
                  <a:lnTo>
                    <a:pt x="41954" y="383022"/>
                  </a:lnTo>
                  <a:lnTo>
                    <a:pt x="71951" y="419380"/>
                  </a:lnTo>
                  <a:lnTo>
                    <a:pt x="108309" y="449379"/>
                  </a:lnTo>
                  <a:lnTo>
                    <a:pt x="150040" y="472031"/>
                  </a:lnTo>
                  <a:lnTo>
                    <a:pt x="196155" y="486346"/>
                  </a:lnTo>
                  <a:lnTo>
                    <a:pt x="245668" y="491337"/>
                  </a:lnTo>
                  <a:close/>
                </a:path>
              </a:pathLst>
            </a:custGeom>
            <a:ln w="17640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8428" y="4359338"/>
              <a:ext cx="491490" cy="491490"/>
            </a:xfrm>
            <a:custGeom>
              <a:avLst/>
              <a:gdLst/>
              <a:ahLst/>
              <a:cxnLst/>
              <a:rect l="l" t="t" r="r" b="b"/>
              <a:pathLst>
                <a:path w="491490" h="491489">
                  <a:moveTo>
                    <a:pt x="245668" y="0"/>
                  </a:moveTo>
                  <a:lnTo>
                    <a:pt x="196155" y="4990"/>
                  </a:lnTo>
                  <a:lnTo>
                    <a:pt x="150040" y="19304"/>
                  </a:lnTo>
                  <a:lnTo>
                    <a:pt x="108309" y="41954"/>
                  </a:lnTo>
                  <a:lnTo>
                    <a:pt x="71951" y="71951"/>
                  </a:lnTo>
                  <a:lnTo>
                    <a:pt x="41954" y="108309"/>
                  </a:lnTo>
                  <a:lnTo>
                    <a:pt x="19304" y="150040"/>
                  </a:lnTo>
                  <a:lnTo>
                    <a:pt x="4990" y="196155"/>
                  </a:lnTo>
                  <a:lnTo>
                    <a:pt x="0" y="245668"/>
                  </a:lnTo>
                  <a:lnTo>
                    <a:pt x="4990" y="295178"/>
                  </a:lnTo>
                  <a:lnTo>
                    <a:pt x="19304" y="341292"/>
                  </a:lnTo>
                  <a:lnTo>
                    <a:pt x="41954" y="383022"/>
                  </a:lnTo>
                  <a:lnTo>
                    <a:pt x="71951" y="419380"/>
                  </a:lnTo>
                  <a:lnTo>
                    <a:pt x="108309" y="449379"/>
                  </a:lnTo>
                  <a:lnTo>
                    <a:pt x="150040" y="472031"/>
                  </a:lnTo>
                  <a:lnTo>
                    <a:pt x="196155" y="486346"/>
                  </a:lnTo>
                  <a:lnTo>
                    <a:pt x="245668" y="491337"/>
                  </a:lnTo>
                  <a:lnTo>
                    <a:pt x="295181" y="486346"/>
                  </a:lnTo>
                  <a:lnTo>
                    <a:pt x="341297" y="472031"/>
                  </a:lnTo>
                  <a:lnTo>
                    <a:pt x="383027" y="449379"/>
                  </a:lnTo>
                  <a:lnTo>
                    <a:pt x="419385" y="419380"/>
                  </a:lnTo>
                  <a:lnTo>
                    <a:pt x="449383" y="383022"/>
                  </a:lnTo>
                  <a:lnTo>
                    <a:pt x="472032" y="341292"/>
                  </a:lnTo>
                  <a:lnTo>
                    <a:pt x="486346" y="295178"/>
                  </a:lnTo>
                  <a:lnTo>
                    <a:pt x="491337" y="245668"/>
                  </a:lnTo>
                  <a:lnTo>
                    <a:pt x="486346" y="196155"/>
                  </a:lnTo>
                  <a:lnTo>
                    <a:pt x="472032" y="150040"/>
                  </a:lnTo>
                  <a:lnTo>
                    <a:pt x="449383" y="108309"/>
                  </a:lnTo>
                  <a:lnTo>
                    <a:pt x="419385" y="71951"/>
                  </a:lnTo>
                  <a:lnTo>
                    <a:pt x="383027" y="41954"/>
                  </a:lnTo>
                  <a:lnTo>
                    <a:pt x="341297" y="19304"/>
                  </a:lnTo>
                  <a:lnTo>
                    <a:pt x="295181" y="4990"/>
                  </a:lnTo>
                  <a:lnTo>
                    <a:pt x="245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8428" y="4359338"/>
              <a:ext cx="491490" cy="491490"/>
            </a:xfrm>
            <a:custGeom>
              <a:avLst/>
              <a:gdLst/>
              <a:ahLst/>
              <a:cxnLst/>
              <a:rect l="l" t="t" r="r" b="b"/>
              <a:pathLst>
                <a:path w="491490" h="491489">
                  <a:moveTo>
                    <a:pt x="245668" y="491337"/>
                  </a:moveTo>
                  <a:lnTo>
                    <a:pt x="295181" y="486346"/>
                  </a:lnTo>
                  <a:lnTo>
                    <a:pt x="341297" y="472031"/>
                  </a:lnTo>
                  <a:lnTo>
                    <a:pt x="383027" y="449379"/>
                  </a:lnTo>
                  <a:lnTo>
                    <a:pt x="419385" y="419380"/>
                  </a:lnTo>
                  <a:lnTo>
                    <a:pt x="449383" y="383022"/>
                  </a:lnTo>
                  <a:lnTo>
                    <a:pt x="472032" y="341292"/>
                  </a:lnTo>
                  <a:lnTo>
                    <a:pt x="486346" y="295178"/>
                  </a:lnTo>
                  <a:lnTo>
                    <a:pt x="491337" y="245668"/>
                  </a:lnTo>
                  <a:lnTo>
                    <a:pt x="486346" y="196155"/>
                  </a:lnTo>
                  <a:lnTo>
                    <a:pt x="472032" y="150040"/>
                  </a:lnTo>
                  <a:lnTo>
                    <a:pt x="449383" y="108309"/>
                  </a:lnTo>
                  <a:lnTo>
                    <a:pt x="419385" y="71951"/>
                  </a:lnTo>
                  <a:lnTo>
                    <a:pt x="383027" y="41954"/>
                  </a:lnTo>
                  <a:lnTo>
                    <a:pt x="341297" y="19304"/>
                  </a:lnTo>
                  <a:lnTo>
                    <a:pt x="295181" y="4990"/>
                  </a:lnTo>
                  <a:lnTo>
                    <a:pt x="245668" y="0"/>
                  </a:lnTo>
                  <a:lnTo>
                    <a:pt x="196155" y="4990"/>
                  </a:lnTo>
                  <a:lnTo>
                    <a:pt x="150040" y="19304"/>
                  </a:lnTo>
                  <a:lnTo>
                    <a:pt x="108309" y="41954"/>
                  </a:lnTo>
                  <a:lnTo>
                    <a:pt x="71951" y="71951"/>
                  </a:lnTo>
                  <a:lnTo>
                    <a:pt x="41954" y="108309"/>
                  </a:lnTo>
                  <a:lnTo>
                    <a:pt x="19304" y="150040"/>
                  </a:lnTo>
                  <a:lnTo>
                    <a:pt x="4990" y="196155"/>
                  </a:lnTo>
                  <a:lnTo>
                    <a:pt x="0" y="245668"/>
                  </a:lnTo>
                  <a:lnTo>
                    <a:pt x="4990" y="295178"/>
                  </a:lnTo>
                  <a:lnTo>
                    <a:pt x="19304" y="341292"/>
                  </a:lnTo>
                  <a:lnTo>
                    <a:pt x="41954" y="383022"/>
                  </a:lnTo>
                  <a:lnTo>
                    <a:pt x="71951" y="419380"/>
                  </a:lnTo>
                  <a:lnTo>
                    <a:pt x="108309" y="449379"/>
                  </a:lnTo>
                  <a:lnTo>
                    <a:pt x="150040" y="472031"/>
                  </a:lnTo>
                  <a:lnTo>
                    <a:pt x="196155" y="486346"/>
                  </a:lnTo>
                  <a:lnTo>
                    <a:pt x="245668" y="491337"/>
                  </a:lnTo>
                  <a:close/>
                </a:path>
              </a:pathLst>
            </a:custGeom>
            <a:ln w="17640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8825" y="5268239"/>
              <a:ext cx="491490" cy="491490"/>
            </a:xfrm>
            <a:custGeom>
              <a:avLst/>
              <a:gdLst/>
              <a:ahLst/>
              <a:cxnLst/>
              <a:rect l="l" t="t" r="r" b="b"/>
              <a:pathLst>
                <a:path w="491490" h="491489">
                  <a:moveTo>
                    <a:pt x="245668" y="0"/>
                  </a:moveTo>
                  <a:lnTo>
                    <a:pt x="196155" y="4990"/>
                  </a:lnTo>
                  <a:lnTo>
                    <a:pt x="150040" y="19304"/>
                  </a:lnTo>
                  <a:lnTo>
                    <a:pt x="108309" y="41954"/>
                  </a:lnTo>
                  <a:lnTo>
                    <a:pt x="71951" y="71951"/>
                  </a:lnTo>
                  <a:lnTo>
                    <a:pt x="41954" y="108309"/>
                  </a:lnTo>
                  <a:lnTo>
                    <a:pt x="19304" y="150040"/>
                  </a:lnTo>
                  <a:lnTo>
                    <a:pt x="4990" y="196155"/>
                  </a:lnTo>
                  <a:lnTo>
                    <a:pt x="0" y="245668"/>
                  </a:lnTo>
                  <a:lnTo>
                    <a:pt x="4990" y="295178"/>
                  </a:lnTo>
                  <a:lnTo>
                    <a:pt x="19304" y="341292"/>
                  </a:lnTo>
                  <a:lnTo>
                    <a:pt x="41954" y="383022"/>
                  </a:lnTo>
                  <a:lnTo>
                    <a:pt x="71951" y="419380"/>
                  </a:lnTo>
                  <a:lnTo>
                    <a:pt x="108309" y="449379"/>
                  </a:lnTo>
                  <a:lnTo>
                    <a:pt x="150040" y="472031"/>
                  </a:lnTo>
                  <a:lnTo>
                    <a:pt x="196155" y="486346"/>
                  </a:lnTo>
                  <a:lnTo>
                    <a:pt x="245668" y="491337"/>
                  </a:lnTo>
                  <a:lnTo>
                    <a:pt x="295181" y="486346"/>
                  </a:lnTo>
                  <a:lnTo>
                    <a:pt x="341297" y="472031"/>
                  </a:lnTo>
                  <a:lnTo>
                    <a:pt x="383027" y="449379"/>
                  </a:lnTo>
                  <a:lnTo>
                    <a:pt x="419385" y="419380"/>
                  </a:lnTo>
                  <a:lnTo>
                    <a:pt x="449383" y="383022"/>
                  </a:lnTo>
                  <a:lnTo>
                    <a:pt x="472032" y="341292"/>
                  </a:lnTo>
                  <a:lnTo>
                    <a:pt x="486346" y="295178"/>
                  </a:lnTo>
                  <a:lnTo>
                    <a:pt x="491337" y="245668"/>
                  </a:lnTo>
                  <a:lnTo>
                    <a:pt x="486346" y="196155"/>
                  </a:lnTo>
                  <a:lnTo>
                    <a:pt x="472032" y="150040"/>
                  </a:lnTo>
                  <a:lnTo>
                    <a:pt x="449383" y="108309"/>
                  </a:lnTo>
                  <a:lnTo>
                    <a:pt x="419385" y="71951"/>
                  </a:lnTo>
                  <a:lnTo>
                    <a:pt x="383027" y="41954"/>
                  </a:lnTo>
                  <a:lnTo>
                    <a:pt x="341297" y="19304"/>
                  </a:lnTo>
                  <a:lnTo>
                    <a:pt x="295181" y="4990"/>
                  </a:lnTo>
                  <a:lnTo>
                    <a:pt x="245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8825" y="5268239"/>
              <a:ext cx="491490" cy="491490"/>
            </a:xfrm>
            <a:custGeom>
              <a:avLst/>
              <a:gdLst/>
              <a:ahLst/>
              <a:cxnLst/>
              <a:rect l="l" t="t" r="r" b="b"/>
              <a:pathLst>
                <a:path w="491490" h="491489">
                  <a:moveTo>
                    <a:pt x="245668" y="491337"/>
                  </a:moveTo>
                  <a:lnTo>
                    <a:pt x="295181" y="486346"/>
                  </a:lnTo>
                  <a:lnTo>
                    <a:pt x="341297" y="472031"/>
                  </a:lnTo>
                  <a:lnTo>
                    <a:pt x="383027" y="449379"/>
                  </a:lnTo>
                  <a:lnTo>
                    <a:pt x="419385" y="419380"/>
                  </a:lnTo>
                  <a:lnTo>
                    <a:pt x="449383" y="383022"/>
                  </a:lnTo>
                  <a:lnTo>
                    <a:pt x="472032" y="341292"/>
                  </a:lnTo>
                  <a:lnTo>
                    <a:pt x="486346" y="295178"/>
                  </a:lnTo>
                  <a:lnTo>
                    <a:pt x="491337" y="245668"/>
                  </a:lnTo>
                  <a:lnTo>
                    <a:pt x="486346" y="196155"/>
                  </a:lnTo>
                  <a:lnTo>
                    <a:pt x="472032" y="150040"/>
                  </a:lnTo>
                  <a:lnTo>
                    <a:pt x="449383" y="108309"/>
                  </a:lnTo>
                  <a:lnTo>
                    <a:pt x="419385" y="71951"/>
                  </a:lnTo>
                  <a:lnTo>
                    <a:pt x="383027" y="41954"/>
                  </a:lnTo>
                  <a:lnTo>
                    <a:pt x="341297" y="19304"/>
                  </a:lnTo>
                  <a:lnTo>
                    <a:pt x="295181" y="4990"/>
                  </a:lnTo>
                  <a:lnTo>
                    <a:pt x="245668" y="0"/>
                  </a:lnTo>
                  <a:lnTo>
                    <a:pt x="196155" y="4990"/>
                  </a:lnTo>
                  <a:lnTo>
                    <a:pt x="150040" y="19304"/>
                  </a:lnTo>
                  <a:lnTo>
                    <a:pt x="108309" y="41954"/>
                  </a:lnTo>
                  <a:lnTo>
                    <a:pt x="71951" y="71951"/>
                  </a:lnTo>
                  <a:lnTo>
                    <a:pt x="41954" y="108309"/>
                  </a:lnTo>
                  <a:lnTo>
                    <a:pt x="19304" y="150040"/>
                  </a:lnTo>
                  <a:lnTo>
                    <a:pt x="4990" y="196155"/>
                  </a:lnTo>
                  <a:lnTo>
                    <a:pt x="0" y="245668"/>
                  </a:lnTo>
                  <a:lnTo>
                    <a:pt x="4990" y="295178"/>
                  </a:lnTo>
                  <a:lnTo>
                    <a:pt x="19304" y="341292"/>
                  </a:lnTo>
                  <a:lnTo>
                    <a:pt x="41954" y="383022"/>
                  </a:lnTo>
                  <a:lnTo>
                    <a:pt x="71951" y="419380"/>
                  </a:lnTo>
                  <a:lnTo>
                    <a:pt x="108309" y="449379"/>
                  </a:lnTo>
                  <a:lnTo>
                    <a:pt x="150040" y="472031"/>
                  </a:lnTo>
                  <a:lnTo>
                    <a:pt x="196155" y="486346"/>
                  </a:lnTo>
                  <a:lnTo>
                    <a:pt x="245668" y="491337"/>
                  </a:lnTo>
                  <a:close/>
                </a:path>
              </a:pathLst>
            </a:custGeom>
            <a:ln w="17640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80143" y="3583278"/>
            <a:ext cx="21399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5" dirty="0">
                <a:solidFill>
                  <a:srgbClr val="41AD49"/>
                </a:solidFill>
                <a:latin typeface="Trebuchet MS"/>
                <a:cs typeface="Trebuchet MS"/>
              </a:rPr>
              <a:t>P2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80143" y="4492102"/>
            <a:ext cx="21399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5" dirty="0">
                <a:solidFill>
                  <a:srgbClr val="AB3224"/>
                </a:solidFill>
                <a:latin typeface="Trebuchet MS"/>
                <a:cs typeface="Trebuchet MS"/>
              </a:rPr>
              <a:t>P3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0479" y="5400926"/>
            <a:ext cx="21399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5" dirty="0">
                <a:solidFill>
                  <a:srgbClr val="F79548"/>
                </a:solidFill>
                <a:latin typeface="Trebuchet MS"/>
                <a:cs typeface="Trebuchet MS"/>
              </a:rPr>
              <a:t>P5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20004" y="2532710"/>
            <a:ext cx="8858885" cy="509270"/>
            <a:chOff x="720004" y="2532710"/>
            <a:chExt cx="8858885" cy="509270"/>
          </a:xfrm>
        </p:grpSpPr>
        <p:sp>
          <p:nvSpPr>
            <p:cNvPr id="31" name="object 31"/>
            <p:cNvSpPr/>
            <p:nvPr/>
          </p:nvSpPr>
          <p:spPr>
            <a:xfrm>
              <a:off x="978903" y="2532710"/>
              <a:ext cx="8600440" cy="504825"/>
            </a:xfrm>
            <a:custGeom>
              <a:avLst/>
              <a:gdLst/>
              <a:ahLst/>
              <a:cxnLst/>
              <a:rect l="l" t="t" r="r" b="b"/>
              <a:pathLst>
                <a:path w="8600440" h="504825">
                  <a:moveTo>
                    <a:pt x="8599817" y="0"/>
                  </a:moveTo>
                  <a:lnTo>
                    <a:pt x="0" y="0"/>
                  </a:lnTo>
                  <a:lnTo>
                    <a:pt x="0" y="504571"/>
                  </a:lnTo>
                  <a:lnTo>
                    <a:pt x="8599817" y="504571"/>
                  </a:lnTo>
                  <a:lnTo>
                    <a:pt x="8599817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8825" y="2541536"/>
              <a:ext cx="491490" cy="491490"/>
            </a:xfrm>
            <a:custGeom>
              <a:avLst/>
              <a:gdLst/>
              <a:ahLst/>
              <a:cxnLst/>
              <a:rect l="l" t="t" r="r" b="b"/>
              <a:pathLst>
                <a:path w="491490" h="491489">
                  <a:moveTo>
                    <a:pt x="245668" y="0"/>
                  </a:moveTo>
                  <a:lnTo>
                    <a:pt x="196155" y="4990"/>
                  </a:lnTo>
                  <a:lnTo>
                    <a:pt x="150040" y="19304"/>
                  </a:lnTo>
                  <a:lnTo>
                    <a:pt x="108309" y="41954"/>
                  </a:lnTo>
                  <a:lnTo>
                    <a:pt x="71951" y="71951"/>
                  </a:lnTo>
                  <a:lnTo>
                    <a:pt x="41954" y="108309"/>
                  </a:lnTo>
                  <a:lnTo>
                    <a:pt x="19304" y="150040"/>
                  </a:lnTo>
                  <a:lnTo>
                    <a:pt x="4990" y="196155"/>
                  </a:lnTo>
                  <a:lnTo>
                    <a:pt x="0" y="245668"/>
                  </a:lnTo>
                  <a:lnTo>
                    <a:pt x="4990" y="295178"/>
                  </a:lnTo>
                  <a:lnTo>
                    <a:pt x="19304" y="341292"/>
                  </a:lnTo>
                  <a:lnTo>
                    <a:pt x="41954" y="383022"/>
                  </a:lnTo>
                  <a:lnTo>
                    <a:pt x="71951" y="419380"/>
                  </a:lnTo>
                  <a:lnTo>
                    <a:pt x="108309" y="449379"/>
                  </a:lnTo>
                  <a:lnTo>
                    <a:pt x="150040" y="472031"/>
                  </a:lnTo>
                  <a:lnTo>
                    <a:pt x="196155" y="486346"/>
                  </a:lnTo>
                  <a:lnTo>
                    <a:pt x="245668" y="491337"/>
                  </a:lnTo>
                  <a:lnTo>
                    <a:pt x="295181" y="486346"/>
                  </a:lnTo>
                  <a:lnTo>
                    <a:pt x="341297" y="472031"/>
                  </a:lnTo>
                  <a:lnTo>
                    <a:pt x="383027" y="449379"/>
                  </a:lnTo>
                  <a:lnTo>
                    <a:pt x="419385" y="419380"/>
                  </a:lnTo>
                  <a:lnTo>
                    <a:pt x="449383" y="383022"/>
                  </a:lnTo>
                  <a:lnTo>
                    <a:pt x="472032" y="341292"/>
                  </a:lnTo>
                  <a:lnTo>
                    <a:pt x="486346" y="295178"/>
                  </a:lnTo>
                  <a:lnTo>
                    <a:pt x="491337" y="245668"/>
                  </a:lnTo>
                  <a:lnTo>
                    <a:pt x="486346" y="196155"/>
                  </a:lnTo>
                  <a:lnTo>
                    <a:pt x="472032" y="150040"/>
                  </a:lnTo>
                  <a:lnTo>
                    <a:pt x="449383" y="108309"/>
                  </a:lnTo>
                  <a:lnTo>
                    <a:pt x="419385" y="71951"/>
                  </a:lnTo>
                  <a:lnTo>
                    <a:pt x="383027" y="41954"/>
                  </a:lnTo>
                  <a:lnTo>
                    <a:pt x="341297" y="19304"/>
                  </a:lnTo>
                  <a:lnTo>
                    <a:pt x="295181" y="4990"/>
                  </a:lnTo>
                  <a:lnTo>
                    <a:pt x="245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8825" y="2541536"/>
              <a:ext cx="491490" cy="491490"/>
            </a:xfrm>
            <a:custGeom>
              <a:avLst/>
              <a:gdLst/>
              <a:ahLst/>
              <a:cxnLst/>
              <a:rect l="l" t="t" r="r" b="b"/>
              <a:pathLst>
                <a:path w="491490" h="491489">
                  <a:moveTo>
                    <a:pt x="245668" y="491337"/>
                  </a:moveTo>
                  <a:lnTo>
                    <a:pt x="295181" y="486346"/>
                  </a:lnTo>
                  <a:lnTo>
                    <a:pt x="341297" y="472031"/>
                  </a:lnTo>
                  <a:lnTo>
                    <a:pt x="383027" y="449379"/>
                  </a:lnTo>
                  <a:lnTo>
                    <a:pt x="419385" y="419380"/>
                  </a:lnTo>
                  <a:lnTo>
                    <a:pt x="449383" y="383022"/>
                  </a:lnTo>
                  <a:lnTo>
                    <a:pt x="472032" y="341292"/>
                  </a:lnTo>
                  <a:lnTo>
                    <a:pt x="486346" y="295178"/>
                  </a:lnTo>
                  <a:lnTo>
                    <a:pt x="491337" y="245668"/>
                  </a:lnTo>
                  <a:lnTo>
                    <a:pt x="486346" y="196155"/>
                  </a:lnTo>
                  <a:lnTo>
                    <a:pt x="472032" y="150040"/>
                  </a:lnTo>
                  <a:lnTo>
                    <a:pt x="449383" y="108309"/>
                  </a:lnTo>
                  <a:lnTo>
                    <a:pt x="419385" y="71951"/>
                  </a:lnTo>
                  <a:lnTo>
                    <a:pt x="383027" y="41954"/>
                  </a:lnTo>
                  <a:lnTo>
                    <a:pt x="341297" y="19304"/>
                  </a:lnTo>
                  <a:lnTo>
                    <a:pt x="295181" y="4990"/>
                  </a:lnTo>
                  <a:lnTo>
                    <a:pt x="245668" y="0"/>
                  </a:lnTo>
                  <a:lnTo>
                    <a:pt x="196155" y="4990"/>
                  </a:lnTo>
                  <a:lnTo>
                    <a:pt x="150040" y="19304"/>
                  </a:lnTo>
                  <a:lnTo>
                    <a:pt x="108309" y="41954"/>
                  </a:lnTo>
                  <a:lnTo>
                    <a:pt x="71951" y="71951"/>
                  </a:lnTo>
                  <a:lnTo>
                    <a:pt x="41954" y="108309"/>
                  </a:lnTo>
                  <a:lnTo>
                    <a:pt x="19304" y="150040"/>
                  </a:lnTo>
                  <a:lnTo>
                    <a:pt x="4990" y="196155"/>
                  </a:lnTo>
                  <a:lnTo>
                    <a:pt x="0" y="245668"/>
                  </a:lnTo>
                  <a:lnTo>
                    <a:pt x="4990" y="295178"/>
                  </a:lnTo>
                  <a:lnTo>
                    <a:pt x="19304" y="341292"/>
                  </a:lnTo>
                  <a:lnTo>
                    <a:pt x="41954" y="383022"/>
                  </a:lnTo>
                  <a:lnTo>
                    <a:pt x="71951" y="419380"/>
                  </a:lnTo>
                  <a:lnTo>
                    <a:pt x="108309" y="449379"/>
                  </a:lnTo>
                  <a:lnTo>
                    <a:pt x="150040" y="472031"/>
                  </a:lnTo>
                  <a:lnTo>
                    <a:pt x="196155" y="486346"/>
                  </a:lnTo>
                  <a:lnTo>
                    <a:pt x="245668" y="491337"/>
                  </a:lnTo>
                  <a:close/>
                </a:path>
              </a:pathLst>
            </a:custGeom>
            <a:ln w="17640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70544" y="2674377"/>
            <a:ext cx="21399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5" dirty="0">
                <a:solidFill>
                  <a:srgbClr val="0068AC"/>
                </a:solidFill>
                <a:latin typeface="Trebuchet MS"/>
                <a:cs typeface="Trebuchet MS"/>
              </a:rPr>
              <a:t>P1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20" dirty="0"/>
              <a:t> </a:t>
            </a: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5" name="object 35"/>
          <p:cNvSpPr txBox="1"/>
          <p:nvPr/>
        </p:nvSpPr>
        <p:spPr>
          <a:xfrm>
            <a:off x="1655102" y="2601569"/>
            <a:ext cx="5323205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ДОЛЯ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ПРЕДУПРЕЖДЕНИЙ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14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65" dirty="0">
                <a:solidFill>
                  <a:srgbClr val="FFFFFF"/>
                </a:solidFill>
                <a:latin typeface="Arial"/>
                <a:cs typeface="Arial"/>
              </a:rPr>
              <a:t>ОБЩЕГО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ЧИСЛА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95" dirty="0">
                <a:solidFill>
                  <a:srgbClr val="FFFFFF"/>
                </a:solidFill>
                <a:latin typeface="Arial"/>
                <a:cs typeface="Arial"/>
              </a:rPr>
              <a:t>НАКАЗАНИЙ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(СНИЖЕНИЕ 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РЕПРЕССИВНОСТИ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КОНТРОЛЬНО-НАДЗОРНОЙ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ДЕЯТЕЛЬНОСТИ)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55102" y="5328220"/>
            <a:ext cx="584835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АДМИНИСТРАТИВНЫЙ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«НАЛОГ»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(ФИСКАЛЬНАЯ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ОРИЕНТИРОВАННОСТЬ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КОНТРОЛЬНО-НАДЗОРНОЙ</a:t>
            </a:r>
            <a:r>
              <a:rPr sz="11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ДЕЯТЕЛЬНОСТИ)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48397" y="3510455"/>
            <a:ext cx="7068184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ДОЛЯ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ОРГАНИЗАЦИЙ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ИП,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ПОДВЕРГНУТЫХ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00" dirty="0">
                <a:solidFill>
                  <a:srgbClr val="FFFFFF"/>
                </a:solidFill>
                <a:latin typeface="Arial"/>
                <a:cs typeface="Arial"/>
              </a:rPr>
              <a:t>КОНТРОЛЮ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НАДЗОРУ,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14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65" dirty="0">
                <a:solidFill>
                  <a:srgbClr val="FFFFFF"/>
                </a:solidFill>
                <a:latin typeface="Arial"/>
                <a:cs typeface="Arial"/>
              </a:rPr>
              <a:t>ОБЩЕГО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ЧИСЛА  </a:t>
            </a:r>
            <a:r>
              <a:rPr sz="1100" b="1" spc="95" dirty="0">
                <a:solidFill>
                  <a:srgbClr val="FFFFFF"/>
                </a:solidFill>
                <a:latin typeface="Arial"/>
                <a:cs typeface="Arial"/>
              </a:rPr>
              <a:t>ПОДКОНТРОЛЬНЫХ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(ЭФФЕКТИВНОСТЬ 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ВНЕДРЕНИЯ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РИСК-ОРИЕНТИРОВАННОГО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ПОДХОДА)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48369" y="4334984"/>
            <a:ext cx="7289800" cy="531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ДОЛЯ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ШТРАФОВ,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00" dirty="0">
                <a:solidFill>
                  <a:srgbClr val="FFFFFF"/>
                </a:solidFill>
                <a:latin typeface="Arial"/>
                <a:cs typeface="Arial"/>
              </a:rPr>
              <a:t>НАЛОЖЕННЫХ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БЕЗ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ПРОВЕДЕНИЯ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ПЛАНОВЫХ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ВНЕПЛАНОВЫХ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5" dirty="0">
                <a:solidFill>
                  <a:srgbClr val="FFFFFF"/>
                </a:solidFill>
                <a:latin typeface="Arial"/>
                <a:cs typeface="Arial"/>
              </a:rPr>
              <a:t>ПРОВЕРОК  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(ДОЛЯ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АДМИНИСТРАТИВНЫХ 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ДР </a:t>
            </a:r>
            <a:r>
              <a:rPr sz="1100" spc="-18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«НЕСТАНДАРТНЫХ» 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ПРОВЕРОК»), </a:t>
            </a:r>
            <a:r>
              <a:rPr sz="1100" b="1" spc="114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1100" b="1" spc="65" dirty="0">
                <a:solidFill>
                  <a:srgbClr val="FFFFFF"/>
                </a:solidFill>
                <a:latin typeface="Arial"/>
                <a:cs typeface="Arial"/>
              </a:rPr>
              <a:t>ОБЩЕГО 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ЧИСЛА</a:t>
            </a:r>
            <a:r>
              <a:rPr sz="11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ШТРАФОВ,  </a:t>
            </a:r>
            <a:r>
              <a:rPr sz="1100" b="1" spc="100" dirty="0">
                <a:solidFill>
                  <a:srgbClr val="FFFFFF"/>
                </a:solidFill>
                <a:latin typeface="Arial"/>
                <a:cs typeface="Arial"/>
              </a:rPr>
              <a:t>НАЛОЖЕННЫХ 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ОРГАНОМ</a:t>
            </a:r>
            <a:r>
              <a:rPr sz="11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КНД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F10A6196-44FD-4FA8-A1A8-39EE486D8D04}"/>
              </a:ext>
            </a:extLst>
          </p:cNvPr>
          <p:cNvSpPr/>
          <p:nvPr/>
        </p:nvSpPr>
        <p:spPr>
          <a:xfrm>
            <a:off x="662100" y="6280042"/>
            <a:ext cx="9509135" cy="593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В большинстве случаев при расчете региональных профилей по показателям </a:t>
            </a:r>
            <a:r>
              <a:rPr lang="en-US" sz="1400" dirty="0">
                <a:solidFill>
                  <a:schemeClr val="tx1"/>
                </a:solidFill>
              </a:rPr>
              <a:t>P1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en-US" sz="1400" dirty="0">
                <a:solidFill>
                  <a:schemeClr val="tx1"/>
                </a:solidFill>
              </a:rPr>
              <a:t>P2</a:t>
            </a:r>
            <a:r>
              <a:rPr lang="ru-RU" sz="1400" dirty="0">
                <a:solidFill>
                  <a:schemeClr val="tx1"/>
                </a:solidFill>
              </a:rPr>
              <a:t> применены «очищенные данные» в отношении проверок независимых субъектов предпринимательства (с исключением проверок в отношении государственных предприятий и некоммерческих организаций). Это стало результатом совместной проработки с уполномоченными по защите прав предпринимателей в субъектах РФ и территориальными управлениями федеральных КНО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87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1269365"/>
            </a:xfrm>
            <a:custGeom>
              <a:avLst/>
              <a:gdLst/>
              <a:ahLst/>
              <a:cxnLst/>
              <a:rect l="l" t="t" r="r" b="b"/>
              <a:pathLst>
                <a:path w="10692130" h="1269365">
                  <a:moveTo>
                    <a:pt x="0" y="1269009"/>
                  </a:moveTo>
                  <a:lnTo>
                    <a:pt x="10692003" y="126900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9009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30578"/>
              <a:ext cx="10692130" cy="694690"/>
            </a:xfrm>
            <a:custGeom>
              <a:avLst/>
              <a:gdLst/>
              <a:ahLst/>
              <a:cxnLst/>
              <a:rect l="l" t="t" r="r" b="b"/>
              <a:pathLst>
                <a:path w="10692130" h="694689">
                  <a:moveTo>
                    <a:pt x="10691990" y="687806"/>
                  </a:moveTo>
                  <a:lnTo>
                    <a:pt x="0" y="687806"/>
                  </a:lnTo>
                  <a:lnTo>
                    <a:pt x="0" y="694156"/>
                  </a:lnTo>
                  <a:lnTo>
                    <a:pt x="10691990" y="694156"/>
                  </a:lnTo>
                  <a:lnTo>
                    <a:pt x="10691990" y="687806"/>
                  </a:lnTo>
                  <a:close/>
                </a:path>
                <a:path w="10692130" h="694689">
                  <a:moveTo>
                    <a:pt x="1069199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691990" y="5080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7200" y="7176005"/>
              <a:ext cx="3175" cy="384175"/>
            </a:xfrm>
            <a:custGeom>
              <a:avLst/>
              <a:gdLst/>
              <a:ahLst/>
              <a:cxnLst/>
              <a:rect l="l" t="t" r="r" b="b"/>
              <a:pathLst>
                <a:path w="3175" h="384175">
                  <a:moveTo>
                    <a:pt x="3175" y="0"/>
                  </a:moveTo>
                  <a:lnTo>
                    <a:pt x="0" y="0"/>
                  </a:lnTo>
                  <a:lnTo>
                    <a:pt x="0" y="383999"/>
                  </a:lnTo>
                  <a:lnTo>
                    <a:pt x="3175" y="38399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B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5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36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711" y="666055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176253" y="0"/>
                  </a:moveTo>
                  <a:lnTo>
                    <a:pt x="137823" y="3575"/>
                  </a:lnTo>
                  <a:lnTo>
                    <a:pt x="100355" y="15001"/>
                  </a:lnTo>
                  <a:lnTo>
                    <a:pt x="49718" y="42779"/>
                  </a:lnTo>
                  <a:lnTo>
                    <a:pt x="10960" y="77663"/>
                  </a:lnTo>
                  <a:lnTo>
                    <a:pt x="0" y="92319"/>
                  </a:lnTo>
                  <a:lnTo>
                    <a:pt x="8483" y="83899"/>
                  </a:lnTo>
                  <a:lnTo>
                    <a:pt x="13106" y="79746"/>
                  </a:lnTo>
                  <a:lnTo>
                    <a:pt x="53892" y="50447"/>
                  </a:lnTo>
                  <a:lnTo>
                    <a:pt x="101612" y="34559"/>
                  </a:lnTo>
                  <a:lnTo>
                    <a:pt x="119742" y="34134"/>
                  </a:lnTo>
                  <a:lnTo>
                    <a:pt x="138202" y="37234"/>
                  </a:lnTo>
                  <a:lnTo>
                    <a:pt x="156846" y="44337"/>
                  </a:lnTo>
                  <a:lnTo>
                    <a:pt x="175526" y="55921"/>
                  </a:lnTo>
                  <a:lnTo>
                    <a:pt x="208523" y="96287"/>
                  </a:lnTo>
                  <a:lnTo>
                    <a:pt x="217035" y="142184"/>
                  </a:lnTo>
                  <a:lnTo>
                    <a:pt x="207818" y="187621"/>
                  </a:lnTo>
                  <a:lnTo>
                    <a:pt x="187629" y="226609"/>
                  </a:lnTo>
                  <a:lnTo>
                    <a:pt x="272351" y="280571"/>
                  </a:lnTo>
                  <a:lnTo>
                    <a:pt x="291902" y="244169"/>
                  </a:lnTo>
                  <a:lnTo>
                    <a:pt x="304815" y="199928"/>
                  </a:lnTo>
                  <a:lnTo>
                    <a:pt x="309043" y="151815"/>
                  </a:lnTo>
                  <a:lnTo>
                    <a:pt x="302536" y="103797"/>
                  </a:lnTo>
                  <a:lnTo>
                    <a:pt x="283245" y="59842"/>
                  </a:lnTo>
                  <a:lnTo>
                    <a:pt x="249123" y="23917"/>
                  </a:lnTo>
                  <a:lnTo>
                    <a:pt x="213926" y="6154"/>
                  </a:lnTo>
                  <a:lnTo>
                    <a:pt x="176253" y="0"/>
                  </a:lnTo>
                  <a:close/>
                </a:path>
              </a:pathLst>
            </a:custGeom>
            <a:solidFill>
              <a:srgbClr val="125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" y="721869"/>
              <a:ext cx="309245" cy="280670"/>
            </a:xfrm>
            <a:custGeom>
              <a:avLst/>
              <a:gdLst/>
              <a:ahLst/>
              <a:cxnLst/>
              <a:rect l="l" t="t" r="r" b="b"/>
              <a:pathLst>
                <a:path w="309244" h="280669">
                  <a:moveTo>
                    <a:pt x="36691" y="0"/>
                  </a:moveTo>
                  <a:lnTo>
                    <a:pt x="17140" y="36401"/>
                  </a:lnTo>
                  <a:lnTo>
                    <a:pt x="4227" y="80642"/>
                  </a:lnTo>
                  <a:lnTo>
                    <a:pt x="0" y="128755"/>
                  </a:lnTo>
                  <a:lnTo>
                    <a:pt x="6507" y="176773"/>
                  </a:lnTo>
                  <a:lnTo>
                    <a:pt x="25797" y="220728"/>
                  </a:lnTo>
                  <a:lnTo>
                    <a:pt x="59920" y="256654"/>
                  </a:lnTo>
                  <a:lnTo>
                    <a:pt x="95116" y="274417"/>
                  </a:lnTo>
                  <a:lnTo>
                    <a:pt x="132789" y="280571"/>
                  </a:lnTo>
                  <a:lnTo>
                    <a:pt x="171219" y="276996"/>
                  </a:lnTo>
                  <a:lnTo>
                    <a:pt x="208687" y="265569"/>
                  </a:lnTo>
                  <a:lnTo>
                    <a:pt x="259324" y="237791"/>
                  </a:lnTo>
                  <a:lnTo>
                    <a:pt x="298083" y="202907"/>
                  </a:lnTo>
                  <a:lnTo>
                    <a:pt x="309043" y="188252"/>
                  </a:lnTo>
                  <a:lnTo>
                    <a:pt x="300559" y="196672"/>
                  </a:lnTo>
                  <a:lnTo>
                    <a:pt x="295936" y="200825"/>
                  </a:lnTo>
                  <a:lnTo>
                    <a:pt x="255150" y="230123"/>
                  </a:lnTo>
                  <a:lnTo>
                    <a:pt x="207430" y="246011"/>
                  </a:lnTo>
                  <a:lnTo>
                    <a:pt x="189300" y="246436"/>
                  </a:lnTo>
                  <a:lnTo>
                    <a:pt x="170840" y="243336"/>
                  </a:lnTo>
                  <a:lnTo>
                    <a:pt x="152196" y="236233"/>
                  </a:lnTo>
                  <a:lnTo>
                    <a:pt x="133516" y="224650"/>
                  </a:lnTo>
                  <a:lnTo>
                    <a:pt x="100519" y="184283"/>
                  </a:lnTo>
                  <a:lnTo>
                    <a:pt x="92008" y="138387"/>
                  </a:lnTo>
                  <a:lnTo>
                    <a:pt x="101225" y="92949"/>
                  </a:lnTo>
                  <a:lnTo>
                    <a:pt x="121413" y="53962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AC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570" y="610471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465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705" y="823249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7030" y="0"/>
                  </a:lnTo>
                </a:path>
              </a:pathLst>
            </a:custGeom>
            <a:ln w="3175">
              <a:solidFill>
                <a:srgbClr val="006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7199" y="795601"/>
              <a:ext cx="76200" cy="55880"/>
            </a:xfrm>
            <a:custGeom>
              <a:avLst/>
              <a:gdLst/>
              <a:ahLst/>
              <a:cxnLst/>
              <a:rect l="l" t="t" r="r" b="b"/>
              <a:pathLst>
                <a:path w="76200" h="55880">
                  <a:moveTo>
                    <a:pt x="0" y="0"/>
                  </a:moveTo>
                  <a:lnTo>
                    <a:pt x="11544" y="16415"/>
                  </a:lnTo>
                  <a:lnTo>
                    <a:pt x="15392" y="27647"/>
                  </a:lnTo>
                  <a:lnTo>
                    <a:pt x="11544" y="38879"/>
                  </a:lnTo>
                  <a:lnTo>
                    <a:pt x="0" y="55295"/>
                  </a:lnTo>
                  <a:lnTo>
                    <a:pt x="75971" y="27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9459"/>
              </p:ext>
            </p:extLst>
          </p:nvPr>
        </p:nvGraphicFramePr>
        <p:xfrm>
          <a:off x="567317" y="2486026"/>
          <a:ext cx="9808584" cy="4482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7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93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9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17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57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25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marR="72390" indent="63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000" b="1" spc="10" dirty="0">
                          <a:solidFill>
                            <a:srgbClr val="0068AC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000" b="1" spc="5" dirty="0">
                          <a:solidFill>
                            <a:srgbClr val="0068AC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предупреждений  от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общего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числа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наказаний,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69" marR="57150" indent="-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000" b="1" spc="10" dirty="0">
                          <a:solidFill>
                            <a:srgbClr val="41AD49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000" b="1" spc="5" dirty="0">
                          <a:solidFill>
                            <a:srgbClr val="41AD49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организаций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ип,  подвергнутых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контролю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надзору,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от  общего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числа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подконтрольных,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6858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000" b="1" spc="10" dirty="0">
                          <a:solidFill>
                            <a:srgbClr val="AB3224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000" b="1" spc="5" dirty="0">
                          <a:solidFill>
                            <a:srgbClr val="AB3224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штрафов,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spc="4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ложенных  без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проведения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плановых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или  внеплановых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проверок,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000" b="1" spc="10" dirty="0">
                          <a:solidFill>
                            <a:srgbClr val="F79548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000" b="1" spc="5" dirty="0">
                          <a:solidFill>
                            <a:srgbClr val="F79548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административный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«н</a:t>
                      </a:r>
                      <a:r>
                        <a:rPr sz="1000" b="1" spc="4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лог»,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размер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штафов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случаев причинения субъектами, относящимися к поднадзорной сфере, вреда</a:t>
                      </a: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2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Общее количество проверок в отношении юридических лиц и индивидуальных предпринимателей</a:t>
                      </a:r>
                    </a:p>
                    <a:p>
                      <a:pPr marL="121285">
                        <a:lnSpc>
                          <a:spcPct val="100000"/>
                        </a:lnSpc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РОСТЕХНАДЗОР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9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(+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9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40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000" spc="-40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ru-RU" sz="1000" spc="-40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40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40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40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16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+1</a:t>
                      </a:r>
                      <a:r>
                        <a:rPr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sz="1000" spc="-35" dirty="0">
                        <a:solidFill>
                          <a:srgbClr val="AB322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2,1</a:t>
                      </a:r>
                      <a:r>
                        <a:rPr lang="ru-RU" sz="1000" spc="-6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spc="-6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млрд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(-2,4 млрд)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368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(+35)</a:t>
                      </a:r>
                      <a:endParaRPr sz="1000" spc="-35" dirty="0">
                        <a:solidFill>
                          <a:srgbClr val="AB322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55248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(-49139)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2720220"/>
                  </a:ext>
                </a:extLst>
              </a:tr>
              <a:tr h="401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РОСПОТРЕБНАДЗОР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8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-1</a:t>
                      </a: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1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-14,6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38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+</a:t>
                      </a:r>
                      <a:r>
                        <a:rPr lang="ru-RU"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23</a:t>
                      </a:r>
                      <a:r>
                        <a:rPr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sz="1000" spc="-35" dirty="0">
                        <a:solidFill>
                          <a:srgbClr val="AB322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1,8 млрд</a:t>
                      </a:r>
                      <a:endParaRPr lang="ru-RU" sz="1000" dirty="0" smtClean="0">
                        <a:latin typeface="Arial"/>
                        <a:cs typeface="Arial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(-1,2 млрд)</a:t>
                      </a:r>
                      <a:endParaRPr sz="1000" spc="-35" dirty="0">
                        <a:solidFill>
                          <a:srgbClr val="AB322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1251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(-3791)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spc="-6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76588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(-193300)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РОСПРИРОДНАДЗОР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0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-5</a:t>
                      </a: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7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63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+</a:t>
                      </a:r>
                      <a:r>
                        <a:rPr lang="ru-RU"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27</a:t>
                      </a:r>
                      <a:r>
                        <a:rPr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sz="1000" spc="-35" dirty="0">
                        <a:solidFill>
                          <a:srgbClr val="AB322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1,2 млрд</a:t>
                      </a:r>
                      <a:endParaRPr lang="ru-RU" sz="1000" dirty="0" smtClean="0">
                        <a:latin typeface="Arial"/>
                        <a:cs typeface="Arial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(+0,3 млрд)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spc="-6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299</a:t>
                      </a:r>
                      <a:endParaRPr lang="ru-RU" sz="1000" spc="-6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(+132</a:t>
                      </a: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sz="1000" spc="-35" dirty="0">
                        <a:solidFill>
                          <a:srgbClr val="AB322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spc="-6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4265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(-7192)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РОССЕЛЬХОЗНАДЗОР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6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3,0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(+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5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(−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70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+25</a:t>
                      </a: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0,69 млрд</a:t>
                      </a:r>
                      <a:endParaRPr sz="1000" dirty="0" smtClean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(−</a:t>
                      </a:r>
                      <a:r>
                        <a:rPr lang="ru-RU" sz="1000" spc="-35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0,31 млрд</a:t>
                      </a:r>
                      <a:r>
                        <a:rPr sz="1000" spc="-35" dirty="0" smtClean="0">
                          <a:solidFill>
                            <a:srgbClr val="41AD49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Arial"/>
                          <a:cs typeface="Arial"/>
                        </a:rPr>
                        <a:t>104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(-111)*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Arial"/>
                          <a:cs typeface="Arial"/>
                        </a:rPr>
                        <a:t>15323</a:t>
                      </a:r>
                    </a:p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(-20049)*</a:t>
                      </a:r>
                      <a:endParaRPr lang="ru-RU"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МЧС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5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+10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8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(-7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6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+4</a:t>
                      </a:r>
                      <a:r>
                        <a:rPr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0,68 млрд</a:t>
                      </a:r>
                      <a:endParaRPr sz="1000" dirty="0" smtClean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-0,42 млрд</a:t>
                      </a:r>
                      <a:r>
                        <a:rPr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1550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(+</a:t>
                      </a:r>
                      <a:r>
                        <a:rPr lang="ru-RU"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222)</a:t>
                      </a:r>
                      <a:endParaRPr sz="1000" spc="-35" dirty="0">
                        <a:solidFill>
                          <a:srgbClr val="AB322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92467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(-167066)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4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10" dirty="0">
                          <a:latin typeface="Arial"/>
                          <a:cs typeface="Arial"/>
                        </a:rPr>
                        <a:t>РОСЗДРАВНАДЗОР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23,2</a:t>
                      </a:r>
                      <a:endParaRPr lang="ru-RU"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(+11,0)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5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en-US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7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24 млн</a:t>
                      </a:r>
                      <a:endParaRPr sz="1000" dirty="0" smtClean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-73</a:t>
                      </a:r>
                      <a:r>
                        <a:rPr lang="en-US" sz="1000" spc="-35" baseline="0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млн</a:t>
                      </a:r>
                      <a:r>
                        <a:rPr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eaLnBrk="1" hangingPunct="1">
                        <a:lnSpc>
                          <a:spcPct val="100000"/>
                        </a:lnSpc>
                      </a:pPr>
                      <a:r>
                        <a:rPr lang="ru-RU"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н/д</a:t>
                      </a:r>
                      <a:endParaRPr sz="1000" spc="-35" dirty="0">
                        <a:solidFill>
                          <a:srgbClr val="AB322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87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(-13853)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35" dirty="0">
                          <a:latin typeface="Arial"/>
                          <a:cs typeface="Arial"/>
                        </a:rPr>
                        <a:t>РОСТРАНСНАДЗОР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11,8</a:t>
                      </a:r>
                      <a:endParaRPr lang="ru-RU"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(+0,8)</a:t>
                      </a:r>
                      <a:endParaRPr sz="1000" spc="-35" dirty="0">
                        <a:solidFill>
                          <a:srgbClr val="92D05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0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-3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eaLnBrk="1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н/д</a:t>
                      </a:r>
                      <a:endParaRPr sz="1000" spc="-35" dirty="0">
                        <a:solidFill>
                          <a:srgbClr val="AB322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 smtClean="0">
                          <a:latin typeface="Arial"/>
                          <a:cs typeface="Arial"/>
                        </a:rPr>
                        <a:t>0,3 млрд</a:t>
                      </a:r>
                      <a:endParaRPr sz="1000" dirty="0" smtClean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-0,1 млрд</a:t>
                      </a:r>
                      <a:r>
                        <a:rPr sz="1000" spc="-35" dirty="0" smtClean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678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(-384)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4753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(-17492)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2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35" dirty="0">
                          <a:latin typeface="Arial"/>
                          <a:cs typeface="Arial"/>
                        </a:rPr>
                        <a:t>РОСТРУД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4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(+3,9)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6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60" dirty="0">
                          <a:latin typeface="Arial"/>
                          <a:cs typeface="Arial"/>
                        </a:rPr>
                        <a:t>8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-0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6</a:t>
                      </a:r>
                      <a:r>
                        <a:rPr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eaLnBrk="1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35" dirty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н/д</a:t>
                      </a:r>
                      <a:endParaRPr sz="1000" spc="-35" dirty="0">
                        <a:solidFill>
                          <a:srgbClr val="AB322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5" dirty="0" smtClean="0">
                          <a:solidFill>
                            <a:srgbClr val="AB3224"/>
                          </a:solidFill>
                          <a:latin typeface="Arial"/>
                          <a:ea typeface="+mn-ea"/>
                          <a:cs typeface="Arial"/>
                        </a:rPr>
                        <a:t>н/д</a:t>
                      </a:r>
                      <a:endParaRPr sz="1000" spc="-35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8201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(-206)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70153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35" dirty="0">
                          <a:solidFill>
                            <a:srgbClr val="41AD49"/>
                          </a:solidFill>
                          <a:latin typeface="Arial"/>
                          <a:ea typeface="+mn-ea"/>
                          <a:cs typeface="Arial"/>
                        </a:rPr>
                        <a:t>(-60988)</a:t>
                      </a:r>
                      <a:endParaRPr sz="1000" spc="-35" dirty="0">
                        <a:solidFill>
                          <a:srgbClr val="41AD4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874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707299" y="1429538"/>
            <a:ext cx="917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0068AC"/>
                </a:solidFill>
                <a:latin typeface="Arial"/>
                <a:cs typeface="Arial"/>
              </a:rPr>
              <a:t>КЛЮЧЕВЫЕ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0068AC"/>
                </a:solidFill>
                <a:latin typeface="Arial"/>
                <a:cs typeface="Arial"/>
              </a:rPr>
              <a:t>ПОКАЗАТЕЛИ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30" dirty="0">
                <a:solidFill>
                  <a:srgbClr val="0068AC"/>
                </a:solidFill>
                <a:latin typeface="Arial"/>
                <a:cs typeface="Arial"/>
              </a:rPr>
              <a:t>ИНДЕКСА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185" dirty="0">
                <a:solidFill>
                  <a:srgbClr val="0068AC"/>
                </a:solidFill>
                <a:latin typeface="Arial"/>
                <a:cs typeface="Arial"/>
              </a:rPr>
              <a:t>ПО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0068AC"/>
                </a:solidFill>
                <a:latin typeface="Arial"/>
                <a:cs typeface="Arial"/>
              </a:rPr>
              <a:t>ОРГАНАМ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68AC"/>
                </a:solidFill>
                <a:latin typeface="Arial"/>
                <a:cs typeface="Arial"/>
              </a:rPr>
              <a:t>КОНТРОЛЯ</a:t>
            </a:r>
            <a:r>
              <a:rPr sz="1800" b="1" spc="-110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225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68AC"/>
                </a:solidFill>
                <a:latin typeface="Arial"/>
                <a:cs typeface="Arial"/>
              </a:rPr>
              <a:t>НАДЗОРА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16966" y="2035214"/>
            <a:ext cx="225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latin typeface="Arial"/>
                <a:cs typeface="Arial"/>
              </a:rPr>
              <a:t>Р</a:t>
            </a:r>
            <a:r>
              <a:rPr sz="1200" b="1" spc="100" dirty="0">
                <a:latin typeface="Arial"/>
                <a:cs typeface="Arial"/>
              </a:rPr>
              <a:t>О</a:t>
            </a:r>
            <a:r>
              <a:rPr sz="1200" b="1" spc="20" dirty="0">
                <a:latin typeface="Arial"/>
                <a:cs typeface="Arial"/>
              </a:rPr>
              <a:t>С</a:t>
            </a:r>
            <a:r>
              <a:rPr sz="1200" b="1" spc="35" dirty="0">
                <a:latin typeface="Arial"/>
                <a:cs typeface="Arial"/>
              </a:rPr>
              <a:t>С</a:t>
            </a:r>
            <a:r>
              <a:rPr sz="1200" b="1" spc="130" dirty="0">
                <a:latin typeface="Arial"/>
                <a:cs typeface="Arial"/>
              </a:rPr>
              <a:t>И</a:t>
            </a:r>
            <a:r>
              <a:rPr sz="1200" b="1" spc="120" dirty="0">
                <a:latin typeface="Arial"/>
                <a:cs typeface="Arial"/>
              </a:rPr>
              <a:t>Й</a:t>
            </a:r>
            <a:r>
              <a:rPr sz="1200" b="1" spc="70" dirty="0">
                <a:latin typeface="Arial"/>
                <a:cs typeface="Arial"/>
              </a:rPr>
              <a:t>С</a:t>
            </a:r>
            <a:r>
              <a:rPr sz="1200" b="1" spc="105" dirty="0">
                <a:latin typeface="Arial"/>
                <a:cs typeface="Arial"/>
              </a:rPr>
              <a:t>КА</a:t>
            </a:r>
            <a:r>
              <a:rPr sz="1200" b="1" spc="-55" dirty="0">
                <a:latin typeface="Arial"/>
                <a:cs typeface="Arial"/>
              </a:rPr>
              <a:t>Я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85" dirty="0">
                <a:latin typeface="Arial"/>
                <a:cs typeface="Arial"/>
              </a:rPr>
              <a:t>Ф</a:t>
            </a:r>
            <a:r>
              <a:rPr sz="1200" b="1" spc="55" dirty="0">
                <a:latin typeface="Arial"/>
                <a:cs typeface="Arial"/>
              </a:rPr>
              <a:t>Е</a:t>
            </a:r>
            <a:r>
              <a:rPr sz="1200" b="1" spc="45" dirty="0">
                <a:latin typeface="Arial"/>
                <a:cs typeface="Arial"/>
              </a:rPr>
              <a:t>Д</a:t>
            </a:r>
            <a:r>
              <a:rPr sz="1200" b="1" spc="-60" dirty="0">
                <a:latin typeface="Arial"/>
                <a:cs typeface="Arial"/>
              </a:rPr>
              <a:t>Е</a:t>
            </a:r>
            <a:r>
              <a:rPr sz="1200" b="1" spc="-105" dirty="0">
                <a:latin typeface="Arial"/>
                <a:cs typeface="Arial"/>
              </a:rPr>
              <a:t>Р</a:t>
            </a:r>
            <a:r>
              <a:rPr sz="1200" b="1" spc="65" dirty="0">
                <a:latin typeface="Arial"/>
                <a:cs typeface="Arial"/>
              </a:rPr>
              <a:t>А</a:t>
            </a:r>
            <a:r>
              <a:rPr sz="1200" b="1" spc="140" dirty="0">
                <a:latin typeface="Arial"/>
                <a:cs typeface="Arial"/>
              </a:rPr>
              <a:t>ЦИ</a:t>
            </a:r>
            <a:r>
              <a:rPr sz="1200" b="1" spc="-55" dirty="0">
                <a:latin typeface="Arial"/>
                <a:cs typeface="Arial"/>
              </a:rPr>
              <a:t>Я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55" dirty="0">
                <a:latin typeface="Arial"/>
                <a:cs typeface="Arial"/>
              </a:rPr>
              <a:t>(</a:t>
            </a:r>
            <a:r>
              <a:rPr sz="1200" spc="-90" dirty="0">
                <a:latin typeface="Arial"/>
                <a:cs typeface="Arial"/>
              </a:rPr>
              <a:t>п</a:t>
            </a:r>
            <a:r>
              <a:rPr sz="1200" spc="-5" dirty="0">
                <a:latin typeface="Arial"/>
                <a:cs typeface="Arial"/>
              </a:rPr>
              <a:t>о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40" dirty="0" err="1">
                <a:latin typeface="Arial"/>
                <a:cs typeface="Arial"/>
              </a:rPr>
              <a:t>д</a:t>
            </a:r>
            <a:r>
              <a:rPr sz="1200" spc="-145" dirty="0" err="1">
                <a:latin typeface="Arial"/>
                <a:cs typeface="Arial"/>
              </a:rPr>
              <a:t>а</a:t>
            </a:r>
            <a:r>
              <a:rPr sz="1200" spc="-90" dirty="0" err="1">
                <a:latin typeface="Arial"/>
                <a:cs typeface="Arial"/>
              </a:rPr>
              <a:t>нны</a:t>
            </a:r>
            <a:r>
              <a:rPr sz="1200" spc="-185" dirty="0" err="1">
                <a:latin typeface="Arial"/>
                <a:cs typeface="Arial"/>
              </a:rPr>
              <a:t>м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lang="ru-RU" sz="1200" spc="-75" dirty="0">
                <a:latin typeface="Arial"/>
                <a:cs typeface="Arial"/>
              </a:rPr>
              <a:t> </a:t>
            </a:r>
            <a:r>
              <a:rPr sz="1200" spc="-80" dirty="0" err="1">
                <a:latin typeface="Arial"/>
                <a:cs typeface="Arial"/>
              </a:rPr>
              <a:t>з</a:t>
            </a:r>
            <a:r>
              <a:rPr sz="1200" spc="-155" dirty="0" err="1">
                <a:latin typeface="Arial"/>
                <a:cs typeface="Arial"/>
              </a:rPr>
              <a:t>а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lang="ru-RU" sz="1200" spc="-7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2</a:t>
            </a:r>
            <a:r>
              <a:rPr sz="1200" spc="-135" dirty="0">
                <a:latin typeface="Arial"/>
                <a:cs typeface="Arial"/>
              </a:rPr>
              <a:t>0</a:t>
            </a:r>
            <a:r>
              <a:rPr lang="ru-RU" sz="1200" spc="-160" dirty="0">
                <a:latin typeface="Arial"/>
                <a:cs typeface="Arial"/>
              </a:rPr>
              <a:t>20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г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65" dirty="0">
                <a:latin typeface="Arial"/>
                <a:cs typeface="Arial"/>
              </a:rPr>
              <a:t>д</a:t>
            </a:r>
            <a:r>
              <a:rPr sz="1200" spc="-15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984" y="7249144"/>
            <a:ext cx="268732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5" dirty="0">
                <a:latin typeface="Arial"/>
                <a:cs typeface="Arial"/>
              </a:rPr>
              <a:t>*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80" dirty="0">
                <a:latin typeface="Arial"/>
                <a:cs typeface="Arial"/>
              </a:rPr>
              <a:t>в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скобках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0" dirty="0">
                <a:latin typeface="Arial"/>
                <a:cs typeface="Arial"/>
              </a:rPr>
              <a:t>указано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65" dirty="0">
                <a:latin typeface="Arial"/>
                <a:cs typeface="Arial"/>
              </a:rPr>
              <a:t>изменение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5" dirty="0">
                <a:latin typeface="Arial"/>
                <a:cs typeface="Arial"/>
              </a:rPr>
              <a:t>показателей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30" dirty="0">
                <a:latin typeface="Arial"/>
                <a:cs typeface="Arial"/>
              </a:rPr>
              <a:t>по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5" dirty="0">
                <a:latin typeface="Arial"/>
                <a:cs typeface="Arial"/>
              </a:rPr>
              <a:t>сравнению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45" dirty="0">
                <a:latin typeface="Arial"/>
                <a:cs typeface="Arial"/>
              </a:rPr>
              <a:t>с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40" dirty="0" smtClean="0">
                <a:latin typeface="Arial"/>
                <a:cs typeface="Arial"/>
              </a:rPr>
              <a:t>201</a:t>
            </a:r>
            <a:r>
              <a:rPr lang="ru-RU" sz="700" spc="-40" dirty="0" smtClean="0">
                <a:latin typeface="Arial"/>
                <a:cs typeface="Arial"/>
              </a:rPr>
              <a:t>8</a:t>
            </a:r>
            <a:r>
              <a:rPr sz="700" spc="5" dirty="0" smtClean="0">
                <a:latin typeface="Arial"/>
                <a:cs typeface="Arial"/>
              </a:rPr>
              <a:t> </a:t>
            </a:r>
            <a:r>
              <a:rPr sz="700" spc="-35" dirty="0">
                <a:latin typeface="Arial"/>
                <a:cs typeface="Arial"/>
              </a:rPr>
              <a:t>годом</a:t>
            </a:r>
            <a:r>
              <a:rPr sz="700" spc="-114" dirty="0">
                <a:latin typeface="Arial"/>
                <a:cs typeface="Arial"/>
              </a:rPr>
              <a:t> </a:t>
            </a:r>
            <a:r>
              <a:rPr sz="700" spc="-120" dirty="0">
                <a:latin typeface="Arial"/>
                <a:cs typeface="Arial"/>
              </a:rPr>
              <a:t>.</a:t>
            </a:r>
            <a:endParaRPr sz="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7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585" y="1477169"/>
            <a:ext cx="971296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920"/>
              </a:lnSpc>
              <a:spcBef>
                <a:spcPts val="100"/>
              </a:spcBef>
            </a:pPr>
            <a:r>
              <a:rPr lang="ru-RU" sz="1700" b="1" spc="175" dirty="0">
                <a:solidFill>
                  <a:srgbClr val="0068AC"/>
                </a:solidFill>
                <a:latin typeface="Arial"/>
                <a:cs typeface="Arial"/>
              </a:rPr>
              <a:t>ОРГАНЫ КНД</a:t>
            </a:r>
            <a:r>
              <a:rPr lang="en-US" sz="1700" b="1" spc="175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lang="ru-RU" sz="1700" b="1" spc="175" dirty="0">
                <a:solidFill>
                  <a:srgbClr val="0068AC"/>
                </a:solidFill>
                <a:latin typeface="Arial"/>
                <a:cs typeface="Arial"/>
              </a:rPr>
              <a:t>УЛУЧШИЛИ СВОИ ПОЗИЦИИ ПО РЯДУ ПОКАЗАТЕЛЕЙ, СОКРАТИВ ОБЩЕЕ КОЛИЧЕСТВО ПРОВЕРОК И КОЛИЧЕСТВО ШТРАФОВ. ПРИ ЭТОМ ДОЛЯ ШТРАФОВ, НАЛОЖЕННЫХ БЕЗ ПРОВЕДЕНИЯ ПРОВЕРОК, </a:t>
            </a:r>
            <a:r>
              <a:rPr lang="ru-RU" sz="1700" b="1" spc="175" dirty="0" smtClean="0">
                <a:solidFill>
                  <a:srgbClr val="0068AC"/>
                </a:solidFill>
                <a:latin typeface="Arial"/>
                <a:cs typeface="Arial"/>
              </a:rPr>
              <a:t>ПО ОТДЕЛЬНЫМ ОРГАНАМ КНД УВЕЛИЧИЛАСЬ.</a:t>
            </a:r>
            <a:endParaRPr lang="ru-RU" sz="17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16" name="object 9"/>
          <p:cNvSpPr/>
          <p:nvPr/>
        </p:nvSpPr>
        <p:spPr>
          <a:xfrm>
            <a:off x="0" y="2593340"/>
            <a:ext cx="10692130" cy="6350"/>
          </a:xfrm>
          <a:custGeom>
            <a:avLst/>
            <a:gdLst/>
            <a:ahLst/>
            <a:cxnLst/>
            <a:rect l="l" t="t" r="r" b="b"/>
            <a:pathLst>
              <a:path w="10692129" h="6350">
                <a:moveTo>
                  <a:pt x="0" y="0"/>
                </a:moveTo>
                <a:lnTo>
                  <a:pt x="0" y="6350"/>
                </a:lnTo>
                <a:lnTo>
                  <a:pt x="10692003" y="635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874559" y="2789940"/>
            <a:ext cx="246740" cy="1448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74559" y="4451100"/>
            <a:ext cx="246740" cy="138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74559" y="6051300"/>
            <a:ext cx="246740" cy="978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7"/>
          <p:cNvSpPr txBox="1"/>
          <p:nvPr/>
        </p:nvSpPr>
        <p:spPr>
          <a:xfrm>
            <a:off x="1431950" y="2789940"/>
            <a:ext cx="8532325" cy="40248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algn="just">
              <a:spcBef>
                <a:spcPts val="625"/>
              </a:spcBef>
            </a:pPr>
            <a:r>
              <a:rPr lang="ru-RU" sz="1400" b="1" spc="70" dirty="0" smtClean="0">
                <a:latin typeface="Arial"/>
                <a:cs typeface="Arial"/>
              </a:rPr>
              <a:t>РОСТРАНСНАДЗОР </a:t>
            </a:r>
            <a:r>
              <a:rPr sz="1400" b="1" dirty="0" smtClean="0">
                <a:latin typeface="Arial"/>
                <a:cs typeface="Arial"/>
              </a:rPr>
              <a:t>— </a:t>
            </a:r>
            <a:r>
              <a:rPr sz="1400" b="1" spc="-70" dirty="0">
                <a:latin typeface="Arial"/>
                <a:cs typeface="Arial"/>
              </a:rPr>
              <a:t>самая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позитивная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динамика.</a:t>
            </a:r>
            <a:endParaRPr sz="1400" dirty="0">
              <a:latin typeface="Arial"/>
              <a:cs typeface="Arial"/>
            </a:endParaRPr>
          </a:p>
          <a:p>
            <a:pPr marL="12700" marR="17145" algn="just">
              <a:spcBef>
                <a:spcPts val="605"/>
              </a:spcBef>
            </a:pPr>
            <a:r>
              <a:rPr sz="1400" spc="-95" dirty="0">
                <a:latin typeface="Arial"/>
                <a:cs typeface="Arial"/>
              </a:rPr>
              <a:t>В</a:t>
            </a:r>
            <a:r>
              <a:rPr lang="ru-RU" sz="1400" spc="-95" dirty="0" err="1">
                <a:latin typeface="Arial"/>
                <a:cs typeface="Arial"/>
              </a:rPr>
              <a:t>ыросла</a:t>
            </a:r>
            <a:r>
              <a:rPr lang="ru-RU" sz="1400" spc="-95" dirty="0">
                <a:latin typeface="Arial"/>
                <a:cs typeface="Arial"/>
              </a:rPr>
              <a:t> доля предупреждений от общего числа наказаний (с </a:t>
            </a:r>
            <a:r>
              <a:rPr lang="ru-RU" sz="1400" spc="-95" dirty="0" smtClean="0">
                <a:latin typeface="Arial"/>
                <a:cs typeface="Arial"/>
              </a:rPr>
              <a:t>11,0% </a:t>
            </a:r>
            <a:r>
              <a:rPr lang="ru-RU" sz="1400" spc="-95" dirty="0">
                <a:latin typeface="Arial"/>
                <a:cs typeface="Arial"/>
              </a:rPr>
              <a:t>до </a:t>
            </a:r>
            <a:r>
              <a:rPr lang="ru-RU" sz="1400" spc="-95" dirty="0" smtClean="0">
                <a:latin typeface="Arial"/>
                <a:cs typeface="Arial"/>
              </a:rPr>
              <a:t>11,8%), снизился </a:t>
            </a:r>
            <a:r>
              <a:rPr lang="ru-RU" sz="1400" spc="-95" dirty="0">
                <a:latin typeface="Arial"/>
                <a:cs typeface="Arial"/>
              </a:rPr>
              <a:t>общий размер штрафов, наложенных ведомством (на </a:t>
            </a:r>
            <a:r>
              <a:rPr lang="ru-RU" sz="1400" spc="-95" dirty="0" smtClean="0">
                <a:latin typeface="Arial"/>
                <a:cs typeface="Arial"/>
              </a:rPr>
              <a:t>0,1 </a:t>
            </a:r>
            <a:r>
              <a:rPr lang="ru-RU" sz="1400" spc="-95" dirty="0">
                <a:latin typeface="Arial"/>
                <a:cs typeface="Arial"/>
              </a:rPr>
              <a:t>млрд. рублей). Снизилась доля организаций и индивидуальных предпринимателей, подвергнутых контролю и надзору, от общего числа подконтрольных (до </a:t>
            </a:r>
            <a:r>
              <a:rPr lang="ru-RU" sz="1400" spc="-95" dirty="0" smtClean="0">
                <a:latin typeface="Arial"/>
                <a:cs typeface="Arial"/>
              </a:rPr>
              <a:t>3,0%). </a:t>
            </a:r>
            <a:r>
              <a:rPr lang="ru-RU" sz="1400" spc="-95" dirty="0">
                <a:latin typeface="Arial"/>
                <a:cs typeface="Arial"/>
              </a:rPr>
              <a:t>Общее количество проверок сократилось на </a:t>
            </a:r>
            <a:r>
              <a:rPr lang="ru-RU" sz="1400" spc="-95" dirty="0" smtClean="0">
                <a:latin typeface="Arial"/>
                <a:cs typeface="Arial"/>
              </a:rPr>
              <a:t>79 </a:t>
            </a:r>
            <a:r>
              <a:rPr lang="ru-RU" sz="1400" spc="-95" dirty="0">
                <a:latin typeface="Arial"/>
                <a:cs typeface="Arial"/>
              </a:rPr>
              <a:t>% (с </a:t>
            </a:r>
            <a:r>
              <a:rPr lang="ru-RU" sz="1400" spc="-95" dirty="0" smtClean="0">
                <a:latin typeface="Arial"/>
                <a:cs typeface="Arial"/>
              </a:rPr>
              <a:t>22245 </a:t>
            </a:r>
            <a:r>
              <a:rPr lang="ru-RU" sz="1400" spc="-95" dirty="0">
                <a:latin typeface="Arial"/>
                <a:cs typeface="Arial"/>
              </a:rPr>
              <a:t>до </a:t>
            </a:r>
            <a:r>
              <a:rPr lang="ru-RU" sz="1400" spc="-95" dirty="0" smtClean="0">
                <a:latin typeface="Arial"/>
                <a:cs typeface="Arial"/>
              </a:rPr>
              <a:t>4753). </a:t>
            </a:r>
            <a:r>
              <a:rPr lang="ru-RU" sz="1400" spc="-95" dirty="0">
                <a:latin typeface="Arial"/>
                <a:cs typeface="Arial"/>
              </a:rPr>
              <a:t>Однако на 50 % выросла доля штрафов, назначаемых не по итогам проверок.</a:t>
            </a:r>
            <a:endParaRPr sz="1400" dirty="0">
              <a:latin typeface="Arial"/>
              <a:cs typeface="Arial"/>
            </a:endParaRPr>
          </a:p>
          <a:p>
            <a:pPr marL="12700" algn="just"/>
            <a:endParaRPr lang="ru-RU" sz="1400" b="1" spc="70" dirty="0">
              <a:latin typeface="Arial"/>
              <a:cs typeface="Arial"/>
            </a:endParaRPr>
          </a:p>
          <a:p>
            <a:pPr algn="just"/>
            <a:r>
              <a:rPr lang="ru-RU" sz="1400" b="1" spc="70" dirty="0">
                <a:latin typeface="Arial"/>
                <a:cs typeface="Arial"/>
              </a:rPr>
              <a:t>РОСПОТРЕБНАДЗОР </a:t>
            </a:r>
          </a:p>
          <a:p>
            <a:pPr marL="12700" marR="17145" algn="just">
              <a:spcBef>
                <a:spcPts val="605"/>
              </a:spcBef>
            </a:pPr>
            <a:r>
              <a:rPr lang="ru-RU" sz="1400" spc="-95" dirty="0">
                <a:latin typeface="Arial"/>
                <a:cs typeface="Arial"/>
              </a:rPr>
              <a:t>Больше всех сократил долю организаций и индивидуальных предпринимателей, подвергнутых контролю и надзору (на 14,6%), значительно сократил объем штрафов по экономическим статьям (на </a:t>
            </a:r>
            <a:r>
              <a:rPr lang="ru-RU" sz="1400" spc="-95" dirty="0" smtClean="0">
                <a:latin typeface="Arial"/>
                <a:cs typeface="Arial"/>
              </a:rPr>
              <a:t>1,2 млрд</a:t>
            </a:r>
            <a:r>
              <a:rPr lang="ru-RU" sz="1400" spc="-95" dirty="0">
                <a:latin typeface="Arial"/>
                <a:cs typeface="Arial"/>
              </a:rPr>
              <a:t>. рублей). </a:t>
            </a:r>
            <a:r>
              <a:rPr lang="ru-RU" sz="1400" spc="-95" dirty="0" smtClean="0">
                <a:latin typeface="Arial"/>
                <a:cs typeface="Arial"/>
              </a:rPr>
              <a:t/>
            </a:r>
            <a:br>
              <a:rPr lang="ru-RU" sz="1400" spc="-95" dirty="0" smtClean="0">
                <a:latin typeface="Arial"/>
                <a:cs typeface="Arial"/>
              </a:rPr>
            </a:br>
            <a:r>
              <a:rPr lang="ru-RU" sz="1400" spc="-95" dirty="0" smtClean="0">
                <a:latin typeface="Arial"/>
                <a:cs typeface="Arial"/>
              </a:rPr>
              <a:t>Доля </a:t>
            </a:r>
            <a:r>
              <a:rPr lang="ru-RU" sz="1400" spc="-95" dirty="0">
                <a:latin typeface="Arial"/>
                <a:cs typeface="Arial"/>
              </a:rPr>
              <a:t>предупреждений ведомства по итогам проверок </a:t>
            </a:r>
            <a:r>
              <a:rPr lang="ru-RU" sz="1400" spc="-95" dirty="0" smtClean="0">
                <a:latin typeface="Arial"/>
                <a:cs typeface="Arial"/>
              </a:rPr>
              <a:t>сократилась на </a:t>
            </a:r>
            <a:r>
              <a:rPr lang="ru-RU" sz="1400" spc="-95" dirty="0">
                <a:latin typeface="Arial"/>
                <a:cs typeface="Arial"/>
              </a:rPr>
              <a:t>1,3% до 13,8 %.  Доля штрафов не по итогам проверок выросла на 23,7 %.</a:t>
            </a:r>
          </a:p>
          <a:p>
            <a:pPr algn="just"/>
            <a:endParaRPr lang="ru-RU" sz="1400" b="1" spc="70" dirty="0">
              <a:latin typeface="Arial"/>
              <a:cs typeface="Arial"/>
            </a:endParaRPr>
          </a:p>
          <a:p>
            <a:pPr algn="just"/>
            <a:r>
              <a:rPr lang="ru-RU" sz="1400" b="1" spc="70" dirty="0">
                <a:latin typeface="Arial"/>
                <a:cs typeface="Arial"/>
              </a:rPr>
              <a:t>РОССЕЛЬХОЗНАДЗОР</a:t>
            </a:r>
            <a:r>
              <a:rPr lang="ru-RU" sz="1400" b="1" spc="70" dirty="0" smtClean="0">
                <a:latin typeface="Arial"/>
                <a:cs typeface="Arial"/>
              </a:rPr>
              <a:t>, РОСЗДРАВНАДЗОР И </a:t>
            </a:r>
            <a:r>
              <a:rPr lang="ru-RU" sz="1400" b="1" spc="60" dirty="0">
                <a:latin typeface="Arial"/>
                <a:cs typeface="Arial"/>
              </a:rPr>
              <a:t>РОС</a:t>
            </a:r>
            <a:r>
              <a:rPr lang="ru-RU" sz="1400" b="1" spc="70" dirty="0">
                <a:latin typeface="Arial"/>
                <a:cs typeface="Arial"/>
              </a:rPr>
              <a:t>ТЕХНАДЗОР </a:t>
            </a: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lang="ru-RU" sz="1400" spc="-85" dirty="0">
                <a:latin typeface="Arial"/>
                <a:cs typeface="Arial"/>
              </a:rPr>
              <a:t>увеличили долю предупреждений, сократили долю проверенных субъектов и уменьшили размер штрафов </a:t>
            </a:r>
            <a:br>
              <a:rPr lang="ru-RU" sz="1400" spc="-85" dirty="0">
                <a:latin typeface="Arial"/>
                <a:cs typeface="Arial"/>
              </a:rPr>
            </a:br>
            <a:r>
              <a:rPr lang="ru-RU" sz="1400" spc="-85" dirty="0">
                <a:latin typeface="Arial"/>
                <a:cs typeface="Arial"/>
              </a:rPr>
              <a:t>в сравнении с 2019 г., а также сократили общее количество проверок в отношении юридических лиц </a:t>
            </a:r>
            <a:br>
              <a:rPr lang="ru-RU" sz="1400" spc="-85" dirty="0">
                <a:latin typeface="Arial"/>
                <a:cs typeface="Arial"/>
              </a:rPr>
            </a:br>
            <a:r>
              <a:rPr lang="ru-RU" sz="1400" spc="-85" dirty="0">
                <a:latin typeface="Arial"/>
                <a:cs typeface="Arial"/>
              </a:rPr>
              <a:t>и индивидуальных предпринимателей. </a:t>
            </a:r>
            <a:r>
              <a:rPr lang="ru-RU" sz="1400" spc="-85" dirty="0" smtClean="0">
                <a:latin typeface="Arial"/>
                <a:cs typeface="Arial"/>
              </a:rPr>
              <a:t>По </a:t>
            </a:r>
            <a:r>
              <a:rPr lang="ru-RU" sz="1400" spc="-85" dirty="0" err="1" smtClean="0">
                <a:latin typeface="Arial"/>
                <a:cs typeface="Arial"/>
              </a:rPr>
              <a:t>Ростехнадзору</a:t>
            </a:r>
            <a:r>
              <a:rPr lang="ru-RU" sz="1400" spc="-85" dirty="0" smtClean="0">
                <a:latin typeface="Arial"/>
                <a:cs typeface="Arial"/>
              </a:rPr>
              <a:t> </a:t>
            </a:r>
            <a:r>
              <a:rPr lang="ru-RU" sz="1400" spc="-95" dirty="0">
                <a:latin typeface="Arial"/>
                <a:cs typeface="Arial"/>
              </a:rPr>
              <a:t>на 50 % выросла доля штрафов, назначаемых </a:t>
            </a:r>
            <a:r>
              <a:rPr lang="ru-RU" sz="1400" spc="-95" dirty="0" smtClean="0">
                <a:latin typeface="Arial"/>
                <a:cs typeface="Arial"/>
              </a:rPr>
              <a:t/>
            </a:r>
            <a:br>
              <a:rPr lang="ru-RU" sz="1400" spc="-95" dirty="0" smtClean="0">
                <a:latin typeface="Arial"/>
                <a:cs typeface="Arial"/>
              </a:rPr>
            </a:br>
            <a:r>
              <a:rPr lang="ru-RU" sz="1400" spc="-95" dirty="0" smtClean="0">
                <a:latin typeface="Arial"/>
                <a:cs typeface="Arial"/>
              </a:rPr>
              <a:t>не </a:t>
            </a:r>
            <a:r>
              <a:rPr lang="ru-RU" sz="1400" spc="-95" dirty="0">
                <a:latin typeface="Arial"/>
                <a:cs typeface="Arial"/>
              </a:rPr>
              <a:t>по итогам проверок.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7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>
                <a:latin typeface="Verdana"/>
                <a:cs typeface="Verdana"/>
              </a:rPr>
              <a:t>2</a:t>
            </a:r>
            <a:r>
              <a:rPr sz="1300" b="1" spc="-180" dirty="0">
                <a:latin typeface="Verdana"/>
                <a:cs typeface="Verdana"/>
              </a:rPr>
              <a:t>0</a:t>
            </a:r>
            <a:r>
              <a:rPr sz="1300" b="1" spc="-165" dirty="0">
                <a:latin typeface="Verdana"/>
                <a:cs typeface="Verdana"/>
              </a:rPr>
              <a:t>2</a:t>
            </a:r>
            <a:r>
              <a:rPr lang="ru-RU" sz="1300" b="1" spc="-165" dirty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3525" y="2181225"/>
            <a:ext cx="8540750" cy="42813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>
            <a:defPPr>
              <a:defRPr lang="ru-RU"/>
            </a:defPPr>
            <a:lvl1pPr marL="12700" algn="just">
              <a:spcBef>
                <a:spcPts val="625"/>
              </a:spcBef>
              <a:defRPr sz="1400" b="1" spc="60">
                <a:latin typeface="Arial"/>
                <a:cs typeface="Arial"/>
              </a:defRPr>
            </a:lvl1pPr>
          </a:lstStyle>
          <a:p>
            <a:r>
              <a:rPr lang="ru-RU" dirty="0"/>
              <a:t>МЧС</a:t>
            </a:r>
          </a:p>
          <a:p>
            <a:r>
              <a:rPr lang="ru-RU" b="0" dirty="0"/>
              <a:t>Показал увеличение доли предупреждений на 10,8% до 64,5% и сокращение доли субъектов, подвергнутых контролю и надзору на 7,5% до 1,8%. При этом, общая сумма штрафов, наложенных по экономическим статьям, уменьшилась с 1,1 млрд рублей до 758 млн. рублей. Доля штрафов не по итогам проверок выросла на 4 %.</a:t>
            </a:r>
            <a:endParaRPr b="0" dirty="0"/>
          </a:p>
          <a:p>
            <a:endParaRPr dirty="0"/>
          </a:p>
          <a:p>
            <a:r>
              <a:rPr dirty="0"/>
              <a:t>РОСПРИРОДНАДЗОР</a:t>
            </a:r>
          </a:p>
          <a:p>
            <a:r>
              <a:rPr lang="ru-RU" b="0" dirty="0"/>
              <a:t>Доля предупреждений снизилась на 5% до 18%. Доля организаций и индивидуальных предпринимателей, подвергнутых контролю и надзору от общего числа подконтрольных сократилась на 2,6% до 13,7%. Общий размер суммы штрафов </a:t>
            </a:r>
            <a:r>
              <a:rPr lang="ru-RU" b="0" dirty="0" err="1"/>
              <a:t>Росприроднадзора</a:t>
            </a:r>
            <a:r>
              <a:rPr lang="ru-RU" b="0" dirty="0"/>
              <a:t> увеличился на 300 млн. рублей до 1,2 млрд. рублей. </a:t>
            </a:r>
          </a:p>
          <a:p>
            <a:endParaRPr dirty="0"/>
          </a:p>
          <a:p>
            <a:r>
              <a:rPr lang="ru-RU" dirty="0"/>
              <a:t>РОСТРУД</a:t>
            </a:r>
            <a:endParaRPr dirty="0"/>
          </a:p>
          <a:p>
            <a:r>
              <a:rPr lang="ru-RU" b="0" dirty="0"/>
              <a:t>Увеличил долю предупреждений с 21,5% до 25,4%. Доля организаций </a:t>
            </a:r>
            <a:br>
              <a:rPr lang="ru-RU" b="0" dirty="0"/>
            </a:br>
            <a:r>
              <a:rPr lang="ru-RU" b="0" dirty="0"/>
              <a:t>и индивидуальных предприятий, подвергнутых контролю и надзору практически </a:t>
            </a:r>
            <a:br>
              <a:rPr lang="ru-RU" b="0" dirty="0"/>
            </a:br>
            <a:r>
              <a:rPr lang="ru-RU" b="0" dirty="0"/>
              <a:t>не изменилась (-0,6%). Общее количество проверок </a:t>
            </a:r>
            <a:r>
              <a:rPr lang="ru-RU" b="0" dirty="0" err="1"/>
              <a:t>Роструда</a:t>
            </a:r>
            <a:r>
              <a:rPr lang="ru-RU" b="0" dirty="0"/>
              <a:t> сократилось на 46,5% (с 131141 до 70153).</a:t>
            </a:r>
            <a:endParaRPr b="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78792" y="2333625"/>
            <a:ext cx="242507" cy="1448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78792" y="4169418"/>
            <a:ext cx="242507" cy="1212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8792" y="5768733"/>
            <a:ext cx="242507" cy="1212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018000" y="613735"/>
            <a:ext cx="1946275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индекс</a:t>
            </a:r>
            <a:r>
              <a:rPr sz="1300" spc="45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68AC"/>
                </a:solidFill>
                <a:latin typeface="Calibri"/>
                <a:cs typeface="Calibri"/>
              </a:rPr>
              <a:t>«административное </a:t>
            </a:r>
            <a:r>
              <a:rPr sz="1300" spc="-28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68AC"/>
                </a:solidFill>
                <a:latin typeface="Calibri"/>
                <a:cs typeface="Calibri"/>
              </a:rPr>
              <a:t>давление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140" dirty="0">
                <a:solidFill>
                  <a:srgbClr val="0068AC"/>
                </a:solidFill>
                <a:latin typeface="Calibri"/>
                <a:cs typeface="Calibri"/>
              </a:rPr>
              <a:t>—</a:t>
            </a:r>
            <a:r>
              <a:rPr sz="1300" spc="110" dirty="0">
                <a:solidFill>
                  <a:srgbClr val="0068AC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202</a:t>
            </a:r>
            <a:r>
              <a:rPr lang="ru-RU" sz="1300" spc="5" dirty="0" smtClean="0">
                <a:solidFill>
                  <a:srgbClr val="0068AC"/>
                </a:solidFill>
                <a:latin typeface="Calibri"/>
                <a:cs typeface="Calibri"/>
              </a:rPr>
              <a:t>1</a:t>
            </a:r>
            <a:r>
              <a:rPr sz="1300" spc="5" dirty="0" smtClean="0">
                <a:solidFill>
                  <a:srgbClr val="0068AC"/>
                </a:solidFill>
                <a:latin typeface="Calibri"/>
                <a:cs typeface="Calibri"/>
              </a:rPr>
              <a:t>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299" y="645594"/>
            <a:ext cx="2066289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latin typeface="Trebuchet MS"/>
                <a:cs typeface="Trebuchet MS"/>
              </a:rPr>
              <a:t>УПОЛНОМОЧЕННЫЙ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00" spc="45" dirty="0">
                <a:latin typeface="Trebuchet MS"/>
                <a:cs typeface="Trebuchet MS"/>
              </a:rPr>
              <a:t>ПРИ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ПРЕЗИДЕНТЕ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РОССИЙСКОЙ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ФЕДЕРАЦИИ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90" dirty="0">
                <a:latin typeface="Trebuchet MS"/>
                <a:cs typeface="Trebuchet MS"/>
              </a:rPr>
              <a:t>ПО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ЗАЩИТЕ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ПРАВ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ПРЕДПРИНИМАТЕЛЕЙ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900" y="667679"/>
            <a:ext cx="273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Verdana"/>
                <a:cs typeface="Verdana"/>
              </a:rPr>
              <a:t>П</a:t>
            </a:r>
            <a:r>
              <a:rPr sz="900" b="1" spc="-20" dirty="0">
                <a:latin typeface="Verdana"/>
                <a:cs typeface="Verdana"/>
              </a:rPr>
              <a:t>Р</a:t>
            </a:r>
            <a:r>
              <a:rPr sz="900" b="1" spc="-10" dirty="0">
                <a:latin typeface="Verdana"/>
                <a:cs typeface="Verdana"/>
              </a:rPr>
              <a:t>И</a:t>
            </a:r>
            <a:r>
              <a:rPr sz="900" b="1" spc="-20" dirty="0">
                <a:latin typeface="Verdana"/>
                <a:cs typeface="Verdana"/>
              </a:rPr>
              <a:t>Л</a:t>
            </a:r>
            <a:r>
              <a:rPr sz="900" b="1" spc="20" dirty="0">
                <a:latin typeface="Verdana"/>
                <a:cs typeface="Verdana"/>
              </a:rPr>
              <a:t>О</a:t>
            </a:r>
            <a:r>
              <a:rPr sz="900" b="1" spc="-40" dirty="0">
                <a:latin typeface="Verdana"/>
                <a:cs typeface="Verdana"/>
              </a:rPr>
              <a:t>Ж</a:t>
            </a:r>
            <a:r>
              <a:rPr sz="900" b="1" spc="-20" dirty="0">
                <a:latin typeface="Verdana"/>
                <a:cs typeface="Verdana"/>
              </a:rPr>
              <a:t>Е</a:t>
            </a:r>
            <a:r>
              <a:rPr sz="900" b="1" spc="20" dirty="0">
                <a:latin typeface="Verdana"/>
                <a:cs typeface="Verdana"/>
              </a:rPr>
              <a:t>Н</a:t>
            </a:r>
            <a:r>
              <a:rPr sz="900" b="1" spc="25" dirty="0">
                <a:latin typeface="Verdana"/>
                <a:cs typeface="Verdana"/>
              </a:rPr>
              <a:t>И</a:t>
            </a:r>
            <a:r>
              <a:rPr sz="900" b="1" spc="-45" dirty="0">
                <a:latin typeface="Verdana"/>
                <a:cs typeface="Verdana"/>
              </a:rPr>
              <a:t>Е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65" dirty="0">
                <a:latin typeface="Verdana"/>
                <a:cs typeface="Verdana"/>
              </a:rPr>
              <a:t>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10" dirty="0">
                <a:latin typeface="Verdana"/>
                <a:cs typeface="Verdana"/>
              </a:rPr>
              <a:t>Д</a:t>
            </a:r>
            <a:r>
              <a:rPr sz="900" b="1" spc="40" dirty="0">
                <a:latin typeface="Verdana"/>
                <a:cs typeface="Verdana"/>
              </a:rPr>
              <a:t>О</a:t>
            </a:r>
            <a:r>
              <a:rPr sz="900" b="1" spc="-10" dirty="0">
                <a:latin typeface="Verdana"/>
                <a:cs typeface="Verdana"/>
              </a:rPr>
              <a:t>К</a:t>
            </a:r>
            <a:r>
              <a:rPr sz="900" b="1" spc="-5" dirty="0">
                <a:latin typeface="Verdana"/>
                <a:cs typeface="Verdana"/>
              </a:rPr>
              <a:t>Л</a:t>
            </a:r>
            <a:r>
              <a:rPr sz="900" b="1" spc="55" dirty="0">
                <a:latin typeface="Verdana"/>
                <a:cs typeface="Verdana"/>
              </a:rPr>
              <a:t>А</a:t>
            </a:r>
            <a:r>
              <a:rPr sz="900" b="1" spc="20" dirty="0">
                <a:latin typeface="Verdana"/>
                <a:cs typeface="Verdana"/>
              </a:rPr>
              <a:t>Д</a:t>
            </a:r>
            <a:r>
              <a:rPr sz="900" b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Verdana"/>
                <a:cs typeface="Verdana"/>
              </a:rPr>
              <a:t>ПРЕЗИДЕНТУ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20" dirty="0">
                <a:latin typeface="Verdana"/>
                <a:cs typeface="Verdana"/>
              </a:rPr>
              <a:t>РОССИЙСКОЙ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1153" y="709539"/>
            <a:ext cx="413384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sz="1300" b="1" spc="-180" dirty="0" smtClean="0">
                <a:latin typeface="Verdana"/>
                <a:cs typeface="Verdana"/>
              </a:rPr>
              <a:t>0</a:t>
            </a:r>
            <a:r>
              <a:rPr sz="1300" b="1" spc="-165" dirty="0" smtClean="0">
                <a:latin typeface="Verdana"/>
                <a:cs typeface="Verdana"/>
              </a:rPr>
              <a:t>2</a:t>
            </a:r>
            <a:r>
              <a:rPr lang="ru-RU" sz="1300" b="1" spc="-165" dirty="0" smtClean="0">
                <a:latin typeface="Verdana"/>
                <a:cs typeface="Verdana"/>
              </a:rPr>
              <a:t>1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1429538"/>
            <a:ext cx="419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4" dirty="0">
                <a:solidFill>
                  <a:srgbClr val="0068AC"/>
                </a:solidFill>
                <a:latin typeface="Arial"/>
                <a:cs typeface="Arial"/>
              </a:rPr>
              <a:t>П</a:t>
            </a:r>
            <a:r>
              <a:rPr sz="1800" b="1" spc="40" dirty="0">
                <a:solidFill>
                  <a:srgbClr val="0068AC"/>
                </a:solidFill>
                <a:latin typeface="Arial"/>
                <a:cs typeface="Arial"/>
              </a:rPr>
              <a:t>Р</a:t>
            </a:r>
            <a:r>
              <a:rPr sz="1800" b="1" spc="60" dirty="0">
                <a:solidFill>
                  <a:srgbClr val="0068AC"/>
                </a:solidFill>
                <a:latin typeface="Arial"/>
                <a:cs typeface="Arial"/>
              </a:rPr>
              <a:t>О</a:t>
            </a:r>
            <a:r>
              <a:rPr sz="1800" b="1" spc="155" dirty="0">
                <a:solidFill>
                  <a:srgbClr val="0068AC"/>
                </a:solidFill>
                <a:latin typeface="Arial"/>
                <a:cs typeface="Arial"/>
              </a:rPr>
              <a:t>Ф</a:t>
            </a:r>
            <a:r>
              <a:rPr sz="1800" b="1" spc="220" dirty="0">
                <a:solidFill>
                  <a:srgbClr val="0068AC"/>
                </a:solidFill>
                <a:latin typeface="Arial"/>
                <a:cs typeface="Arial"/>
              </a:rPr>
              <a:t>И</a:t>
            </a:r>
            <a:r>
              <a:rPr sz="1800" b="1" spc="190" dirty="0">
                <a:solidFill>
                  <a:srgbClr val="0068AC"/>
                </a:solidFill>
                <a:latin typeface="Arial"/>
                <a:cs typeface="Arial"/>
              </a:rPr>
              <a:t>Л</a:t>
            </a:r>
            <a:r>
              <a:rPr sz="1800" b="1" spc="-90" dirty="0">
                <a:solidFill>
                  <a:srgbClr val="0068AC"/>
                </a:solidFill>
                <a:latin typeface="Arial"/>
                <a:cs typeface="Arial"/>
              </a:rPr>
              <a:t>Ь</a:t>
            </a:r>
            <a:r>
              <a:rPr sz="1800" b="1" spc="-114" dirty="0">
                <a:solidFill>
                  <a:srgbClr val="0068AC"/>
                </a:solidFill>
                <a:latin typeface="Arial"/>
                <a:cs typeface="Arial"/>
              </a:rPr>
              <a:t> </a:t>
            </a:r>
            <a:r>
              <a:rPr lang="ru-RU" b="1" spc="75" dirty="0" smtClean="0">
                <a:solidFill>
                  <a:srgbClr val="0068AC"/>
                </a:solidFill>
                <a:latin typeface="Arial"/>
                <a:cs typeface="Arial"/>
              </a:rPr>
              <a:t>«</a:t>
            </a:r>
            <a:r>
              <a:rPr lang="ru-RU" b="1" spc="65" dirty="0" smtClean="0">
                <a:solidFill>
                  <a:srgbClr val="0068AC"/>
                </a:solidFill>
                <a:latin typeface="Arial"/>
                <a:cs typeface="Arial"/>
              </a:rPr>
              <a:t>РОСПОТРЕБНАДЗОР»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1942" y="2046095"/>
            <a:ext cx="4205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13335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Arial"/>
                <a:cs typeface="Arial"/>
              </a:rPr>
              <a:t>Распределение </a:t>
            </a:r>
            <a:r>
              <a:rPr sz="1000" b="1" spc="-35" dirty="0">
                <a:latin typeface="Arial"/>
                <a:cs typeface="Arial"/>
              </a:rPr>
              <a:t>территориальных </a:t>
            </a:r>
            <a:r>
              <a:rPr sz="1000" b="1" spc="-30" dirty="0">
                <a:latin typeface="Arial"/>
                <a:cs typeface="Arial"/>
              </a:rPr>
              <a:t>управлений </a:t>
            </a:r>
            <a:r>
              <a:rPr sz="1000" b="1" spc="-25" dirty="0">
                <a:latin typeface="Arial"/>
                <a:cs typeface="Arial"/>
              </a:rPr>
              <a:t>Роспотребнадзора </a:t>
            </a:r>
            <a:r>
              <a:rPr sz="1000" b="1" spc="-20" dirty="0">
                <a:latin typeface="Arial"/>
                <a:cs typeface="Arial"/>
              </a:rPr>
              <a:t>по </a:t>
            </a:r>
            <a:r>
              <a:rPr sz="1000" b="1" spc="-2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числу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предупреждений</a:t>
            </a:r>
            <a:r>
              <a:rPr sz="1000" b="1" spc="17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от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общего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числа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наказаний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(меньше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хуже)</a:t>
            </a:r>
            <a:r>
              <a:rPr sz="1000" spc="-165" dirty="0">
                <a:latin typeface="Arial"/>
                <a:cs typeface="Arial"/>
              </a:rPr>
              <a:t> </a:t>
            </a:r>
            <a:r>
              <a:rPr sz="1000" spc="-17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3134" y="2046095"/>
            <a:ext cx="1696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765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нь  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ду</a:t>
            </a:r>
            <a:r>
              <a:rPr sz="1000" b="1" spc="-20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95" dirty="0">
                <a:latin typeface="Arial"/>
                <a:cs typeface="Arial"/>
              </a:rPr>
              <a:t>ж</a:t>
            </a: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55" dirty="0">
                <a:latin typeface="Arial"/>
                <a:cs typeface="Arial"/>
              </a:rPr>
              <a:t>т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б</a:t>
            </a:r>
            <a:r>
              <a:rPr sz="1000" b="1" spc="55" dirty="0">
                <a:latin typeface="Arial"/>
                <a:cs typeface="Arial"/>
              </a:rPr>
              <a:t>щ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20" dirty="0">
                <a:latin typeface="Arial"/>
                <a:cs typeface="Arial"/>
              </a:rPr>
              <a:t>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ч</a:t>
            </a:r>
            <a:r>
              <a:rPr sz="1000" b="1" spc="-25" dirty="0">
                <a:latin typeface="Arial"/>
                <a:cs typeface="Arial"/>
              </a:rPr>
              <a:t>и</a:t>
            </a:r>
            <a:r>
              <a:rPr sz="1000" b="1" spc="-40" dirty="0">
                <a:latin typeface="Arial"/>
                <a:cs typeface="Arial"/>
              </a:rPr>
              <a:t>с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а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на</a:t>
            </a:r>
            <a:r>
              <a:rPr sz="1000" b="1" spc="40" dirty="0">
                <a:latin typeface="Arial"/>
                <a:cs typeface="Arial"/>
              </a:rPr>
              <a:t>к</a:t>
            </a:r>
            <a:r>
              <a:rPr sz="1000" b="1" spc="-5" dirty="0">
                <a:latin typeface="Arial"/>
                <a:cs typeface="Arial"/>
              </a:rPr>
              <a:t>а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ний 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50" dirty="0">
                <a:latin typeface="Arial"/>
                <a:cs typeface="Arial"/>
              </a:rPr>
              <a:t>)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60" dirty="0" smtClean="0">
                <a:solidFill>
                  <a:srgbClr val="41AD49"/>
                </a:solidFill>
                <a:latin typeface="Arial"/>
                <a:cs typeface="Arial"/>
              </a:rPr>
              <a:t>1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3</a:t>
            </a:r>
            <a:r>
              <a:rPr sz="1000" b="1" spc="-5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8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5666" y="3624705"/>
            <a:ext cx="4528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Arial"/>
                <a:cs typeface="Arial"/>
              </a:rPr>
              <a:t>Распределение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территориальных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управлений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Роспотребнадзора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доле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пр</a:t>
            </a:r>
            <a:r>
              <a:rPr sz="1000" b="1" spc="-5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ин</a:t>
            </a:r>
            <a:r>
              <a:rPr sz="1000" b="1" spc="-25" dirty="0">
                <a:latin typeface="Arial"/>
                <a:cs typeface="Arial"/>
              </a:rPr>
              <a:t>и</a:t>
            </a:r>
            <a:r>
              <a:rPr sz="1000" b="1" spc="-90" dirty="0">
                <a:latin typeface="Arial"/>
                <a:cs typeface="Arial"/>
              </a:rPr>
              <a:t>м</a:t>
            </a:r>
            <a:r>
              <a:rPr sz="1000" b="1" spc="-3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т</a:t>
            </a:r>
            <a:r>
              <a:rPr sz="1000" b="1" spc="-20" dirty="0">
                <a:latin typeface="Arial"/>
                <a:cs typeface="Arial"/>
              </a:rPr>
              <a:t>е</a:t>
            </a:r>
            <a:r>
              <a:rPr sz="1000" b="1" spc="-4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е</a:t>
            </a:r>
            <a:r>
              <a:rPr sz="1000" b="1" spc="-20" dirty="0">
                <a:latin typeface="Arial"/>
                <a:cs typeface="Arial"/>
              </a:rPr>
              <a:t>й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20" dirty="0">
                <a:latin typeface="Arial"/>
                <a:cs typeface="Arial"/>
              </a:rPr>
              <a:t>г</a:t>
            </a:r>
            <a:r>
              <a:rPr sz="1000" b="1" spc="-25" dirty="0">
                <a:latin typeface="Arial"/>
                <a:cs typeface="Arial"/>
              </a:rPr>
              <a:t>н</a:t>
            </a:r>
            <a:r>
              <a:rPr sz="1000" b="1" spc="-15" dirty="0">
                <a:latin typeface="Arial"/>
                <a:cs typeface="Arial"/>
              </a:rPr>
              <a:t>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н</a:t>
            </a:r>
            <a:r>
              <a:rPr sz="1000" b="1" spc="-25" dirty="0">
                <a:latin typeface="Arial"/>
                <a:cs typeface="Arial"/>
              </a:rPr>
              <a:t>т</a:t>
            </a:r>
            <a:r>
              <a:rPr sz="1000" b="1" spc="-20" dirty="0">
                <a:latin typeface="Arial"/>
                <a:cs typeface="Arial"/>
              </a:rPr>
              <a:t>ро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40" dirty="0">
                <a:latin typeface="Arial"/>
                <a:cs typeface="Arial"/>
              </a:rPr>
              <a:t>ю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</a:t>
            </a:r>
            <a:r>
              <a:rPr sz="1000" spc="-15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-70" dirty="0">
                <a:latin typeface="Arial"/>
                <a:cs typeface="Arial"/>
              </a:rPr>
              <a:t>н</a:t>
            </a:r>
            <a:r>
              <a:rPr sz="1000" spc="-100" dirty="0">
                <a:latin typeface="Arial"/>
                <a:cs typeface="Arial"/>
              </a:rPr>
              <a:t>ь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8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л</a:t>
            </a:r>
            <a:r>
              <a:rPr sz="1000" spc="-55" dirty="0">
                <a:latin typeface="Arial"/>
                <a:cs typeface="Arial"/>
              </a:rPr>
              <a:t>у</a:t>
            </a:r>
            <a:r>
              <a:rPr sz="1000" spc="-35" dirty="0">
                <a:latin typeface="Arial"/>
                <a:cs typeface="Arial"/>
              </a:rPr>
              <a:t>ч</a:t>
            </a:r>
            <a:r>
              <a:rPr sz="1000" spc="-60" dirty="0">
                <a:latin typeface="Arial"/>
                <a:cs typeface="Arial"/>
              </a:rPr>
              <a:t>ш</a:t>
            </a:r>
            <a:r>
              <a:rPr sz="1000" spc="-110" dirty="0">
                <a:latin typeface="Arial"/>
                <a:cs typeface="Arial"/>
              </a:rPr>
              <a:t>е</a:t>
            </a:r>
            <a:r>
              <a:rPr sz="1000" spc="-25" dirty="0">
                <a:latin typeface="Arial"/>
                <a:cs typeface="Arial"/>
              </a:rPr>
              <a:t>)</a:t>
            </a:r>
            <a:r>
              <a:rPr sz="1000" spc="-170" dirty="0">
                <a:latin typeface="Arial"/>
                <a:cs typeface="Arial"/>
              </a:rPr>
              <a:t> 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69103" y="3870704"/>
            <a:ext cx="195833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нь</a:t>
            </a:r>
            <a:endParaRPr sz="1000" dirty="0">
              <a:latin typeface="Arial"/>
              <a:cs typeface="Arial"/>
            </a:endParaRPr>
          </a:p>
          <a:p>
            <a:pPr marL="12700" marR="445134">
              <a:lnSpc>
                <a:spcPct val="100000"/>
              </a:lnSpc>
            </a:pPr>
            <a:r>
              <a:rPr sz="1000" b="1" spc="-40" dirty="0">
                <a:latin typeface="Arial"/>
                <a:cs typeface="Arial"/>
              </a:rPr>
              <a:t>д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70" dirty="0">
                <a:latin typeface="Arial"/>
                <a:cs typeface="Arial"/>
              </a:rPr>
              <a:t>л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5" dirty="0">
                <a:latin typeface="Arial"/>
                <a:cs typeface="Arial"/>
              </a:rPr>
              <a:t>рг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40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а</a:t>
            </a:r>
            <a:r>
              <a:rPr sz="1000" b="1" spc="-5" dirty="0">
                <a:latin typeface="Arial"/>
                <a:cs typeface="Arial"/>
              </a:rPr>
              <a:t>ц</a:t>
            </a:r>
            <a:r>
              <a:rPr sz="1000" b="1" spc="-20" dirty="0">
                <a:latin typeface="Arial"/>
                <a:cs typeface="Arial"/>
              </a:rPr>
              <a:t>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14" dirty="0">
                <a:latin typeface="Arial"/>
                <a:cs typeface="Arial"/>
              </a:rPr>
              <a:t>ИП</a:t>
            </a:r>
            <a:r>
              <a:rPr sz="1000" b="1" spc="-10" dirty="0">
                <a:latin typeface="Arial"/>
                <a:cs typeface="Arial"/>
              </a:rPr>
              <a:t>,  </a:t>
            </a:r>
            <a:r>
              <a:rPr sz="1000" b="1" spc="-20" dirty="0">
                <a:latin typeface="Arial"/>
                <a:cs typeface="Arial"/>
              </a:rPr>
              <a:t>п</a:t>
            </a:r>
            <a:r>
              <a:rPr sz="1000" b="1" spc="-25" dirty="0">
                <a:latin typeface="Arial"/>
                <a:cs typeface="Arial"/>
              </a:rPr>
              <a:t>од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30" dirty="0">
                <a:latin typeface="Arial"/>
                <a:cs typeface="Arial"/>
              </a:rPr>
              <a:t>г</a:t>
            </a:r>
            <a:r>
              <a:rPr sz="1000" b="1" spc="-15" dirty="0">
                <a:latin typeface="Arial"/>
                <a:cs typeface="Arial"/>
              </a:rPr>
              <a:t>ну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90" dirty="0">
                <a:latin typeface="Arial"/>
                <a:cs typeface="Arial"/>
              </a:rPr>
              <a:t>ы</a:t>
            </a:r>
            <a:r>
              <a:rPr sz="1000" b="1" spc="-5" dirty="0">
                <a:latin typeface="Arial"/>
                <a:cs typeface="Arial"/>
              </a:rPr>
              <a:t>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к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20" dirty="0">
                <a:latin typeface="Arial"/>
                <a:cs typeface="Arial"/>
              </a:rPr>
              <a:t>н</a:t>
            </a:r>
            <a:r>
              <a:rPr sz="1000" b="1" spc="-45" dirty="0">
                <a:latin typeface="Arial"/>
                <a:cs typeface="Arial"/>
              </a:rPr>
              <a:t>т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4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лю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30" dirty="0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н</a:t>
            </a:r>
            <a:r>
              <a:rPr sz="1000" b="1" spc="5" dirty="0">
                <a:latin typeface="Arial"/>
                <a:cs typeface="Arial"/>
              </a:rPr>
              <a:t>а</a:t>
            </a:r>
            <a:r>
              <a:rPr sz="1000" b="1" spc="-25" dirty="0">
                <a:latin typeface="Arial"/>
                <a:cs typeface="Arial"/>
              </a:rPr>
              <a:t>д</a:t>
            </a:r>
            <a:r>
              <a:rPr sz="1000" b="1" spc="-45" dirty="0">
                <a:latin typeface="Arial"/>
                <a:cs typeface="Arial"/>
              </a:rPr>
              <a:t>з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у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55" dirty="0" smtClean="0">
                <a:solidFill>
                  <a:srgbClr val="41AD49"/>
                </a:solidFill>
                <a:latin typeface="Arial"/>
                <a:cs typeface="Arial"/>
              </a:rPr>
              <a:t>7</a:t>
            </a:r>
            <a:r>
              <a:rPr sz="1000" b="1" spc="-30" dirty="0" smtClean="0">
                <a:solidFill>
                  <a:srgbClr val="41AD49"/>
                </a:solidFill>
                <a:latin typeface="Arial"/>
                <a:cs typeface="Arial"/>
              </a:rPr>
              <a:t>,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1</a:t>
            </a:r>
            <a:r>
              <a:rPr sz="1000" b="1" spc="-65" dirty="0" smtClean="0">
                <a:solidFill>
                  <a:srgbClr val="41AD49"/>
                </a:solidFill>
                <a:latin typeface="Arial"/>
                <a:cs typeface="Arial"/>
              </a:rPr>
              <a:t> </a:t>
            </a:r>
            <a:r>
              <a:rPr sz="1000" b="1" spc="-175" dirty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1942" y="5201942"/>
            <a:ext cx="4029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Arial"/>
                <a:cs typeface="Arial"/>
              </a:rPr>
              <a:t>Распределение </a:t>
            </a:r>
            <a:r>
              <a:rPr sz="1000" b="1" spc="-35" dirty="0">
                <a:latin typeface="Arial"/>
                <a:cs typeface="Arial"/>
              </a:rPr>
              <a:t>территориальных </a:t>
            </a:r>
            <a:r>
              <a:rPr sz="1000" b="1" spc="-30" dirty="0">
                <a:latin typeface="Arial"/>
                <a:cs typeface="Arial"/>
              </a:rPr>
              <a:t>управлений </a:t>
            </a:r>
            <a:r>
              <a:rPr sz="1000" b="1" spc="-25" dirty="0">
                <a:latin typeface="Arial"/>
                <a:cs typeface="Arial"/>
              </a:rPr>
              <a:t>Роспотребнадзора </a:t>
            </a:r>
            <a:r>
              <a:rPr sz="1000" b="1" spc="-2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доле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штрафов,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назначенных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без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проверок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85" dirty="0">
                <a:latin typeface="Arial"/>
                <a:cs typeface="Arial"/>
              </a:rPr>
              <a:t>(«адм</a:t>
            </a:r>
            <a:r>
              <a:rPr sz="1000" spc="-170" dirty="0">
                <a:latin typeface="Arial"/>
                <a:cs typeface="Arial"/>
              </a:rPr>
              <a:t> .  </a:t>
            </a:r>
            <a:r>
              <a:rPr sz="1000" spc="-75" dirty="0">
                <a:latin typeface="Arial"/>
                <a:cs typeface="Arial"/>
              </a:rPr>
              <a:t>расследования»)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(меньше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60" dirty="0">
                <a:latin typeface="Arial"/>
                <a:cs typeface="Arial"/>
              </a:rPr>
              <a:t> лучше)</a:t>
            </a:r>
            <a:r>
              <a:rPr sz="1000" spc="-170" dirty="0">
                <a:latin typeface="Arial"/>
                <a:cs typeface="Arial"/>
              </a:rPr>
              <a:t> .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43111"/>
              </p:ext>
            </p:extLst>
          </p:nvPr>
        </p:nvGraphicFramePr>
        <p:xfrm>
          <a:off x="7480300" y="2088005"/>
          <a:ext cx="2475710" cy="1377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Кировская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64,1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Калмыкия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58,6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Рязанская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55,7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Калужская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47,8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Вологодская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45,1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Башкортостан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42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sz="900" dirty="0" err="1" smtClean="0">
                          <a:latin typeface="Arial"/>
                          <a:cs typeface="Arial"/>
                        </a:rPr>
                        <a:t>Ка</a:t>
                      </a:r>
                      <a:r>
                        <a:rPr lang="ru-RU" sz="900" dirty="0" err="1" smtClean="0">
                          <a:latin typeface="Arial"/>
                          <a:cs typeface="Arial"/>
                        </a:rPr>
                        <a:t>рачаево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Черкесская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Республика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Еврейская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автономная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Республика Дагестан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г . Севастополь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r>
                        <a:rPr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035388"/>
              </p:ext>
            </p:extLst>
          </p:nvPr>
        </p:nvGraphicFramePr>
        <p:xfrm>
          <a:off x="7480300" y="3912567"/>
          <a:ext cx="2490950" cy="881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2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Чукотский автономный округ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Тамбовская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Республика Калмыкия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Ленинградская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Оренбургская</a:t>
                      </a:r>
                      <a:r>
                        <a:rPr lang="ru-RU" sz="900" baseline="0" dirty="0" smtClean="0">
                          <a:latin typeface="Arial"/>
                          <a:cs typeface="Arial"/>
                        </a:rPr>
                        <a:t>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13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35560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Новосибирская область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13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9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страница</a:t>
            </a:r>
            <a:r>
              <a:rPr spc="10" dirty="0"/>
              <a:t> </a:t>
            </a: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graphicFrame>
        <p:nvGraphicFramePr>
          <p:cNvPr id="25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231951"/>
              </p:ext>
            </p:extLst>
          </p:nvPr>
        </p:nvGraphicFramePr>
        <p:xfrm>
          <a:off x="7496656" y="5491081"/>
          <a:ext cx="2475710" cy="992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Красноярский край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0,8 %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Татарстан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2,9 %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Тыва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4,0 %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Ивановская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5,3 %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010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>
                        <a:lnSpc>
                          <a:spcPts val="875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Ненецкий автономный округ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74,6 %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Тюменская область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81,1 %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4011">
                <a:tc>
                  <a:txBody>
                    <a:bodyPr/>
                    <a:lstStyle/>
                    <a:p>
                      <a:pPr marL="0" marR="27940" algn="l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Республика Алтай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algn="r" fontAlgn="b">
                        <a:lnSpc>
                          <a:spcPts val="875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81,6 %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56966"/>
              </p:ext>
            </p:extLst>
          </p:nvPr>
        </p:nvGraphicFramePr>
        <p:xfrm>
          <a:off x="546100" y="5665133"/>
          <a:ext cx="4551447" cy="160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object 23"/>
          <p:cNvSpPr txBox="1"/>
          <p:nvPr/>
        </p:nvSpPr>
        <p:spPr>
          <a:xfrm>
            <a:off x="5229007" y="5545425"/>
            <a:ext cx="195833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latin typeface="Arial"/>
                <a:cs typeface="Arial"/>
              </a:rPr>
              <a:t>С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10" dirty="0">
                <a:latin typeface="Arial"/>
                <a:cs typeface="Arial"/>
              </a:rPr>
              <a:t>е</a:t>
            </a:r>
            <a:r>
              <a:rPr sz="1000" b="1" spc="-30" dirty="0">
                <a:latin typeface="Arial"/>
                <a:cs typeface="Arial"/>
              </a:rPr>
              <a:t>д</a:t>
            </a:r>
            <a:r>
              <a:rPr sz="1000" b="1" spc="-20" dirty="0">
                <a:latin typeface="Arial"/>
                <a:cs typeface="Arial"/>
              </a:rPr>
              <a:t>ни</a:t>
            </a:r>
            <a:r>
              <a:rPr sz="1000" b="1" spc="-30" dirty="0">
                <a:latin typeface="Arial"/>
                <a:cs typeface="Arial"/>
              </a:rPr>
              <a:t>й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у</a:t>
            </a:r>
            <a:r>
              <a:rPr sz="1000" b="1" spc="-25" dirty="0">
                <a:latin typeface="Arial"/>
                <a:cs typeface="Arial"/>
              </a:rPr>
              <a:t>р</a:t>
            </a:r>
            <a:r>
              <a:rPr sz="1000" b="1" spc="-50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в</a:t>
            </a:r>
            <a:r>
              <a:rPr sz="1000" b="1" spc="5" dirty="0">
                <a:latin typeface="Arial"/>
                <a:cs typeface="Arial"/>
              </a:rPr>
              <a:t>е</a:t>
            </a:r>
            <a:r>
              <a:rPr sz="1000" b="1" spc="-55" dirty="0">
                <a:latin typeface="Arial"/>
                <a:cs typeface="Arial"/>
              </a:rPr>
              <a:t>нь</a:t>
            </a:r>
            <a:endParaRPr sz="1000" dirty="0">
              <a:latin typeface="Arial"/>
              <a:cs typeface="Arial"/>
            </a:endParaRPr>
          </a:p>
          <a:p>
            <a:pPr marL="12700" marR="445134">
              <a:lnSpc>
                <a:spcPct val="100000"/>
              </a:lnSpc>
            </a:pPr>
            <a:r>
              <a:rPr sz="1000" b="1" spc="-40" dirty="0" err="1">
                <a:latin typeface="Arial"/>
                <a:cs typeface="Arial"/>
              </a:rPr>
              <a:t>д</a:t>
            </a:r>
            <a:r>
              <a:rPr sz="1000" b="1" spc="-15" dirty="0" err="1">
                <a:latin typeface="Arial"/>
                <a:cs typeface="Arial"/>
              </a:rPr>
              <a:t>о</a:t>
            </a:r>
            <a:r>
              <a:rPr sz="1000" b="1" spc="-70" dirty="0" err="1">
                <a:latin typeface="Arial"/>
                <a:cs typeface="Arial"/>
              </a:rPr>
              <a:t>л</a:t>
            </a:r>
            <a:r>
              <a:rPr sz="1000" b="1" spc="-30" dirty="0" err="1">
                <a:latin typeface="Arial"/>
                <a:cs typeface="Arial"/>
              </a:rPr>
              <a:t>и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15" dirty="0" smtClean="0">
                <a:latin typeface="Arial"/>
                <a:cs typeface="Arial"/>
              </a:rPr>
              <a:t>штрафов, назначенных без проверок</a:t>
            </a:r>
            <a:r>
              <a:rPr sz="1000" b="1" spc="-65" dirty="0" smtClean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(</a:t>
            </a:r>
            <a:r>
              <a:rPr sz="1000" b="1" spc="-95" dirty="0">
                <a:latin typeface="Arial"/>
                <a:cs typeface="Arial"/>
              </a:rPr>
              <a:t>в</a:t>
            </a:r>
            <a:r>
              <a:rPr sz="1000" b="1" spc="-35" dirty="0">
                <a:latin typeface="Arial"/>
                <a:cs typeface="Arial"/>
              </a:rPr>
              <a:t>с</a:t>
            </a:r>
            <a:r>
              <a:rPr sz="1000" b="1" spc="-80" dirty="0">
                <a:latin typeface="Arial"/>
                <a:cs typeface="Arial"/>
              </a:rPr>
              <a:t>я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Р</a:t>
            </a:r>
            <a:r>
              <a:rPr sz="1000" b="1" spc="-15" dirty="0">
                <a:latin typeface="Arial"/>
                <a:cs typeface="Arial"/>
              </a:rPr>
              <a:t>о</a:t>
            </a:r>
            <a:r>
              <a:rPr sz="1000" b="1" spc="-60" dirty="0">
                <a:latin typeface="Arial"/>
                <a:cs typeface="Arial"/>
              </a:rPr>
              <a:t>с</a:t>
            </a:r>
            <a:r>
              <a:rPr sz="1000" b="1" spc="-50" dirty="0">
                <a:latin typeface="Arial"/>
                <a:cs typeface="Arial"/>
              </a:rPr>
              <a:t>с</a:t>
            </a:r>
            <a:r>
              <a:rPr sz="1000" b="1" spc="-15" dirty="0">
                <a:latin typeface="Arial"/>
                <a:cs typeface="Arial"/>
              </a:rPr>
              <a:t>и</a:t>
            </a:r>
            <a:r>
              <a:rPr sz="1000" b="1" spc="-125" dirty="0">
                <a:latin typeface="Arial"/>
                <a:cs typeface="Arial"/>
              </a:rPr>
              <a:t>я</a:t>
            </a:r>
            <a:r>
              <a:rPr sz="1000" b="1" spc="40" dirty="0">
                <a:latin typeface="Arial"/>
                <a:cs typeface="Arial"/>
              </a:rPr>
              <a:t>)</a:t>
            </a:r>
            <a:r>
              <a:rPr sz="1000" b="1" spc="-10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—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41AD49"/>
                </a:solidFill>
                <a:latin typeface="Arial"/>
                <a:cs typeface="Arial"/>
              </a:rPr>
              <a:t>38</a:t>
            </a:r>
            <a:r>
              <a:rPr sz="1000" b="1" spc="-175" dirty="0" smtClean="0">
                <a:solidFill>
                  <a:srgbClr val="41AD49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231544"/>
              </p:ext>
            </p:extLst>
          </p:nvPr>
        </p:nvGraphicFramePr>
        <p:xfrm>
          <a:off x="757486" y="2376295"/>
          <a:ext cx="4471522" cy="133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177407"/>
              </p:ext>
            </p:extLst>
          </p:nvPr>
        </p:nvGraphicFramePr>
        <p:xfrm>
          <a:off x="832125" y="3954905"/>
          <a:ext cx="4295265" cy="134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1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дмДавление 17.05" id="{188DFF79-7A39-4F66-A825-A1571965A66B}" vid="{34D2DAA4-47D8-4ABD-AD4F-32E52D35DC2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6279</Words>
  <Application>Microsoft Office PowerPoint</Application>
  <PresentationFormat>Произвольный</PresentationFormat>
  <Paragraphs>1529</Paragraphs>
  <Slides>38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Georgia</vt:lpstr>
      <vt:lpstr>Gill Sans Nova</vt:lpstr>
      <vt:lpstr>Times New Roman</vt:lpstr>
      <vt:lpstr>Trebuchet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 Наталья</dc:creator>
  <cp:lastModifiedBy>1</cp:lastModifiedBy>
  <cp:revision>117</cp:revision>
  <cp:lastPrinted>2021-05-21T16:08:04Z</cp:lastPrinted>
  <dcterms:created xsi:type="dcterms:W3CDTF">2021-05-17T00:25:51Z</dcterms:created>
  <dcterms:modified xsi:type="dcterms:W3CDTF">2021-05-25T04:31:55Z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2020-05-27T00:00:00Z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2021-05-03T00:00:00Z</vt:filetime>
  </property>
</Properties>
</file>