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312" r:id="rId3"/>
    <p:sldId id="311" r:id="rId4"/>
    <p:sldId id="354" r:id="rId5"/>
    <p:sldId id="310" r:id="rId6"/>
    <p:sldId id="355" r:id="rId7"/>
    <p:sldId id="359" r:id="rId8"/>
    <p:sldId id="356" r:id="rId9"/>
    <p:sldId id="358" r:id="rId10"/>
    <p:sldId id="361" r:id="rId11"/>
    <p:sldId id="360" r:id="rId12"/>
    <p:sldId id="353" r:id="rId13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-102" y="-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E8909-23E8-41ED-BC9F-364AECB1E2A4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2A1B8-DF74-4F91-94DC-AC99467201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73CA0-B637-4E36-BF83-8C2C83A658AF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9A17C-8582-4B35-A8C4-C5E49455FE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F126D-0765-43DB-A087-9B67BE3279F7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B55D2-E38E-48CF-9414-C4A11504A0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3B5C1-05E5-40D7-A7D1-FA78F1E539AE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42A23-9790-4C50-AC37-CA22AE59D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AA901-EF0B-4F36-A2A0-8B7A751272A2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A6F91-6B07-4AC8-8901-0079966E0A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EF712-83E1-4D96-BD70-315D47FC8BF2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5E896-742B-4877-96BB-4ACE52227F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5109F-FAFB-468A-BC16-E6B383176CD0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64117-B55D-408B-ACD1-BBF2FF5545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9D5EB-586F-4236-8C85-5962E2D73B2F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F519F-08DD-492A-ADC1-C6112DBBB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41800-4ABB-430D-861F-D2CF65AE61B6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4767E-5E68-4BEE-836A-9C34DC304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76ED5-C167-499D-A2A6-AAC4AA6C6B5F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A9D8F-2789-41ED-849D-2D30D23757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C3404-7225-456F-829E-5C4B2C2E30B6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4FECC-CEEF-46AE-9B57-64F5C784AC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258740-5A66-409F-AFF2-66AAB73F3D2D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CCE0D-F41E-4CED-B463-AA053ED74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https://encrypted-tbn3.gstatic.com/images?q=tbn:ANd9GcTLmztih-RZ98w6o2ktJNHT140xiN7PCGgxH0Zy8lnH2Q1hasDSU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2"/>
          <p:cNvSpPr>
            <a:spLocks noChangeArrowheads="1"/>
          </p:cNvSpPr>
          <p:nvPr/>
        </p:nvSpPr>
        <p:spPr bwMode="auto">
          <a:xfrm>
            <a:off x="523875" y="2790825"/>
            <a:ext cx="113506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/>
              <a:t>МЕТОДИЧЕСКИЕ РЕКОМЕНДАЦИИ</a:t>
            </a:r>
          </a:p>
          <a:p>
            <a:pPr algn="ctr"/>
            <a:r>
              <a:rPr lang="ru-RU" altLang="ru-RU" sz="2400" b="1"/>
              <a:t>для субъектов предпринимательской деятельности</a:t>
            </a:r>
          </a:p>
          <a:p>
            <a:pPr algn="ctr"/>
            <a:r>
              <a:rPr lang="ru-RU" altLang="ru-RU" sz="2400" b="1"/>
              <a:t> «Организация проверок и профилактических мероприятий с 01.07.2021 в связи с вступлением в силу Федерального закона от 31.07.2020 № 248–ФЗ «О государственном контроле (надзоре) и муниципальном контроле в Российской Федерации» </a:t>
            </a:r>
          </a:p>
          <a:p>
            <a:pPr algn="ctr"/>
            <a:r>
              <a:rPr lang="ru-RU" altLang="ru-RU" sz="2400" b="1"/>
              <a:t>(часть 1, общие положения) </a:t>
            </a:r>
          </a:p>
          <a:p>
            <a:pPr algn="ctr"/>
            <a:endParaRPr lang="ru-RU" altLang="ru-RU" sz="2400" b="1"/>
          </a:p>
          <a:p>
            <a:pPr algn="ctr"/>
            <a:endParaRPr lang="ru-RU" altLang="ru-RU" sz="2400" b="1"/>
          </a:p>
          <a:p>
            <a:pPr algn="ctr"/>
            <a:r>
              <a:rPr lang="ru-RU" altLang="ru-RU" b="1"/>
              <a:t>г. Барнаул, 22 марта 2021 года. </a:t>
            </a:r>
          </a:p>
        </p:txBody>
      </p:sp>
      <p:pic>
        <p:nvPicPr>
          <p:cNvPr id="13317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1438" y="249238"/>
            <a:ext cx="1114425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Рамка 1"/>
          <p:cNvSpPr/>
          <p:nvPr/>
        </p:nvSpPr>
        <p:spPr>
          <a:xfrm>
            <a:off x="58738" y="58738"/>
            <a:ext cx="12044362" cy="6732587"/>
          </a:xfrm>
          <a:prstGeom prst="frame">
            <a:avLst>
              <a:gd name="adj1" fmla="val 994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3319" name="Picture 2" descr="Image result for герб алтайского края картинка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8904288" y="292100"/>
            <a:ext cx="1262062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TextBox 7"/>
          <p:cNvSpPr txBox="1">
            <a:spLocks noChangeArrowheads="1"/>
          </p:cNvSpPr>
          <p:nvPr/>
        </p:nvSpPr>
        <p:spPr bwMode="auto">
          <a:xfrm>
            <a:off x="7116763" y="1557338"/>
            <a:ext cx="472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>
                <a:latin typeface="Tahoma" pitchFamily="34" charset="0"/>
                <a:cs typeface="Aharoni" pitchFamily="2" charset="-79"/>
              </a:rPr>
              <a:t>Уполномоченный по защите прав </a:t>
            </a:r>
          </a:p>
          <a:p>
            <a:pPr algn="ctr" eaLnBrk="0" hangingPunct="0"/>
            <a:r>
              <a:rPr lang="ru-RU" b="1">
                <a:latin typeface="Tahoma" pitchFamily="34" charset="0"/>
                <a:cs typeface="Aharoni" pitchFamily="2" charset="-79"/>
              </a:rPr>
              <a:t>предпринимателей в Алтайском крае</a:t>
            </a:r>
          </a:p>
        </p:txBody>
      </p:sp>
      <p:sp>
        <p:nvSpPr>
          <p:cNvPr id="13321" name="TextBox 6"/>
          <p:cNvSpPr txBox="1">
            <a:spLocks noChangeArrowheads="1"/>
          </p:cNvSpPr>
          <p:nvPr/>
        </p:nvSpPr>
        <p:spPr bwMode="auto">
          <a:xfrm>
            <a:off x="269875" y="1668463"/>
            <a:ext cx="38211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>
                <a:latin typeface="Tahoma" pitchFamily="34" charset="0"/>
                <a:cs typeface="Aharoni" pitchFamily="2" charset="-79"/>
              </a:rPr>
              <a:t>Прокуратура Алтайского края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AutoShape 4"/>
          <p:cNvSpPr>
            <a:spLocks noChangeArrowheads="1"/>
          </p:cNvSpPr>
          <p:nvPr/>
        </p:nvSpPr>
        <p:spPr bwMode="auto">
          <a:xfrm>
            <a:off x="703263" y="430213"/>
            <a:ext cx="2998787" cy="1084262"/>
          </a:xfrm>
          <a:prstGeom prst="rightArrow">
            <a:avLst>
              <a:gd name="adj1" fmla="val 50000"/>
              <a:gd name="adj2" fmla="val 69144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0661" name="AutoShape 5"/>
          <p:cNvSpPr>
            <a:spLocks noChangeArrowheads="1"/>
          </p:cNvSpPr>
          <p:nvPr/>
        </p:nvSpPr>
        <p:spPr bwMode="auto">
          <a:xfrm>
            <a:off x="806450" y="2693988"/>
            <a:ext cx="2998788" cy="1084262"/>
          </a:xfrm>
          <a:prstGeom prst="rightArrow">
            <a:avLst>
              <a:gd name="adj1" fmla="val 50000"/>
              <a:gd name="adj2" fmla="val 69144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0662" name="AutoShape 6"/>
          <p:cNvSpPr>
            <a:spLocks noChangeArrowheads="1"/>
          </p:cNvSpPr>
          <p:nvPr/>
        </p:nvSpPr>
        <p:spPr bwMode="auto">
          <a:xfrm>
            <a:off x="760413" y="5086350"/>
            <a:ext cx="2998787" cy="1084263"/>
          </a:xfrm>
          <a:prstGeom prst="rightArrow">
            <a:avLst>
              <a:gd name="adj1" fmla="val 50000"/>
              <a:gd name="adj2" fmla="val 69143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4349750" y="504825"/>
            <a:ext cx="72056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/>
              <a:t>Сокращение сроков до 10 дней как для плановых, так и </a:t>
            </a:r>
          </a:p>
          <a:p>
            <a:r>
              <a:rPr lang="ru-RU" sz="2000"/>
              <a:t>для внеплановых проверок (малый – 50 часов, микро- 15 часов) </a:t>
            </a: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4364038" y="2014538"/>
            <a:ext cx="73025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/>
              <a:t>Возможность: </a:t>
            </a:r>
          </a:p>
          <a:p>
            <a:r>
              <a:rPr lang="ru-RU" sz="2000"/>
              <a:t>Отсрочки исполнения решения органа контроля по результатам проверки;</a:t>
            </a:r>
          </a:p>
          <a:p>
            <a:r>
              <a:rPr lang="ru-RU" sz="2000"/>
              <a:t>Внесения изменений в сторону улучшения положения проверяемого лица;</a:t>
            </a:r>
          </a:p>
          <a:p>
            <a:r>
              <a:rPr lang="ru-RU" sz="2000"/>
              <a:t>Разъяснение способа и порядка его исполнения,</a:t>
            </a:r>
          </a:p>
          <a:p>
            <a:r>
              <a:rPr lang="ru-RU" sz="2000"/>
              <a:t>Приостановление исполнения решения  </a:t>
            </a:r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4435475" y="4733925"/>
            <a:ext cx="710088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/>
              <a:t>Расширение полномочий прокурора -  обязательность согласования всех контрольных мероприятий, если они внеплановые (кроме осуществляемых без взаимодействия наблюдения за соблюдением обязательных требований и выездного обследования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8" name="Picture 6" descr="word-image-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9963" y="2055813"/>
            <a:ext cx="3925887" cy="3859212"/>
          </a:xfrm>
          <a:prstGeom prst="rect">
            <a:avLst/>
          </a:prstGeom>
          <a:noFill/>
        </p:spPr>
      </p:pic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1666875" y="6905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904875" y="996950"/>
            <a:ext cx="40687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/>
              <a:t>ОТМЕНА РЕЗУЛЬТАТОВ ПРОВЕРКИ</a:t>
            </a:r>
            <a:r>
              <a:rPr lang="ru-RU" sz="24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9643" name="AutoShape 11"/>
          <p:cNvSpPr>
            <a:spLocks noChangeArrowheads="1"/>
          </p:cNvSpPr>
          <p:nvPr/>
        </p:nvSpPr>
        <p:spPr bwMode="auto">
          <a:xfrm>
            <a:off x="6189663" y="993775"/>
            <a:ext cx="1143000" cy="712788"/>
          </a:xfrm>
          <a:prstGeom prst="rightArrow">
            <a:avLst>
              <a:gd name="adj1" fmla="val 50000"/>
              <a:gd name="adj2" fmla="val 400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9644" name="AutoShape 12"/>
          <p:cNvSpPr>
            <a:spLocks noChangeArrowheads="1"/>
          </p:cNvSpPr>
          <p:nvPr/>
        </p:nvSpPr>
        <p:spPr bwMode="auto">
          <a:xfrm>
            <a:off x="6226175" y="2411413"/>
            <a:ext cx="1231900" cy="801687"/>
          </a:xfrm>
          <a:prstGeom prst="rightArrow">
            <a:avLst>
              <a:gd name="adj1" fmla="val 50000"/>
              <a:gd name="adj2" fmla="val 384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7513638" y="739775"/>
            <a:ext cx="571341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/>
              <a:t>Органом контроля </a:t>
            </a:r>
          </a:p>
          <a:p>
            <a:r>
              <a:rPr lang="ru-RU" sz="2400"/>
              <a:t>самостоятельно, </a:t>
            </a:r>
          </a:p>
          <a:p>
            <a:r>
              <a:rPr lang="ru-RU" sz="2400"/>
              <a:t>вышестоящим органом </a:t>
            </a:r>
          </a:p>
          <a:p>
            <a:r>
              <a:rPr lang="ru-RU" sz="2400"/>
              <a:t>контроля или судом</a:t>
            </a:r>
          </a:p>
        </p:txBody>
      </p:sp>
      <p:sp>
        <p:nvSpPr>
          <p:cNvPr id="69646" name="Text Box 14"/>
          <p:cNvSpPr txBox="1">
            <a:spLocks noChangeArrowheads="1"/>
          </p:cNvSpPr>
          <p:nvPr/>
        </p:nvSpPr>
        <p:spPr bwMode="auto">
          <a:xfrm>
            <a:off x="7578725" y="2487613"/>
            <a:ext cx="4140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/>
              <a:t>По заявлению </a:t>
            </a:r>
          </a:p>
          <a:p>
            <a:r>
              <a:rPr lang="ru-RU" sz="2400"/>
              <a:t>проверяемого лица </a:t>
            </a:r>
          </a:p>
        </p:txBody>
      </p:sp>
      <p:sp>
        <p:nvSpPr>
          <p:cNvPr id="69647" name="Text Box 15"/>
          <p:cNvSpPr txBox="1">
            <a:spLocks noChangeArrowheads="1"/>
          </p:cNvSpPr>
          <p:nvPr/>
        </p:nvSpPr>
        <p:spPr bwMode="auto">
          <a:xfrm>
            <a:off x="7600950" y="3781425"/>
            <a:ext cx="34369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/>
              <a:t>По представлению </a:t>
            </a:r>
          </a:p>
          <a:p>
            <a:r>
              <a:rPr lang="ru-RU" sz="2400"/>
              <a:t>прокурора </a:t>
            </a:r>
          </a:p>
        </p:txBody>
      </p:sp>
      <p:sp>
        <p:nvSpPr>
          <p:cNvPr id="69648" name="AutoShape 16"/>
          <p:cNvSpPr>
            <a:spLocks noChangeArrowheads="1"/>
          </p:cNvSpPr>
          <p:nvPr/>
        </p:nvSpPr>
        <p:spPr bwMode="auto">
          <a:xfrm>
            <a:off x="6213475" y="4041775"/>
            <a:ext cx="1231900" cy="801688"/>
          </a:xfrm>
          <a:prstGeom prst="rightArrow">
            <a:avLst>
              <a:gd name="adj1" fmla="val 50000"/>
              <a:gd name="adj2" fmla="val 384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ChangeArrowheads="1"/>
          </p:cNvSpPr>
          <p:nvPr/>
        </p:nvSpPr>
        <p:spPr bwMode="auto">
          <a:xfrm>
            <a:off x="609600" y="433388"/>
            <a:ext cx="10972800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altLang="ru-RU" sz="5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/>
              </a:rPr>
              <a:t>ВАЖНО!!!</a:t>
            </a:r>
          </a:p>
        </p:txBody>
      </p:sp>
      <p:sp>
        <p:nvSpPr>
          <p:cNvPr id="133123" name="Rectangle 3"/>
          <p:cNvSpPr>
            <a:spLocks noChangeArrowheads="1"/>
          </p:cNvSpPr>
          <p:nvPr/>
        </p:nvSpPr>
        <p:spPr bwMode="auto">
          <a:xfrm>
            <a:off x="609600" y="1482725"/>
            <a:ext cx="5672138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ru-RU" altLang="ru-RU" sz="24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Деятельность органов прокуратуры по проведению проверок </a:t>
            </a:r>
            <a:r>
              <a:rPr lang="ru-RU" altLang="ru-RU"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не регулируется</a:t>
            </a:r>
            <a:r>
              <a:rPr lang="ru-RU" altLang="ru-RU" sz="24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Федеральным законом от 30.07.2020  №248-ФЗ «О государственном контроле (надзоре) и муниципальном контроле В Российской Федерации»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ru-RU" altLang="ru-RU" sz="24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Органы прокуратуры </a:t>
            </a:r>
            <a:r>
              <a:rPr lang="ru-RU" altLang="ru-RU"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не включают</a:t>
            </a:r>
            <a:r>
              <a:rPr lang="ru-RU" altLang="ru-RU" sz="24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свои проверки в Ежегодный сводный план проверок и </a:t>
            </a:r>
            <a:r>
              <a:rPr lang="ru-RU" altLang="ru-RU"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не вносят</a:t>
            </a:r>
            <a:r>
              <a:rPr lang="ru-RU" altLang="ru-RU" sz="24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сведения о них в Федеральную государственную информационную систему «Единый реестр проверок»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7650" y="1651000"/>
            <a:ext cx="5173663" cy="3913188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76200" y="85725"/>
            <a:ext cx="12049125" cy="6677025"/>
          </a:xfrm>
          <a:prstGeom prst="frame">
            <a:avLst>
              <a:gd name="adj1" fmla="val 965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Рамка 8"/>
          <p:cNvSpPr/>
          <p:nvPr/>
        </p:nvSpPr>
        <p:spPr>
          <a:xfrm>
            <a:off x="315913" y="1270000"/>
            <a:ext cx="98425" cy="8731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Рамка 9"/>
          <p:cNvSpPr/>
          <p:nvPr/>
        </p:nvSpPr>
        <p:spPr>
          <a:xfrm>
            <a:off x="336550" y="871538"/>
            <a:ext cx="5476875" cy="1660525"/>
          </a:xfrm>
          <a:prstGeom prst="frame">
            <a:avLst>
              <a:gd name="adj1" fmla="val 9738"/>
            </a:avLst>
          </a:prstGeom>
          <a:solidFill>
            <a:srgbClr val="C0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000000"/>
                </a:solidFill>
              </a:ln>
              <a:gradFill flip="none" rotWithShape="1">
                <a:gsLst>
                  <a:gs pos="0">
                    <a:schemeClr val="accent5">
                      <a:lumMod val="0"/>
                      <a:lumOff val="100000"/>
                    </a:schemeClr>
                  </a:gs>
                  <a:gs pos="35000">
                    <a:schemeClr val="accent5">
                      <a:lumMod val="0"/>
                      <a:lumOff val="100000"/>
                    </a:schemeClr>
                  </a:gs>
                  <a:gs pos="100000">
                    <a:schemeClr val="accent5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a:endParaRPr>
          </a:p>
        </p:txBody>
      </p:sp>
      <p:sp>
        <p:nvSpPr>
          <p:cNvPr id="11" name="Рамка 10"/>
          <p:cNvSpPr/>
          <p:nvPr/>
        </p:nvSpPr>
        <p:spPr>
          <a:xfrm>
            <a:off x="414338" y="4645025"/>
            <a:ext cx="5476875" cy="1824038"/>
          </a:xfrm>
          <a:prstGeom prst="frame">
            <a:avLst>
              <a:gd name="adj1" fmla="val 10202"/>
            </a:avLst>
          </a:prstGeom>
          <a:solidFill>
            <a:srgbClr val="C00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7421" name="Picture 4" descr="depositphotos_21360725-stock-illustration-male-cartoon-police-offic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6863" y="819150"/>
            <a:ext cx="4889500" cy="572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433388" y="995363"/>
            <a:ext cx="5173662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altLang="ru-RU" sz="1700" b="1">
                <a:effectLst>
                  <a:outerShdw blurRad="38100" dist="38100" dir="2700000" algn="tl">
                    <a:srgbClr val="C0C0C0"/>
                  </a:outerShdw>
                </a:effectLst>
              </a:rPr>
              <a:t>С 1 ноября 2020 года вступил в силу Федеральный закон от 30.07.2020 № 247-ФЗ «Об обязательных требованиях в  Российской Федерации»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</a:pPr>
            <a:endParaRPr lang="ru-RU" altLang="ru-RU" sz="1700" b="1"/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601663" y="4878388"/>
            <a:ext cx="5173662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altLang="ru-RU" sz="1700" b="1">
                <a:effectLst>
                  <a:outerShdw blurRad="38100" dist="38100" dir="2700000" algn="tl">
                    <a:srgbClr val="C0C0C0"/>
                  </a:outerShdw>
                </a:effectLst>
              </a:rPr>
              <a:t>С 1 июля 2021 года вступает в силу Федеральный закон от 30.07.2020 № 248-ФЗ «О государственном контроле (надзоре) и муниципальном контроле в Российской Федерации»</a:t>
            </a:r>
            <a:endParaRPr lang="ru-RU" altLang="ru-RU" sz="1700" b="1"/>
          </a:p>
        </p:txBody>
      </p:sp>
      <p:sp>
        <p:nvSpPr>
          <p:cNvPr id="17428" name="Oval 20"/>
          <p:cNvSpPr>
            <a:spLocks noChangeArrowheads="1"/>
          </p:cNvSpPr>
          <p:nvPr/>
        </p:nvSpPr>
        <p:spPr bwMode="auto">
          <a:xfrm>
            <a:off x="1292225" y="2892425"/>
            <a:ext cx="3781425" cy="1468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/>
              <a:t>«регуляторная гильотина»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76200" y="85725"/>
            <a:ext cx="12049125" cy="6677025"/>
          </a:xfrm>
          <a:prstGeom prst="frame">
            <a:avLst>
              <a:gd name="adj1" fmla="val 965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8441" name="Picture 9" descr="2020_07_30_regulyatornaya-giljoti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213" y="339725"/>
            <a:ext cx="11431587" cy="6249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ru-RU" sz="3200" b="1" smtClean="0"/>
              <a:t>Как ориентироваться в «новых» </a:t>
            </a:r>
            <a:br>
              <a:rPr lang="ru-RU" sz="3200" b="1" smtClean="0"/>
            </a:br>
            <a:r>
              <a:rPr lang="ru-RU" sz="3200" b="1" smtClean="0"/>
              <a:t>обязательных требованиях</a:t>
            </a:r>
            <a:r>
              <a:rPr lang="ru-RU" b="1" smtClean="0"/>
              <a:t> ?</a:t>
            </a:r>
          </a:p>
        </p:txBody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1800" smtClean="0">
                <a:solidFill>
                  <a:srgbClr val="FF0000"/>
                </a:solidFill>
              </a:rPr>
              <a:t>Общее правило:</a:t>
            </a:r>
            <a:r>
              <a:rPr lang="ru-RU" sz="1800" smtClean="0"/>
              <a:t> Статья ст. 15 Федерального закона от 30.07.2020 № 247-ФЗ «Об обязательных требованиях в Российской Федерации» введен запрет с 1 января 2021 года при осуществлении государственного контроля (надзора) оценки соблюдения обязательных требований, содержащихся в нормативных правовых  актах, если они вступили в силу до 1 января 2020 года, независимо от того, признаны ли они утратившими силу либо не действующими на территории Российской Федерации. 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распоряжением Правительства РФ от 15.12.2020 № 3340-р утвержден Перечень видов государственного контроля (надзора), в рамках которых обеспечиваются признание утратившими силу, не действующими на территории Российской Федерации и отмена нормативных правовых актов Правительства Российской Федерации, федеральных органов исполнительной власти, правовых актов исполнительных и распорядительных органов государственной власти РСФСР и Союза ССР, содержащих обязательные требования, соблюдение которых оценивается при осуществлении государственного контроля (надзора).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3600" b="1" smtClean="0">
                <a:solidFill>
                  <a:srgbClr val="FF0000"/>
                </a:solidFill>
              </a:rPr>
              <a:t>НО!!!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Постановлением Правительства РФ от 31.12.2020 № 2467 утвержден перечень нормативных правовых  актов, действие которых пролонгировано в 2021 и последующих годах – </a:t>
            </a:r>
            <a:r>
              <a:rPr lang="ru-RU" sz="2400" b="1" smtClean="0">
                <a:solidFill>
                  <a:srgbClr val="FF0000"/>
                </a:solidFill>
              </a:rPr>
              <a:t>всего 1275 позиций.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76200" y="85725"/>
            <a:ext cx="12049125" cy="6677025"/>
          </a:xfrm>
          <a:prstGeom prst="frame">
            <a:avLst>
              <a:gd name="adj1" fmla="val 965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9465" name="Picture 8" descr="question-man-768x9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888" y="4279900"/>
            <a:ext cx="228917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6" name="Picture 8" descr="GKD_wh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6925" y="2076450"/>
            <a:ext cx="231140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71" name="Picture 10" descr="Survey-PNG-Clipa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227013"/>
            <a:ext cx="2498725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72" name="Picture 8" descr="depositphotos_4667112-stock-photo-3d-human-stop-barrier-re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50413" y="3646488"/>
            <a:ext cx="2293937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73" name="Picture 8" descr="2614448_stock-photo-3d-white-people-overwhelmed-at-work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655175" y="503238"/>
            <a:ext cx="2141538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85" name="AutoShape 29"/>
          <p:cNvSpPr>
            <a:spLocks noChangeArrowheads="1"/>
          </p:cNvSpPr>
          <p:nvPr/>
        </p:nvSpPr>
        <p:spPr bwMode="auto">
          <a:xfrm>
            <a:off x="903288" y="3268663"/>
            <a:ext cx="1150937" cy="8985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87" name="AutoShape 31"/>
          <p:cNvSpPr>
            <a:spLocks noChangeArrowheads="1"/>
          </p:cNvSpPr>
          <p:nvPr/>
        </p:nvSpPr>
        <p:spPr bwMode="auto">
          <a:xfrm>
            <a:off x="5575300" y="1160463"/>
            <a:ext cx="3657600" cy="668337"/>
          </a:xfrm>
          <a:prstGeom prst="curvedDownArrow">
            <a:avLst>
              <a:gd name="adj1" fmla="val 109454"/>
              <a:gd name="adj2" fmla="val 218908"/>
              <a:gd name="adj3" fmla="val 33333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88" name="AutoShape 32"/>
          <p:cNvSpPr>
            <a:spLocks noChangeArrowheads="1"/>
          </p:cNvSpPr>
          <p:nvPr/>
        </p:nvSpPr>
        <p:spPr bwMode="auto">
          <a:xfrm>
            <a:off x="5514975" y="4827588"/>
            <a:ext cx="3324225" cy="757237"/>
          </a:xfrm>
          <a:prstGeom prst="curvedUpArrow">
            <a:avLst>
              <a:gd name="adj1" fmla="val 87799"/>
              <a:gd name="adj2" fmla="val 175598"/>
              <a:gd name="adj3" fmla="val 33333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89" name="Text Box 33"/>
          <p:cNvSpPr txBox="1">
            <a:spLocks noChangeArrowheads="1"/>
          </p:cNvSpPr>
          <p:nvPr/>
        </p:nvSpPr>
        <p:spPr bwMode="auto">
          <a:xfrm>
            <a:off x="3257550" y="268288"/>
            <a:ext cx="2127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9491" name="Text Box 35"/>
          <p:cNvSpPr txBox="1">
            <a:spLocks noChangeArrowheads="1"/>
          </p:cNvSpPr>
          <p:nvPr/>
        </p:nvSpPr>
        <p:spPr bwMode="auto">
          <a:xfrm>
            <a:off x="2678113" y="282575"/>
            <a:ext cx="5576887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/>
              <a:t>Если к Вам пришла проверка, то смотрим </a:t>
            </a:r>
          </a:p>
          <a:p>
            <a:r>
              <a:rPr lang="ru-RU" sz="1600"/>
              <a:t>распоряжение (приказ) о ее назначении </a:t>
            </a:r>
          </a:p>
          <a:p>
            <a:r>
              <a:rPr lang="ru-RU" sz="1600"/>
              <a:t>в части нормативных правовых актов, </a:t>
            </a:r>
          </a:p>
          <a:p>
            <a:r>
              <a:rPr lang="ru-RU" sz="1600"/>
              <a:t>которые собираются оценивать</a:t>
            </a:r>
            <a:r>
              <a:rPr lang="ru-RU"/>
              <a:t>  </a:t>
            </a:r>
          </a:p>
        </p:txBody>
      </p:sp>
      <p:sp>
        <p:nvSpPr>
          <p:cNvPr id="19493" name="Text Box 37"/>
          <p:cNvSpPr txBox="1">
            <a:spLocks noChangeArrowheads="1"/>
          </p:cNvSpPr>
          <p:nvPr/>
        </p:nvSpPr>
        <p:spPr bwMode="auto">
          <a:xfrm>
            <a:off x="6143625" y="1803400"/>
            <a:ext cx="34702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/>
              <a:t>Обязательные требования </a:t>
            </a:r>
          </a:p>
          <a:p>
            <a:r>
              <a:rPr lang="ru-RU" sz="1600"/>
              <a:t>актуальны (действуют не позднее </a:t>
            </a:r>
          </a:p>
          <a:p>
            <a:r>
              <a:rPr lang="ru-RU" sz="1600"/>
              <a:t>01.01.2020 либо есть в перечне о </a:t>
            </a:r>
          </a:p>
          <a:p>
            <a:r>
              <a:rPr lang="ru-RU" sz="1600"/>
              <a:t>продлении их действия)</a:t>
            </a:r>
          </a:p>
          <a:p>
            <a:r>
              <a:rPr lang="ru-RU" sz="1600"/>
              <a:t>- </a:t>
            </a:r>
          </a:p>
        </p:txBody>
      </p:sp>
      <p:sp>
        <p:nvSpPr>
          <p:cNvPr id="19494" name="Text Box 38"/>
          <p:cNvSpPr txBox="1">
            <a:spLocks noChangeArrowheads="1"/>
          </p:cNvSpPr>
          <p:nvPr/>
        </p:nvSpPr>
        <p:spPr bwMode="auto">
          <a:xfrm>
            <a:off x="5694363" y="3536950"/>
            <a:ext cx="37465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/>
              <a:t>Обязательные требования </a:t>
            </a:r>
            <a:r>
              <a:rPr lang="ru-RU" sz="1600">
                <a:solidFill>
                  <a:srgbClr val="FF0000"/>
                </a:solidFill>
              </a:rPr>
              <a:t>не актуальны</a:t>
            </a:r>
            <a:r>
              <a:rPr lang="ru-RU" sz="1600"/>
              <a:t> – вправе отказать в допуске на проверку !</a:t>
            </a:r>
          </a:p>
        </p:txBody>
      </p:sp>
      <p:sp>
        <p:nvSpPr>
          <p:cNvPr id="19497" name="AutoShape 41"/>
          <p:cNvSpPr>
            <a:spLocks noChangeArrowheads="1"/>
          </p:cNvSpPr>
          <p:nvPr/>
        </p:nvSpPr>
        <p:spPr bwMode="auto">
          <a:xfrm>
            <a:off x="3086100" y="1433513"/>
            <a:ext cx="1546225" cy="474662"/>
          </a:xfrm>
          <a:prstGeom prst="leftArrow">
            <a:avLst>
              <a:gd name="adj1" fmla="val 50000"/>
              <a:gd name="adj2" fmla="val 81438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9499" name="Text Box 43"/>
          <p:cNvSpPr txBox="1">
            <a:spLocks noChangeArrowheads="1"/>
          </p:cNvSpPr>
          <p:nvPr/>
        </p:nvSpPr>
        <p:spPr bwMode="auto">
          <a:xfrm>
            <a:off x="1798638" y="2670175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9500" name="Text Box 44"/>
          <p:cNvSpPr txBox="1">
            <a:spLocks noChangeArrowheads="1"/>
          </p:cNvSpPr>
          <p:nvPr/>
        </p:nvSpPr>
        <p:spPr bwMode="auto">
          <a:xfrm>
            <a:off x="223838" y="2165350"/>
            <a:ext cx="279558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/>
              <a:t>Проверяем, с какого времени действуют </a:t>
            </a:r>
          </a:p>
          <a:p>
            <a:r>
              <a:rPr lang="ru-RU" sz="1600"/>
              <a:t>обязательные требования </a:t>
            </a:r>
          </a:p>
          <a:p>
            <a:r>
              <a:rPr lang="ru-RU" sz="1600"/>
              <a:t>(не позднее 01.01.2020)   </a:t>
            </a:r>
          </a:p>
        </p:txBody>
      </p:sp>
      <p:sp>
        <p:nvSpPr>
          <p:cNvPr id="19501" name="AutoShape 45"/>
          <p:cNvSpPr>
            <a:spLocks noChangeArrowheads="1"/>
          </p:cNvSpPr>
          <p:nvPr/>
        </p:nvSpPr>
        <p:spPr bwMode="auto">
          <a:xfrm>
            <a:off x="3059113" y="5908675"/>
            <a:ext cx="2005012" cy="34290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502" name="Text Box 46"/>
          <p:cNvSpPr txBox="1">
            <a:spLocks noChangeArrowheads="1"/>
          </p:cNvSpPr>
          <p:nvPr/>
        </p:nvSpPr>
        <p:spPr bwMode="auto">
          <a:xfrm>
            <a:off x="3221038" y="4716463"/>
            <a:ext cx="2022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9503" name="Text Box 47"/>
          <p:cNvSpPr txBox="1">
            <a:spLocks noChangeArrowheads="1"/>
          </p:cNvSpPr>
          <p:nvPr/>
        </p:nvSpPr>
        <p:spPr bwMode="auto">
          <a:xfrm>
            <a:off x="2940050" y="4606925"/>
            <a:ext cx="263048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/>
              <a:t>Сверяем с перечнем</a:t>
            </a:r>
          </a:p>
          <a:p>
            <a:r>
              <a:rPr lang="ru-RU" sz="1600"/>
              <a:t> нормативных правовых</a:t>
            </a:r>
          </a:p>
          <a:p>
            <a:r>
              <a:rPr lang="ru-RU" sz="1600"/>
              <a:t> актов, действие которых </a:t>
            </a:r>
          </a:p>
          <a:p>
            <a:r>
              <a:rPr lang="ru-RU" sz="1600"/>
              <a:t>продлено в 2021 году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4127500" y="515938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2000"/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5083175" y="1219200"/>
            <a:ext cx="6359525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Расширение информационного «поля» контрольной деятельности. </a:t>
            </a:r>
          </a:p>
          <a:p>
            <a:r>
              <a:rPr lang="ru-RU"/>
              <a:t>	Единый реестр видов федерального государственного контроля (надзора), регионального государственного контроля (надзора), муниципального контроля (далее также - единый реестр видов контроля);</a:t>
            </a:r>
          </a:p>
          <a:p>
            <a:endParaRPr lang="ru-RU"/>
          </a:p>
          <a:p>
            <a:r>
              <a:rPr lang="ru-RU"/>
              <a:t>	Единый реестр контрольных (надзорных) мероприятий (он же Единый реестр проверок);</a:t>
            </a:r>
          </a:p>
          <a:p>
            <a:endParaRPr lang="ru-RU"/>
          </a:p>
          <a:p>
            <a:r>
              <a:rPr lang="ru-RU"/>
              <a:t>	Информационная система досудебного обжалования;</a:t>
            </a:r>
          </a:p>
          <a:p>
            <a:endParaRPr lang="ru-RU"/>
          </a:p>
          <a:p>
            <a:r>
              <a:rPr lang="ru-RU"/>
              <a:t>	Реестр заключений о подтверждении соблюдения обязательных требований (далее - реестр заключений о соответствии);</a:t>
            </a:r>
          </a:p>
          <a:p>
            <a:endParaRPr lang="ru-RU"/>
          </a:p>
          <a:p>
            <a:r>
              <a:rPr lang="ru-RU"/>
              <a:t>	Информационные системы контрольных (надзорных) органов.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628650" y="576263"/>
            <a:ext cx="1104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620713" y="479425"/>
            <a:ext cx="108791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0000"/>
                </a:solidFill>
              </a:rPr>
              <a:t>ЧТО НОВОГО</a:t>
            </a:r>
            <a:r>
              <a:rPr lang="ru-RU" sz="2000"/>
              <a:t> в Федеральном законе от 30.07.2020 № 248-ФЗ «О государственном </a:t>
            </a:r>
          </a:p>
          <a:p>
            <a:r>
              <a:rPr lang="ru-RU" sz="2000"/>
              <a:t>контроле (надзоре) и муниципальном контроле в Российской Федерации»?</a:t>
            </a:r>
          </a:p>
        </p:txBody>
      </p:sp>
      <p:sp>
        <p:nvSpPr>
          <p:cNvPr id="63498" name="AutoShape 10"/>
          <p:cNvSpPr>
            <a:spLocks noChangeArrowheads="1"/>
          </p:cNvSpPr>
          <p:nvPr/>
        </p:nvSpPr>
        <p:spPr bwMode="auto">
          <a:xfrm>
            <a:off x="781050" y="1301750"/>
            <a:ext cx="3694113" cy="1325563"/>
          </a:xfrm>
          <a:prstGeom prst="rightArrow">
            <a:avLst>
              <a:gd name="adj1" fmla="val 50000"/>
              <a:gd name="adj2" fmla="val 696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3499" name="AutoShape 11"/>
          <p:cNvSpPr>
            <a:spLocks noChangeArrowheads="1"/>
          </p:cNvSpPr>
          <p:nvPr/>
        </p:nvSpPr>
        <p:spPr bwMode="auto">
          <a:xfrm>
            <a:off x="5221288" y="1838325"/>
            <a:ext cx="685800" cy="2286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63501" name="AutoShape 13"/>
          <p:cNvSpPr>
            <a:spLocks noChangeArrowheads="1"/>
          </p:cNvSpPr>
          <p:nvPr/>
        </p:nvSpPr>
        <p:spPr bwMode="auto">
          <a:xfrm>
            <a:off x="5295900" y="3179763"/>
            <a:ext cx="685800" cy="2286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63502" name="AutoShape 14"/>
          <p:cNvSpPr>
            <a:spLocks noChangeArrowheads="1"/>
          </p:cNvSpPr>
          <p:nvPr/>
        </p:nvSpPr>
        <p:spPr bwMode="auto">
          <a:xfrm>
            <a:off x="5354638" y="4029075"/>
            <a:ext cx="685800" cy="2286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63503" name="AutoShape 15"/>
          <p:cNvSpPr>
            <a:spLocks noChangeArrowheads="1"/>
          </p:cNvSpPr>
          <p:nvPr/>
        </p:nvSpPr>
        <p:spPr bwMode="auto">
          <a:xfrm>
            <a:off x="5300663" y="4829175"/>
            <a:ext cx="685800" cy="2286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63504" name="AutoShape 16"/>
          <p:cNvSpPr>
            <a:spLocks noChangeArrowheads="1"/>
          </p:cNvSpPr>
          <p:nvPr/>
        </p:nvSpPr>
        <p:spPr bwMode="auto">
          <a:xfrm>
            <a:off x="5353050" y="5884863"/>
            <a:ext cx="685800" cy="2286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63505" name="Picture 11" descr="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325" y="2792413"/>
            <a:ext cx="3870325" cy="342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AutoShape 4"/>
          <p:cNvSpPr>
            <a:spLocks noChangeArrowheads="1"/>
          </p:cNvSpPr>
          <p:nvPr/>
        </p:nvSpPr>
        <p:spPr bwMode="auto">
          <a:xfrm>
            <a:off x="1012825" y="387350"/>
            <a:ext cx="3481388" cy="1009650"/>
          </a:xfrm>
          <a:prstGeom prst="rightArrow">
            <a:avLst>
              <a:gd name="adj1" fmla="val 50000"/>
              <a:gd name="adj2" fmla="val 8620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4876800" y="469900"/>
            <a:ext cx="54705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Подробная регламентация порядка и возможности </a:t>
            </a:r>
            <a:r>
              <a:rPr lang="ru-RU">
                <a:solidFill>
                  <a:srgbClr val="FF0000"/>
                </a:solidFill>
              </a:rPr>
              <a:t>обжалования действий и решений</a:t>
            </a:r>
            <a:r>
              <a:rPr lang="ru-RU"/>
              <a:t> контрольных органов и их должностных лиц </a:t>
            </a:r>
          </a:p>
        </p:txBody>
      </p:sp>
      <p:sp>
        <p:nvSpPr>
          <p:cNvPr id="68614" name="AutoShape 6"/>
          <p:cNvSpPr>
            <a:spLocks noChangeArrowheads="1"/>
          </p:cNvSpPr>
          <p:nvPr/>
        </p:nvSpPr>
        <p:spPr bwMode="auto">
          <a:xfrm>
            <a:off x="1009650" y="2608263"/>
            <a:ext cx="3481388" cy="1009650"/>
          </a:xfrm>
          <a:prstGeom prst="rightArrow">
            <a:avLst>
              <a:gd name="adj1" fmla="val 50000"/>
              <a:gd name="adj2" fmla="val 8620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4924425" y="1978025"/>
            <a:ext cx="7043738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Четкое определение контролируемых лиц:  </a:t>
            </a:r>
          </a:p>
          <a:p>
            <a:pPr>
              <a:buFontTx/>
              <a:buChar char="-"/>
            </a:pPr>
            <a:r>
              <a:rPr lang="ru-RU"/>
              <a:t> введение </a:t>
            </a:r>
            <a:r>
              <a:rPr lang="ru-RU">
                <a:solidFill>
                  <a:srgbClr val="FF0000"/>
                </a:solidFill>
              </a:rPr>
              <a:t>граждан</a:t>
            </a:r>
            <a:r>
              <a:rPr lang="ru-RU"/>
              <a:t>, как субъектов контроля,  </a:t>
            </a:r>
          </a:p>
          <a:p>
            <a:pPr>
              <a:buFontTx/>
              <a:buChar char="-"/>
            </a:pPr>
            <a:r>
              <a:rPr lang="ru-RU"/>
              <a:t> </a:t>
            </a:r>
            <a:r>
              <a:rPr lang="ru-RU">
                <a:solidFill>
                  <a:srgbClr val="FF0000"/>
                </a:solidFill>
              </a:rPr>
              <a:t>организаций</a:t>
            </a:r>
            <a:r>
              <a:rPr lang="ru-RU"/>
              <a:t>, деятельность, действия или результаты деятельности которых либо производственные объекты, находящиеся во владении и (или) в пользовании которых, подлежат государственному контролю (надзору), муниципальному контролю.</a:t>
            </a:r>
          </a:p>
        </p:txBody>
      </p:sp>
      <p:sp>
        <p:nvSpPr>
          <p:cNvPr id="68616" name="AutoShape 8"/>
          <p:cNvSpPr>
            <a:spLocks noChangeArrowheads="1"/>
          </p:cNvSpPr>
          <p:nvPr/>
        </p:nvSpPr>
        <p:spPr bwMode="auto">
          <a:xfrm>
            <a:off x="1092200" y="4600575"/>
            <a:ext cx="3481388" cy="1009650"/>
          </a:xfrm>
          <a:prstGeom prst="rightArrow">
            <a:avLst>
              <a:gd name="adj1" fmla="val 50000"/>
              <a:gd name="adj2" fmla="val 8620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4960938" y="4281488"/>
            <a:ext cx="660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Определение статуса и квалификационных требований к должностным лицам органов контроля;</a:t>
            </a:r>
          </a:p>
          <a:p>
            <a:r>
              <a:rPr lang="ru-RU"/>
              <a:t>Введение таких субъектов как: </a:t>
            </a:r>
          </a:p>
          <a:p>
            <a:r>
              <a:rPr lang="ru-RU">
                <a:solidFill>
                  <a:srgbClr val="FF0000"/>
                </a:solidFill>
              </a:rPr>
              <a:t>свидетель, эксперт (экспертная организация), специалист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6125"/>
          </a:xfrm>
        </p:spPr>
        <p:txBody>
          <a:bodyPr/>
          <a:lstStyle/>
          <a:p>
            <a:r>
              <a:rPr lang="ru-RU" sz="2400" b="1" smtClean="0">
                <a:solidFill>
                  <a:srgbClr val="FF0000"/>
                </a:solidFill>
              </a:rPr>
              <a:t>Новые виды профилактических и контрольных мероприятий</a:t>
            </a:r>
            <a:r>
              <a:rPr lang="ru-RU" sz="4000" smtClean="0"/>
              <a:t> </a:t>
            </a:r>
          </a:p>
        </p:txBody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>
          <a:xfrm>
            <a:off x="1098550" y="1289050"/>
            <a:ext cx="4256088" cy="4799013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b="1" smtClean="0"/>
              <a:t>Виды профилактических мероприятий</a:t>
            </a:r>
            <a:endParaRPr lang="ru-RU" sz="240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smtClean="0"/>
              <a:t>1) информирование;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smtClean="0"/>
              <a:t>2) обобщение правоприменительной практики;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smtClean="0"/>
              <a:t>3) меры стимулирования добросовестности;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smtClean="0"/>
              <a:t>4) объявление предостережения;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smtClean="0"/>
              <a:t>5) консультирование;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smtClean="0"/>
              <a:t>6) самообследование;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smtClean="0"/>
              <a:t>7) профилактический визит.</a:t>
            </a:r>
          </a:p>
        </p:txBody>
      </p:sp>
      <p:sp>
        <p:nvSpPr>
          <p:cNvPr id="64516" name="Rectangle 4"/>
          <p:cNvSpPr>
            <a:spLocks/>
          </p:cNvSpPr>
          <p:nvPr/>
        </p:nvSpPr>
        <p:spPr bwMode="auto">
          <a:xfrm>
            <a:off x="6386513" y="1344613"/>
            <a:ext cx="4872037" cy="486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2400" b="1">
                <a:latin typeface="Calibri" pitchFamily="34" charset="0"/>
              </a:rPr>
              <a:t>Виды контрольных (надзорных) мероприятий: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2400">
                <a:latin typeface="Calibri" pitchFamily="34" charset="0"/>
              </a:rPr>
              <a:t>1) контрольная закупка;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2400">
                <a:latin typeface="Calibri" pitchFamily="34" charset="0"/>
              </a:rPr>
              <a:t>2) мониторинговая закупка;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2400">
                <a:latin typeface="Calibri" pitchFamily="34" charset="0"/>
              </a:rPr>
              <a:t>3) выборочный контроль;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2400">
                <a:latin typeface="Calibri" pitchFamily="34" charset="0"/>
              </a:rPr>
              <a:t>4) инспекционный визит;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2400">
                <a:latin typeface="Calibri" pitchFamily="34" charset="0"/>
              </a:rPr>
              <a:t>5) рейдовый осмотр;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2400">
                <a:latin typeface="Calibri" pitchFamily="34" charset="0"/>
              </a:rPr>
              <a:t>6) документарная проверка;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2400">
                <a:latin typeface="Calibri" pitchFamily="34" charset="0"/>
              </a:rPr>
              <a:t>7) выездная проверка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2400">
                <a:latin typeface="Calibri" pitchFamily="34" charset="0"/>
              </a:rPr>
              <a:t>8) наблюдение за соблюдением обязательных требований;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2400">
                <a:latin typeface="Calibri" pitchFamily="34" charset="0"/>
              </a:rPr>
              <a:t>9) выездное обследование</a:t>
            </a:r>
          </a:p>
        </p:txBody>
      </p:sp>
      <p:sp>
        <p:nvSpPr>
          <p:cNvPr id="64517" name="AutoShape 5"/>
          <p:cNvSpPr>
            <a:spLocks noChangeArrowheads="1"/>
          </p:cNvSpPr>
          <p:nvPr/>
        </p:nvSpPr>
        <p:spPr bwMode="auto">
          <a:xfrm>
            <a:off x="4932363" y="1433513"/>
            <a:ext cx="1389062" cy="4922837"/>
          </a:xfrm>
          <a:prstGeom prst="upDownArrow">
            <a:avLst>
              <a:gd name="adj1" fmla="val 50000"/>
              <a:gd name="adj2" fmla="val 70880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3503613" y="22193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3719513" y="24352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3935413" y="26511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6470650" y="533400"/>
            <a:ext cx="4859338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342900"/>
            <a:r>
              <a:rPr lang="ru-RU" sz="2800"/>
              <a:t>1)осмотр</a:t>
            </a:r>
          </a:p>
          <a:p>
            <a:pPr indent="342900"/>
            <a:r>
              <a:rPr lang="ru-RU" sz="2800"/>
              <a:t>2)досмотр</a:t>
            </a:r>
          </a:p>
          <a:p>
            <a:pPr indent="342900"/>
            <a:r>
              <a:rPr lang="ru-RU" sz="2800"/>
              <a:t>3) опрос;</a:t>
            </a:r>
          </a:p>
          <a:p>
            <a:pPr indent="342900"/>
            <a:r>
              <a:rPr lang="ru-RU" sz="2800"/>
              <a:t>4) получение письменных объяснений;</a:t>
            </a:r>
          </a:p>
          <a:p>
            <a:pPr indent="342900"/>
            <a:r>
              <a:rPr lang="ru-RU" sz="2800"/>
              <a:t>5) истребование документов;</a:t>
            </a:r>
          </a:p>
          <a:p>
            <a:pPr indent="342900"/>
            <a:r>
              <a:rPr lang="ru-RU" sz="2800"/>
              <a:t>6) отбор проб (образцов);</a:t>
            </a:r>
          </a:p>
          <a:p>
            <a:pPr indent="342900"/>
            <a:r>
              <a:rPr lang="ru-RU" sz="2800"/>
              <a:t>7) инструментальное обследование;</a:t>
            </a:r>
          </a:p>
          <a:p>
            <a:pPr indent="342900"/>
            <a:r>
              <a:rPr lang="ru-RU" sz="2800"/>
              <a:t>8) испытание;</a:t>
            </a:r>
          </a:p>
          <a:p>
            <a:pPr indent="342900"/>
            <a:r>
              <a:rPr lang="ru-RU" sz="2800"/>
              <a:t>9) экспертиза;</a:t>
            </a:r>
          </a:p>
          <a:p>
            <a:pPr indent="342900"/>
            <a:r>
              <a:rPr lang="ru-RU" sz="2800"/>
              <a:t>10) эксперимент</a:t>
            </a:r>
          </a:p>
        </p:txBody>
      </p:sp>
      <p:sp>
        <p:nvSpPr>
          <p:cNvPr id="66573" name="AutoShape 13"/>
          <p:cNvSpPr>
            <a:spLocks noChangeArrowheads="1"/>
          </p:cNvSpPr>
          <p:nvPr/>
        </p:nvSpPr>
        <p:spPr bwMode="auto">
          <a:xfrm>
            <a:off x="747713" y="358775"/>
            <a:ext cx="5319712" cy="5943600"/>
          </a:xfrm>
          <a:prstGeom prst="rightArrowCallout">
            <a:avLst>
              <a:gd name="adj1" fmla="val 27932"/>
              <a:gd name="adj2" fmla="val 27782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Общие требования к </a:t>
            </a:r>
          </a:p>
          <a:p>
            <a:pPr algn="ctr"/>
            <a:r>
              <a:rPr lang="ru-RU" sz="2400" b="1"/>
              <a:t>мероприятиям по </a:t>
            </a:r>
          </a:p>
          <a:p>
            <a:pPr algn="ctr"/>
            <a:r>
              <a:rPr lang="ru-RU" sz="2400" b="1"/>
              <a:t>контролю </a:t>
            </a:r>
          </a:p>
          <a:p>
            <a:pPr algn="ctr"/>
            <a:r>
              <a:rPr lang="ru-RU" sz="2400" b="1"/>
              <a:t>и их видам</a:t>
            </a:r>
          </a:p>
        </p:txBody>
      </p:sp>
      <p:sp>
        <p:nvSpPr>
          <p:cNvPr id="66577" name="AutoShape 17" descr="beslenme-ve-diyet-ara%C5%9Ft%C4%B1rmalar%C4%B1"/>
          <p:cNvSpPr>
            <a:spLocks noChangeAspect="1" noChangeArrowheads="1"/>
          </p:cNvSpPr>
          <p:nvPr/>
        </p:nvSpPr>
        <p:spPr bwMode="auto">
          <a:xfrm>
            <a:off x="144463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66579" name="AutoShape 19" descr="beslenme-ve-diyet-ara%C5%9Ft%C4%B1rmalar%C4%B1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66581" name="Picture 21" descr="3880205_935x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07425" y="141288"/>
            <a:ext cx="1385888" cy="1747837"/>
          </a:xfrm>
          <a:prstGeom prst="rect">
            <a:avLst/>
          </a:prstGeom>
          <a:noFill/>
        </p:spPr>
      </p:pic>
      <p:pic>
        <p:nvPicPr>
          <p:cNvPr id="66583" name="Picture 23" descr="kissclipart-muecos-blancos-laboratorio-clipart-laboratory-sc-3b022c37872f92d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01313" y="4033838"/>
            <a:ext cx="1330325" cy="1209675"/>
          </a:xfrm>
          <a:prstGeom prst="rect">
            <a:avLst/>
          </a:prstGeom>
          <a:noFill/>
        </p:spPr>
      </p:pic>
      <p:pic>
        <p:nvPicPr>
          <p:cNvPr id="66585" name="Picture 25" descr="AATXAJyleUeH0vFtvZEwH58E5HW4lOYFSrDYxoO0UptB=s900-c-k-c0xffffffff-no-rj-m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12463" y="631825"/>
            <a:ext cx="1163637" cy="1270000"/>
          </a:xfrm>
          <a:prstGeom prst="rect">
            <a:avLst/>
          </a:prstGeom>
          <a:noFill/>
        </p:spPr>
      </p:pic>
      <p:pic>
        <p:nvPicPr>
          <p:cNvPr id="66586" name="Picture 8" descr="depositphotos_8739369-stock-photo-overworked-employe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63125" y="2398713"/>
            <a:ext cx="1344613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88" name="Picture 28" descr="colloid-scientist-research-microscope-clip-art-scientis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45613" y="5407025"/>
            <a:ext cx="1457325" cy="1208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2053</TotalTime>
  <Words>688</Words>
  <Application>Microsoft Office PowerPoint</Application>
  <PresentationFormat>Произвольный</PresentationFormat>
  <Paragraphs>107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Calibri</vt:lpstr>
      <vt:lpstr>Arial</vt:lpstr>
      <vt:lpstr>Calibri Light</vt:lpstr>
      <vt:lpstr>Tahoma</vt:lpstr>
      <vt:lpstr>Aharoni</vt:lpstr>
      <vt:lpstr>Тема Office</vt:lpstr>
      <vt:lpstr>Слайд 1</vt:lpstr>
      <vt:lpstr>Слайд 2</vt:lpstr>
      <vt:lpstr>Слайд 3</vt:lpstr>
      <vt:lpstr>Как ориентироваться в «новых»  обязательных требованиях ?</vt:lpstr>
      <vt:lpstr>Слайд 5</vt:lpstr>
      <vt:lpstr>Слайд 6</vt:lpstr>
      <vt:lpstr>Слайд 7</vt:lpstr>
      <vt:lpstr>Новые виды профилактических и контрольных мероприятий 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Ульянов</dc:creator>
  <cp:lastModifiedBy>Пользователь</cp:lastModifiedBy>
  <cp:revision>340</cp:revision>
  <dcterms:created xsi:type="dcterms:W3CDTF">2020-02-01T13:29:15Z</dcterms:created>
  <dcterms:modified xsi:type="dcterms:W3CDTF">2021-03-22T06:53:42Z</dcterms:modified>
</cp:coreProperties>
</file>