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notesSlides/notesSlide14.xml" ContentType="application/vnd.openxmlformats-officedocument.presentationml.notesSlide+xml"/>
  <Override PartName="/ppt/charts/chart19.xml" ContentType="application/vnd.openxmlformats-officedocument.drawingml.chart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8.xml" ContentType="application/vnd.openxmlformats-officedocument.presentationml.notesSlide+xml"/>
  <Override PartName="/ppt/charts/chart23.xml" ContentType="application/vnd.openxmlformats-officedocument.drawingml.char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20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21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22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410" r:id="rId2"/>
    <p:sldId id="415" r:id="rId3"/>
    <p:sldId id="412" r:id="rId4"/>
    <p:sldId id="427" r:id="rId5"/>
    <p:sldId id="418" r:id="rId6"/>
    <p:sldId id="428" r:id="rId7"/>
    <p:sldId id="419" r:id="rId8"/>
    <p:sldId id="429" r:id="rId9"/>
    <p:sldId id="420" r:id="rId10"/>
    <p:sldId id="430" r:id="rId11"/>
    <p:sldId id="421" r:id="rId12"/>
    <p:sldId id="431" r:id="rId13"/>
    <p:sldId id="422" r:id="rId14"/>
    <p:sldId id="432" r:id="rId15"/>
    <p:sldId id="423" r:id="rId16"/>
    <p:sldId id="433" r:id="rId17"/>
    <p:sldId id="434" r:id="rId18"/>
    <p:sldId id="424" r:id="rId19"/>
    <p:sldId id="417" r:id="rId20"/>
    <p:sldId id="411" r:id="rId21"/>
    <p:sldId id="413" r:id="rId22"/>
    <p:sldId id="426" r:id="rId23"/>
    <p:sldId id="407" r:id="rId24"/>
    <p:sldId id="425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>
        <p:scale>
          <a:sx n="100" d="100"/>
          <a:sy n="100" d="100"/>
        </p:scale>
        <p:origin x="-2190" y="-324"/>
      </p:cViewPr>
      <p:guideLst>
        <p:guide orient="horz" pos="424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Расчетная единица: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кв. м. общей площади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5672402357255933"/>
          <c:y val="2.3595831124249206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Лист1!$A$2:$A$22</c:f>
              <c:strCache>
                <c:ptCount val="21"/>
                <c:pt idx="0">
                  <c:v>Средний</c:v>
                </c:pt>
                <c:pt idx="1">
                  <c:v>Амурская область</c:v>
                </c:pt>
                <c:pt idx="2">
                  <c:v>Республика Бурятия (мун. районы)</c:v>
                </c:pt>
                <c:pt idx="3">
                  <c:v>Республика Калмыкия</c:v>
                </c:pt>
                <c:pt idx="4">
                  <c:v>Чеченская Республика (мо кроме г. Грозный)</c:v>
                </c:pt>
                <c:pt idx="5">
                  <c:v>Воронежская область (кроме Ворон. межм. кластера)</c:v>
                </c:pt>
                <c:pt idx="6">
                  <c:v>Республика Бурятия (г. Улан-Удэ)</c:v>
                </c:pt>
                <c:pt idx="7">
                  <c:v>Забайкальский край</c:v>
                </c:pt>
                <c:pt idx="8">
                  <c:v>Чеченская Республика (мо "город Грозный")</c:v>
                </c:pt>
                <c:pt idx="9">
                  <c:v>Ярославская область</c:v>
                </c:pt>
                <c:pt idx="10">
                  <c:v>Краснодарский край (г. Краснодар)</c:v>
                </c:pt>
                <c:pt idx="11">
                  <c:v>Камчатский край</c:v>
                </c:pt>
                <c:pt idx="12">
                  <c:v>Республика Мордовия (1 кат. мо)</c:v>
                </c:pt>
                <c:pt idx="13">
                  <c:v>Ростовская область (2 кат. мо)</c:v>
                </c:pt>
                <c:pt idx="14">
                  <c:v>Ростовская область (1 кат. мо)</c:v>
                </c:pt>
                <c:pt idx="15">
                  <c:v>Республика Адыгея (мо хим., обр. и проч. виды пром-ти)</c:v>
                </c:pt>
                <c:pt idx="16">
                  <c:v>Кабардино-Балкарская Республика</c:v>
                </c:pt>
                <c:pt idx="17">
                  <c:v>Магаданская область </c:v>
                </c:pt>
                <c:pt idx="18">
                  <c:v>Республика Северная Осетия-Алания</c:v>
                </c:pt>
                <c:pt idx="19">
                  <c:v>Волгоградская область</c:v>
                </c:pt>
                <c:pt idx="20">
                  <c:v>Оренбургская область</c:v>
                </c:pt>
              </c:strCache>
            </c:strRef>
          </c:cat>
          <c:val>
            <c:numRef>
              <c:f>Лист1!$B$2:$B$22</c:f>
              <c:numCache>
                <c:formatCode>0.0</c:formatCode>
                <c:ptCount val="21"/>
                <c:pt idx="0">
                  <c:v>12.48602</c:v>
                </c:pt>
                <c:pt idx="1">
                  <c:v>14.766</c:v>
                </c:pt>
                <c:pt idx="2">
                  <c:v>16.375</c:v>
                </c:pt>
                <c:pt idx="3">
                  <c:v>16.633333333333333</c:v>
                </c:pt>
                <c:pt idx="4">
                  <c:v>16.666666666666668</c:v>
                </c:pt>
                <c:pt idx="5">
                  <c:v>17.666666666666668</c:v>
                </c:pt>
                <c:pt idx="6">
                  <c:v>17.866666666666667</c:v>
                </c:pt>
                <c:pt idx="7">
                  <c:v>17.899999999999999</c:v>
                </c:pt>
                <c:pt idx="8">
                  <c:v>18.75</c:v>
                </c:pt>
                <c:pt idx="9">
                  <c:v>18.991833333333332</c:v>
                </c:pt>
                <c:pt idx="10">
                  <c:v>19.244166666666668</c:v>
                </c:pt>
                <c:pt idx="11">
                  <c:v>19.57</c:v>
                </c:pt>
                <c:pt idx="12">
                  <c:v>22.007499999999997</c:v>
                </c:pt>
                <c:pt idx="13">
                  <c:v>22.816666666666666</c:v>
                </c:pt>
                <c:pt idx="14">
                  <c:v>24.8</c:v>
                </c:pt>
                <c:pt idx="15">
                  <c:v>27.519166666666667</c:v>
                </c:pt>
                <c:pt idx="16">
                  <c:v>28.166666666666668</c:v>
                </c:pt>
                <c:pt idx="17">
                  <c:v>28.849166666666665</c:v>
                </c:pt>
                <c:pt idx="18">
                  <c:v>31.916666666666668</c:v>
                </c:pt>
                <c:pt idx="19">
                  <c:v>42.828000000000003</c:v>
                </c:pt>
                <c:pt idx="20">
                  <c:v>73.8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45312"/>
        <c:axId val="31936512"/>
      </c:barChart>
      <c:catAx>
        <c:axId val="320453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1936512"/>
        <c:crosses val="autoZero"/>
        <c:auto val="1"/>
        <c:lblAlgn val="ctr"/>
        <c:lblOffset val="100"/>
        <c:noMultiLvlLbl val="0"/>
      </c:catAx>
      <c:valAx>
        <c:axId val="31936512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2045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Расчетная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единица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кв. м. торговой площади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8353944469133059"/>
          <c:y val="0.18642222723969717"/>
          <c:w val="0.39293782172351222"/>
          <c:h val="0.74534920224949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Средний</c:v>
                </c:pt>
                <c:pt idx="1">
                  <c:v>Республика Ингушетия</c:v>
                </c:pt>
                <c:pt idx="2">
                  <c:v>Новгородская область</c:v>
                </c:pt>
                <c:pt idx="3">
                  <c:v>Ненецкий автономный округ</c:v>
                </c:pt>
                <c:pt idx="4">
                  <c:v>Курская область</c:v>
                </c:pt>
                <c:pt idx="5">
                  <c:v>Владимирская область</c:v>
                </c:pt>
                <c:pt idx="6">
                  <c:v>Архангельская область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6.99</c:v>
                </c:pt>
                <c:pt idx="1">
                  <c:v>8.1858333333333331</c:v>
                </c:pt>
                <c:pt idx="2">
                  <c:v>9.519166666666667</c:v>
                </c:pt>
                <c:pt idx="3">
                  <c:v>10.290833333333333</c:v>
                </c:pt>
                <c:pt idx="4">
                  <c:v>10.459166666666667</c:v>
                </c:pt>
                <c:pt idx="5">
                  <c:v>13.775</c:v>
                </c:pt>
                <c:pt idx="6">
                  <c:v>16.666666666666668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618112"/>
        <c:axId val="108619648"/>
      </c:barChart>
      <c:catAx>
        <c:axId val="1086181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08619648"/>
        <c:crosses val="autoZero"/>
        <c:auto val="1"/>
        <c:lblAlgn val="ctr"/>
        <c:lblOffset val="100"/>
        <c:noMultiLvlLbl val="0"/>
      </c:catAx>
      <c:valAx>
        <c:axId val="108619648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8618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Расчетная единица: </a:t>
            </a:r>
            <a:b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кв. м. общей площади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Лист1!$A$2:$A$27</c:f>
              <c:strCache>
                <c:ptCount val="26"/>
                <c:pt idx="0">
                  <c:v>Средний</c:v>
                </c:pt>
                <c:pt idx="1">
                  <c:v>Республика Дагестан (центр. зона)</c:v>
                </c:pt>
                <c:pt idx="2">
                  <c:v>Республика Дагестан (горн. зона)</c:v>
                </c:pt>
                <c:pt idx="3">
                  <c:v>Республика Дагестан (южн. зона)</c:v>
                </c:pt>
                <c:pt idx="4">
                  <c:v>Республика Дагестан (сев. зона)</c:v>
                </c:pt>
                <c:pt idx="5">
                  <c:v>Республика Бурятия (мун. районы)</c:v>
                </c:pt>
                <c:pt idx="6">
                  <c:v>Республика Татарстан</c:v>
                </c:pt>
                <c:pt idx="7">
                  <c:v>Ямало-Ненецкий автономный округ</c:v>
                </c:pt>
                <c:pt idx="8">
                  <c:v>Республика Бурятия (г. Улан-Удэ)</c:v>
                </c:pt>
                <c:pt idx="9">
                  <c:v>Калужская область</c:v>
                </c:pt>
                <c:pt idx="10">
                  <c:v>ХМАО-Югра (г. Сургут)</c:v>
                </c:pt>
                <c:pt idx="11">
                  <c:v>Орловская область</c:v>
                </c:pt>
                <c:pt idx="12">
                  <c:v>Пензенская область</c:v>
                </c:pt>
                <c:pt idx="13">
                  <c:v>Кабардино-Балкарская Республика</c:v>
                </c:pt>
                <c:pt idx="14">
                  <c:v>Республика Тыва</c:v>
                </c:pt>
                <c:pt idx="15">
                  <c:v>Республика Северная Осетия-Алания</c:v>
                </c:pt>
                <c:pt idx="16">
                  <c:v>Ставропольский край</c:v>
                </c:pt>
                <c:pt idx="17">
                  <c:v>Республика Адыгея (мо хим., обр. и проч. виды пром-ти)</c:v>
                </c:pt>
                <c:pt idx="18">
                  <c:v>Тульская область</c:v>
                </c:pt>
                <c:pt idx="19">
                  <c:v>Саратовская область (нас. пункт. от 10 тыс. до 100 тыс. чел.)</c:v>
                </c:pt>
                <c:pt idx="20">
                  <c:v>Саратовская область (нас. пункт. от 1 тыс. до 10 тыс. чел.)</c:v>
                </c:pt>
                <c:pt idx="21">
                  <c:v>Республика Адыгея (мо ООПТ)</c:v>
                </c:pt>
                <c:pt idx="22">
                  <c:v>Республика Адыгея (мо сел. хоз.)</c:v>
                </c:pt>
                <c:pt idx="23">
                  <c:v>Саратовская область (нас. пункт. 100 тыс. чел. и более)</c:v>
                </c:pt>
                <c:pt idx="24">
                  <c:v>Воронежская область (Ворон. межмун. кластер)</c:v>
                </c:pt>
                <c:pt idx="25">
                  <c:v>Забайкальский край</c:v>
                </c:pt>
              </c:strCache>
            </c:strRef>
          </c:cat>
          <c:val>
            <c:numRef>
              <c:f>Лист1!$B$2:$B$27</c:f>
              <c:numCache>
                <c:formatCode>0.00000</c:formatCode>
                <c:ptCount val="26"/>
                <c:pt idx="0">
                  <c:v>4.9272800892018784E-2</c:v>
                </c:pt>
                <c:pt idx="1">
                  <c:v>5.5173674166666666E-2</c:v>
                </c:pt>
                <c:pt idx="2">
                  <c:v>5.5173674166666666E-2</c:v>
                </c:pt>
                <c:pt idx="3">
                  <c:v>5.5173674166666666E-2</c:v>
                </c:pt>
                <c:pt idx="4">
                  <c:v>5.5173674166666666E-2</c:v>
                </c:pt>
                <c:pt idx="5">
                  <c:v>5.5833333333333339E-2</c:v>
                </c:pt>
                <c:pt idx="6">
                  <c:v>5.7499999999999996E-2</c:v>
                </c:pt>
                <c:pt idx="7">
                  <c:v>6.4166666666666664E-2</c:v>
                </c:pt>
                <c:pt idx="8">
                  <c:v>6.5000000000000002E-2</c:v>
                </c:pt>
                <c:pt idx="9">
                  <c:v>7.3333333333333334E-2</c:v>
                </c:pt>
                <c:pt idx="10">
                  <c:v>8.3333333333333329E-2</c:v>
                </c:pt>
                <c:pt idx="11">
                  <c:v>9.3083333333333337E-2</c:v>
                </c:pt>
                <c:pt idx="12">
                  <c:v>9.4166666666666662E-2</c:v>
                </c:pt>
                <c:pt idx="13">
                  <c:v>9.6666666666666665E-2</c:v>
                </c:pt>
                <c:pt idx="14">
                  <c:v>9.9999999999999992E-2</c:v>
                </c:pt>
                <c:pt idx="15">
                  <c:v>0.10083333333333333</c:v>
                </c:pt>
                <c:pt idx="16">
                  <c:v>0.10083333333333333</c:v>
                </c:pt>
                <c:pt idx="17">
                  <c:v>0.10833333333333334</c:v>
                </c:pt>
                <c:pt idx="18">
                  <c:v>0.11333333333333334</c:v>
                </c:pt>
                <c:pt idx="19">
                  <c:v>0.11333333333333334</c:v>
                </c:pt>
                <c:pt idx="20">
                  <c:v>0.11333333333333334</c:v>
                </c:pt>
                <c:pt idx="21">
                  <c:v>0.11666666666666665</c:v>
                </c:pt>
                <c:pt idx="22">
                  <c:v>0.11666666666666665</c:v>
                </c:pt>
                <c:pt idx="23">
                  <c:v>0.13333333333333333</c:v>
                </c:pt>
                <c:pt idx="24">
                  <c:v>0.13999999999999999</c:v>
                </c:pt>
                <c:pt idx="25">
                  <c:v>0.17141666666666666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034112"/>
        <c:axId val="107035648"/>
      </c:barChart>
      <c:catAx>
        <c:axId val="1070341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07035648"/>
        <c:crosses val="autoZero"/>
        <c:auto val="1"/>
        <c:lblAlgn val="ctr"/>
        <c:lblOffset val="100"/>
        <c:noMultiLvlLbl val="0"/>
      </c:catAx>
      <c:valAx>
        <c:axId val="107035648"/>
        <c:scaling>
          <c:orientation val="minMax"/>
        </c:scaling>
        <c:delete val="0"/>
        <c:axPos val="b"/>
        <c:numFmt formatCode="0.000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703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Расчетная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единица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кв. м. торговой площади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8353944469133059"/>
          <c:y val="0.18642222723969717"/>
          <c:w val="0.39293782172351222"/>
          <c:h val="0.74534920224949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Средний</c:v>
                </c:pt>
                <c:pt idx="1">
                  <c:v>Владимирская область</c:v>
                </c:pt>
                <c:pt idx="2">
                  <c:v>Чувашская Республика</c:v>
                </c:pt>
                <c:pt idx="3">
                  <c:v>Ульяновская область</c:v>
                </c:pt>
                <c:pt idx="4">
                  <c:v>Курская область</c:v>
                </c:pt>
                <c:pt idx="5">
                  <c:v>Архангельская область</c:v>
                </c:pt>
                <c:pt idx="6">
                  <c:v>Челябинская область</c:v>
                </c:pt>
              </c:strCache>
            </c:strRef>
          </c:cat>
          <c:val>
            <c:numRef>
              <c:f>Лист1!$B$2:$B$8</c:f>
              <c:numCache>
                <c:formatCode>_(* #,##0.00_);_(* \(#,##0.00\);_(* "-"??_);_(@_)</c:formatCode>
                <c:ptCount val="7"/>
                <c:pt idx="0">
                  <c:v>6.0359375000000007E-2</c:v>
                </c:pt>
                <c:pt idx="1">
                  <c:v>7.2499999999999995E-2</c:v>
                </c:pt>
                <c:pt idx="2">
                  <c:v>8.4166666666666667E-2</c:v>
                </c:pt>
                <c:pt idx="3">
                  <c:v>8.5833333333333331E-2</c:v>
                </c:pt>
                <c:pt idx="4">
                  <c:v>9.0000000000000011E-2</c:v>
                </c:pt>
                <c:pt idx="5">
                  <c:v>0.10833333333333334</c:v>
                </c:pt>
                <c:pt idx="6">
                  <c:v>0.13333333333333333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122688"/>
        <c:axId val="107124224"/>
      </c:barChart>
      <c:catAx>
        <c:axId val="1071226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07124224"/>
        <c:crosses val="autoZero"/>
        <c:auto val="1"/>
        <c:lblAlgn val="ctr"/>
        <c:lblOffset val="100"/>
        <c:noMultiLvlLbl val="0"/>
      </c:catAx>
      <c:valAx>
        <c:axId val="107124224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7122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Расчетная единица: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машиноместо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Лист1!$A$2:$A$22</c:f>
              <c:strCache>
                <c:ptCount val="21"/>
                <c:pt idx="0">
                  <c:v>Средний</c:v>
                </c:pt>
                <c:pt idx="1">
                  <c:v>Брянская область</c:v>
                </c:pt>
                <c:pt idx="2">
                  <c:v>г. Севастополь</c:v>
                </c:pt>
                <c:pt idx="3">
                  <c:v>Нижегородская область</c:v>
                </c:pt>
                <c:pt idx="4">
                  <c:v>Республика Адыгея (мо ООПТ)</c:v>
                </c:pt>
                <c:pt idx="5">
                  <c:v>Республика Адыгея (мо сел. хоз.)</c:v>
                </c:pt>
                <c:pt idx="6">
                  <c:v>Омская область</c:v>
                </c:pt>
                <c:pt idx="7">
                  <c:v>Челябинская область</c:v>
                </c:pt>
                <c:pt idx="8">
                  <c:v>Забайкальский край</c:v>
                </c:pt>
                <c:pt idx="9">
                  <c:v>Тюменская область </c:v>
                </c:pt>
                <c:pt idx="10">
                  <c:v>Краснодарский край (мо кроме г. Краснодар)</c:v>
                </c:pt>
                <c:pt idx="11">
                  <c:v>Краснодарский край (город Краснодар)</c:v>
                </c:pt>
                <c:pt idx="12">
                  <c:v>Республика Мордовия (1 кат. мо)</c:v>
                </c:pt>
                <c:pt idx="13">
                  <c:v>Тверская область</c:v>
                </c:pt>
                <c:pt idx="14">
                  <c:v>Сахалинская область</c:v>
                </c:pt>
                <c:pt idx="15">
                  <c:v>Амурская область</c:v>
                </c:pt>
                <c:pt idx="16">
                  <c:v>Воронежская область (Ворон. межмун. кластер)</c:v>
                </c:pt>
                <c:pt idx="17">
                  <c:v>Астраханская область</c:v>
                </c:pt>
                <c:pt idx="18">
                  <c:v>Волгоградская область</c:v>
                </c:pt>
                <c:pt idx="19">
                  <c:v>Камчатский край</c:v>
                </c:pt>
                <c:pt idx="20">
                  <c:v>Республика Башкортостан</c:v>
                </c:pt>
              </c:strCache>
            </c:strRef>
          </c:cat>
          <c:val>
            <c:numRef>
              <c:f>Лист1!$B$2:$B$22</c:f>
              <c:numCache>
                <c:formatCode>0.0</c:formatCode>
                <c:ptCount val="21"/>
                <c:pt idx="0">
                  <c:v>30.76</c:v>
                </c:pt>
                <c:pt idx="1">
                  <c:v>34.195</c:v>
                </c:pt>
                <c:pt idx="2">
                  <c:v>36.75</c:v>
                </c:pt>
                <c:pt idx="3">
                  <c:v>47.708333333333336</c:v>
                </c:pt>
                <c:pt idx="4">
                  <c:v>50</c:v>
                </c:pt>
                <c:pt idx="5">
                  <c:v>50</c:v>
                </c:pt>
                <c:pt idx="6">
                  <c:v>51.465000000000003</c:v>
                </c:pt>
                <c:pt idx="7">
                  <c:v>57.300750000000001</c:v>
                </c:pt>
                <c:pt idx="8">
                  <c:v>57.606666666666662</c:v>
                </c:pt>
                <c:pt idx="9">
                  <c:v>62.580833333333338</c:v>
                </c:pt>
                <c:pt idx="10">
                  <c:v>62.792083333333331</c:v>
                </c:pt>
                <c:pt idx="11">
                  <c:v>68.962499999999991</c:v>
                </c:pt>
                <c:pt idx="12">
                  <c:v>71.702500000000001</c:v>
                </c:pt>
                <c:pt idx="13">
                  <c:v>77.019166666666663</c:v>
                </c:pt>
                <c:pt idx="14">
                  <c:v>87.768333333333331</c:v>
                </c:pt>
                <c:pt idx="15">
                  <c:v>89.625833333333333</c:v>
                </c:pt>
                <c:pt idx="16">
                  <c:v>96.6875</c:v>
                </c:pt>
                <c:pt idx="17">
                  <c:v>99.490833333333342</c:v>
                </c:pt>
                <c:pt idx="18">
                  <c:v>99.674999999999997</c:v>
                </c:pt>
                <c:pt idx="19">
                  <c:v>127.22833333333334</c:v>
                </c:pt>
                <c:pt idx="20">
                  <c:v>136.625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010944"/>
        <c:axId val="109012480"/>
      </c:barChart>
      <c:catAx>
        <c:axId val="1090109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9012480"/>
        <c:crosses val="autoZero"/>
        <c:auto val="1"/>
        <c:lblAlgn val="ctr"/>
        <c:lblOffset val="100"/>
        <c:noMultiLvlLbl val="0"/>
      </c:catAx>
      <c:valAx>
        <c:axId val="109012480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9010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Расчетная единица: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машиноместо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Лист1!$A$2:$A$23</c:f>
              <c:strCache>
                <c:ptCount val="22"/>
                <c:pt idx="0">
                  <c:v>Средний</c:v>
                </c:pt>
                <c:pt idx="1">
                  <c:v>г. Севастополь</c:v>
                </c:pt>
                <c:pt idx="2">
                  <c:v>Омская область</c:v>
                </c:pt>
                <c:pt idx="3">
                  <c:v>Амурская область</c:v>
                </c:pt>
                <c:pt idx="4">
                  <c:v>Краснодарский край (мо кроме г. Краснодар)</c:v>
                </c:pt>
                <c:pt idx="5">
                  <c:v>Сахалинская область</c:v>
                </c:pt>
                <c:pt idx="6">
                  <c:v>Нижегородская область</c:v>
                </c:pt>
                <c:pt idx="7">
                  <c:v>Республика Мордовия (1 кат. мо)</c:v>
                </c:pt>
                <c:pt idx="8">
                  <c:v>Республика Адыгея (мо ООПТ)</c:v>
                </c:pt>
                <c:pt idx="9">
                  <c:v>Республика Адыгея (мо сел. хоз.)</c:v>
                </c:pt>
                <c:pt idx="10">
                  <c:v>Кировская область</c:v>
                </c:pt>
                <c:pt idx="11">
                  <c:v>Краснодарский край (г. Краснодар)</c:v>
                </c:pt>
                <c:pt idx="12">
                  <c:v>Орловская область</c:v>
                </c:pt>
                <c:pt idx="13">
                  <c:v>Камчатский край</c:v>
                </c:pt>
                <c:pt idx="14">
                  <c:v>Челябинская область</c:v>
                </c:pt>
                <c:pt idx="15">
                  <c:v>Тюменская область </c:v>
                </c:pt>
                <c:pt idx="16">
                  <c:v>Республика Башкортостан</c:v>
                </c:pt>
                <c:pt idx="17">
                  <c:v>Тверская область</c:v>
                </c:pt>
                <c:pt idx="18">
                  <c:v>Алтайский край</c:v>
                </c:pt>
                <c:pt idx="19">
                  <c:v>Астраханская область</c:v>
                </c:pt>
                <c:pt idx="20">
                  <c:v>Волгоградская область</c:v>
                </c:pt>
                <c:pt idx="21">
                  <c:v>Томская область</c:v>
                </c:pt>
              </c:strCache>
            </c:strRef>
          </c:cat>
          <c:val>
            <c:numRef>
              <c:f>Лист1!$B$2:$B$23</c:f>
              <c:numCache>
                <c:formatCode>0.00</c:formatCode>
                <c:ptCount val="22"/>
                <c:pt idx="0">
                  <c:v>0.32491682900432906</c:v>
                </c:pt>
                <c:pt idx="1">
                  <c:v>0.36083333333333334</c:v>
                </c:pt>
                <c:pt idx="2">
                  <c:v>0.39541666666666669</c:v>
                </c:pt>
                <c:pt idx="3">
                  <c:v>0.43297500000000005</c:v>
                </c:pt>
                <c:pt idx="4">
                  <c:v>0.44562499999999999</c:v>
                </c:pt>
                <c:pt idx="5">
                  <c:v>0.46750000000000003</c:v>
                </c:pt>
                <c:pt idx="6">
                  <c:v>0.48833333333333334</c:v>
                </c:pt>
                <c:pt idx="7">
                  <c:v>0.49783333333333335</c:v>
                </c:pt>
                <c:pt idx="8">
                  <c:v>0.5</c:v>
                </c:pt>
                <c:pt idx="9">
                  <c:v>0.5</c:v>
                </c:pt>
                <c:pt idx="10">
                  <c:v>0.50222500000000003</c:v>
                </c:pt>
                <c:pt idx="11">
                  <c:v>0.57500000000000007</c:v>
                </c:pt>
                <c:pt idx="12">
                  <c:v>0.57791666666666663</c:v>
                </c:pt>
                <c:pt idx="13">
                  <c:v>0.66916666666666658</c:v>
                </c:pt>
                <c:pt idx="14">
                  <c:v>0.7360000000000001</c:v>
                </c:pt>
                <c:pt idx="15">
                  <c:v>0.95000000000000007</c:v>
                </c:pt>
                <c:pt idx="16">
                  <c:v>1.075</c:v>
                </c:pt>
                <c:pt idx="17">
                  <c:v>1.1049166666666668</c:v>
                </c:pt>
                <c:pt idx="18">
                  <c:v>1.1080000000000001</c:v>
                </c:pt>
                <c:pt idx="19">
                  <c:v>1.5816666666666668</c:v>
                </c:pt>
                <c:pt idx="20">
                  <c:v>1.8280000000000001</c:v>
                </c:pt>
                <c:pt idx="21">
                  <c:v>4.3072499999999998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503104"/>
        <c:axId val="115504640"/>
      </c:barChart>
      <c:catAx>
        <c:axId val="1155031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5504640"/>
        <c:crosses val="autoZero"/>
        <c:auto val="1"/>
        <c:lblAlgn val="ctr"/>
        <c:lblOffset val="100"/>
        <c:noMultiLvlLbl val="0"/>
      </c:catAx>
      <c:valAx>
        <c:axId val="115504640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550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Расчетная единица: 1 место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Лист1!$A$2:$A$26</c:f>
              <c:strCache>
                <c:ptCount val="25"/>
                <c:pt idx="0">
                  <c:v>Средний</c:v>
                </c:pt>
                <c:pt idx="1">
                  <c:v>Ивановская область</c:v>
                </c:pt>
                <c:pt idx="2">
                  <c:v>Свердловская область (кроме г. Екатеринбург)</c:v>
                </c:pt>
                <c:pt idx="3">
                  <c:v>Новгородская область</c:v>
                </c:pt>
                <c:pt idx="4">
                  <c:v>Краснодарский край (мо кроме г. Краснодар)</c:v>
                </c:pt>
                <c:pt idx="5">
                  <c:v>Республика Мордовия (1 кат. мо)</c:v>
                </c:pt>
                <c:pt idx="6">
                  <c:v>Ярославская область</c:v>
                </c:pt>
                <c:pt idx="7">
                  <c:v>Ульяновская область</c:v>
                </c:pt>
                <c:pt idx="8">
                  <c:v>Ленинградская область</c:v>
                </c:pt>
                <c:pt idx="9">
                  <c:v>Республика Марий Эл </c:v>
                </c:pt>
                <c:pt idx="10">
                  <c:v>Республика Хакасия</c:v>
                </c:pt>
                <c:pt idx="11">
                  <c:v>Мурманская область</c:v>
                </c:pt>
                <c:pt idx="12">
                  <c:v>Волгоградская область</c:v>
                </c:pt>
                <c:pt idx="13">
                  <c:v>Владимирская область</c:v>
                </c:pt>
                <c:pt idx="14">
                  <c:v>Псковская область</c:v>
                </c:pt>
                <c:pt idx="15">
                  <c:v>Республика Дагестан (центр. зона)</c:v>
                </c:pt>
                <c:pt idx="16">
                  <c:v>Республика Дагестан (горн. зона)</c:v>
                </c:pt>
                <c:pt idx="17">
                  <c:v>Республика Дагестан (южн. зона)</c:v>
                </c:pt>
                <c:pt idx="18">
                  <c:v>Республика Дагестан (север. зона)</c:v>
                </c:pt>
                <c:pt idx="19">
                  <c:v>Воронежская область (Воронеж. межмун. кластер)</c:v>
                </c:pt>
                <c:pt idx="20">
                  <c:v>Республика Башкортостан</c:v>
                </c:pt>
                <c:pt idx="21">
                  <c:v>Краснодарский край (г. Краснодар)</c:v>
                </c:pt>
                <c:pt idx="22">
                  <c:v>Чукотский автономный округ</c:v>
                </c:pt>
                <c:pt idx="23">
                  <c:v>Ростовская область (1 кат. мо)</c:v>
                </c:pt>
                <c:pt idx="24">
                  <c:v>Амурская область</c:v>
                </c:pt>
              </c:strCache>
            </c:strRef>
          </c:cat>
          <c:val>
            <c:numRef>
              <c:f>Лист1!$B$2:$B$26</c:f>
              <c:numCache>
                <c:formatCode>0.0</c:formatCode>
                <c:ptCount val="25"/>
                <c:pt idx="0">
                  <c:v>3.15</c:v>
                </c:pt>
                <c:pt idx="1">
                  <c:v>3.48</c:v>
                </c:pt>
                <c:pt idx="2">
                  <c:v>3.7560000000000002</c:v>
                </c:pt>
                <c:pt idx="3">
                  <c:v>3.8466666666666662</c:v>
                </c:pt>
                <c:pt idx="4">
                  <c:v>3.9237500000000001</c:v>
                </c:pt>
                <c:pt idx="5">
                  <c:v>3.9333333333333336</c:v>
                </c:pt>
                <c:pt idx="6">
                  <c:v>4.0120833333333339</c:v>
                </c:pt>
                <c:pt idx="7">
                  <c:v>4.3449999999999998</c:v>
                </c:pt>
                <c:pt idx="8">
                  <c:v>4.3950000000000005</c:v>
                </c:pt>
                <c:pt idx="9">
                  <c:v>4.3999999999999995</c:v>
                </c:pt>
                <c:pt idx="10">
                  <c:v>4.8</c:v>
                </c:pt>
                <c:pt idx="11">
                  <c:v>4.8016666666666667</c:v>
                </c:pt>
                <c:pt idx="12">
                  <c:v>4.9450000000000003</c:v>
                </c:pt>
                <c:pt idx="13">
                  <c:v>5.166666666666667</c:v>
                </c:pt>
                <c:pt idx="14">
                  <c:v>5.166666666666667</c:v>
                </c:pt>
                <c:pt idx="15">
                  <c:v>5.3344788333333328</c:v>
                </c:pt>
                <c:pt idx="16">
                  <c:v>5.3344788333333328</c:v>
                </c:pt>
                <c:pt idx="17">
                  <c:v>5.3344788333333328</c:v>
                </c:pt>
                <c:pt idx="18">
                  <c:v>5.3344788333333328</c:v>
                </c:pt>
                <c:pt idx="19">
                  <c:v>6.7824999999999998</c:v>
                </c:pt>
                <c:pt idx="20">
                  <c:v>6.9083333333333341</c:v>
                </c:pt>
                <c:pt idx="21">
                  <c:v>6.9683333333333337</c:v>
                </c:pt>
                <c:pt idx="22">
                  <c:v>8.3333333333333339</c:v>
                </c:pt>
                <c:pt idx="23">
                  <c:v>8.3583333333333325</c:v>
                </c:pt>
                <c:pt idx="24">
                  <c:v>9.8772166666666674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808128"/>
        <c:axId val="115809664"/>
      </c:barChart>
      <c:catAx>
        <c:axId val="1158081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5809664"/>
        <c:crosses val="autoZero"/>
        <c:auto val="1"/>
        <c:lblAlgn val="ctr"/>
        <c:lblOffset val="100"/>
        <c:noMultiLvlLbl val="0"/>
      </c:catAx>
      <c:valAx>
        <c:axId val="115809664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5808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Расчетная единица: 1 место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Лист1!$A$2:$A$26</c:f>
              <c:strCache>
                <c:ptCount val="25"/>
                <c:pt idx="0">
                  <c:v>Средний</c:v>
                </c:pt>
                <c:pt idx="1">
                  <c:v>Владимирская область</c:v>
                </c:pt>
                <c:pt idx="2">
                  <c:v>Краснодарский край (мо кроме г. Краснодар)</c:v>
                </c:pt>
                <c:pt idx="3">
                  <c:v>Мурманская область</c:v>
                </c:pt>
                <c:pt idx="4">
                  <c:v>Тульская область</c:v>
                </c:pt>
                <c:pt idx="5">
                  <c:v>Приморский край</c:v>
                </c:pt>
                <c:pt idx="6">
                  <c:v>Республика Мордовия (1 кат. мо)</c:v>
                </c:pt>
                <c:pt idx="7">
                  <c:v>Ульяновская область</c:v>
                </c:pt>
                <c:pt idx="8">
                  <c:v>Чукотский автономный округ</c:v>
                </c:pt>
                <c:pt idx="9">
                  <c:v>Липецкая область</c:v>
                </c:pt>
                <c:pt idx="10">
                  <c:v>Республика Башкортостан</c:v>
                </c:pt>
                <c:pt idx="11">
                  <c:v>ХМАО-Югра (г. Ханты-Мансийск)</c:v>
                </c:pt>
                <c:pt idx="12">
                  <c:v>ХМАО-Югра (г. Сургут)</c:v>
                </c:pt>
                <c:pt idx="13">
                  <c:v>ХМАО-Югра (г. Нижневартовск)</c:v>
                </c:pt>
                <c:pt idx="14">
                  <c:v>Тюменская область </c:v>
                </c:pt>
                <c:pt idx="15">
                  <c:v>Республика Дагестан (центр. зона)</c:v>
                </c:pt>
                <c:pt idx="16">
                  <c:v>Республика Дагестан (горн. зона)</c:v>
                </c:pt>
                <c:pt idx="17">
                  <c:v>Республика Дагестан (южн. зона)</c:v>
                </c:pt>
                <c:pt idx="18">
                  <c:v>Республика Дагестан (северн. зона)</c:v>
                </c:pt>
                <c:pt idx="19">
                  <c:v>Белгородская область</c:v>
                </c:pt>
                <c:pt idx="20">
                  <c:v>Воронежская область (Ворон. межмун. кластер.)</c:v>
                </c:pt>
                <c:pt idx="21">
                  <c:v>Краснодарский край (г. Краснодар)</c:v>
                </c:pt>
                <c:pt idx="22">
                  <c:v>Ростовская область (1 кат. мо)</c:v>
                </c:pt>
                <c:pt idx="23">
                  <c:v>Амурская область</c:v>
                </c:pt>
                <c:pt idx="24">
                  <c:v>Томская область</c:v>
                </c:pt>
              </c:strCache>
            </c:strRef>
          </c:cat>
          <c:val>
            <c:numRef>
              <c:f>Лист1!$B$2:$B$26</c:f>
              <c:numCache>
                <c:formatCode>0.000</c:formatCode>
                <c:ptCount val="25"/>
                <c:pt idx="0">
                  <c:v>2.8882994035087713E-2</c:v>
                </c:pt>
                <c:pt idx="1">
                  <c:v>3.3333333333333333E-2</c:v>
                </c:pt>
                <c:pt idx="2">
                  <c:v>3.3750000000000002E-2</c:v>
                </c:pt>
                <c:pt idx="3">
                  <c:v>3.4166666666666665E-2</c:v>
                </c:pt>
                <c:pt idx="4">
                  <c:v>3.4166666666666665E-2</c:v>
                </c:pt>
                <c:pt idx="5">
                  <c:v>3.5325000000000002E-2</c:v>
                </c:pt>
                <c:pt idx="6">
                  <c:v>3.6083333333333335E-2</c:v>
                </c:pt>
                <c:pt idx="7">
                  <c:v>3.6666666666666667E-2</c:v>
                </c:pt>
                <c:pt idx="8">
                  <c:v>4.1666666666666664E-2</c:v>
                </c:pt>
                <c:pt idx="9">
                  <c:v>4.3333333333333335E-2</c:v>
                </c:pt>
                <c:pt idx="10">
                  <c:v>4.9999999999999996E-2</c:v>
                </c:pt>
                <c:pt idx="11">
                  <c:v>6.083333333333333E-2</c:v>
                </c:pt>
                <c:pt idx="12">
                  <c:v>6.083333333333333E-2</c:v>
                </c:pt>
                <c:pt idx="13">
                  <c:v>6.083333333333333E-2</c:v>
                </c:pt>
                <c:pt idx="14">
                  <c:v>6.5833333333333341E-2</c:v>
                </c:pt>
                <c:pt idx="15">
                  <c:v>6.5971316666666668E-2</c:v>
                </c:pt>
                <c:pt idx="16">
                  <c:v>6.5971316666666668E-2</c:v>
                </c:pt>
                <c:pt idx="17">
                  <c:v>6.5971316666666668E-2</c:v>
                </c:pt>
                <c:pt idx="18">
                  <c:v>6.5971316666666668E-2</c:v>
                </c:pt>
                <c:pt idx="19">
                  <c:v>6.6666666666666666E-2</c:v>
                </c:pt>
                <c:pt idx="20">
                  <c:v>6.7500000000000004E-2</c:v>
                </c:pt>
                <c:pt idx="21">
                  <c:v>6.8333333333333329E-2</c:v>
                </c:pt>
                <c:pt idx="22">
                  <c:v>7.0833333333333331E-2</c:v>
                </c:pt>
                <c:pt idx="23">
                  <c:v>8.095833333333334E-2</c:v>
                </c:pt>
                <c:pt idx="24">
                  <c:v>9.1083333333333336E-2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09984"/>
        <c:axId val="33611776"/>
      </c:barChart>
      <c:catAx>
        <c:axId val="336099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3611776"/>
        <c:crosses val="autoZero"/>
        <c:auto val="1"/>
        <c:lblAlgn val="ctr"/>
        <c:lblOffset val="100"/>
        <c:noMultiLvlLbl val="0"/>
      </c:catAx>
      <c:valAx>
        <c:axId val="33611776"/>
        <c:scaling>
          <c:orientation val="minMax"/>
        </c:scaling>
        <c:delete val="0"/>
        <c:axPos val="b"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3609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Расчетная единица: 1 место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Лист1!$A$2:$A$30</c:f>
              <c:strCache>
                <c:ptCount val="29"/>
                <c:pt idx="0">
                  <c:v>Средний</c:v>
                </c:pt>
                <c:pt idx="1">
                  <c:v>Республика Дагестан (горная зона)</c:v>
                </c:pt>
                <c:pt idx="2">
                  <c:v>Республика Башкортостан</c:v>
                </c:pt>
                <c:pt idx="3">
                  <c:v>Саратовская область (нас. пункт. от 10 тыс. до 100 тыс. чел.)</c:v>
                </c:pt>
                <c:pt idx="4">
                  <c:v>Саратовская область (нас. пункт. от 1 тыс. до 10 тыс. чел.)</c:v>
                </c:pt>
                <c:pt idx="5">
                  <c:v>Новгородская область</c:v>
                </c:pt>
                <c:pt idx="6">
                  <c:v>Республика Дагестан (южная зона)</c:v>
                </c:pt>
                <c:pt idx="7">
                  <c:v>Воронежская область (Воронеж. межмун. кластер)</c:v>
                </c:pt>
                <c:pt idx="8">
                  <c:v>Республика Дагестан (центр. зона)</c:v>
                </c:pt>
                <c:pt idx="9">
                  <c:v>Ульяновская область</c:v>
                </c:pt>
                <c:pt idx="10">
                  <c:v>Краснодарский край (мо кроме г. Краснодар)</c:v>
                </c:pt>
                <c:pt idx="11">
                  <c:v>Краснодарский край (город Краснодар)</c:v>
                </c:pt>
                <c:pt idx="12">
                  <c:v>Республика Мордовия (1 кат. мо)</c:v>
                </c:pt>
                <c:pt idx="13">
                  <c:v>Саратовская область (нас. пункт. 100 тыс. чел. и более)</c:v>
                </c:pt>
                <c:pt idx="14">
                  <c:v>Кемеровская область</c:v>
                </c:pt>
                <c:pt idx="15">
                  <c:v>Республика Калмыкия</c:v>
                </c:pt>
                <c:pt idx="16">
                  <c:v>Ростовская область (2 кат. мо)</c:v>
                </c:pt>
                <c:pt idx="17">
                  <c:v>Воронежская область (кроме Ворон. межмун. кластера)</c:v>
                </c:pt>
                <c:pt idx="18">
                  <c:v>Курская область</c:v>
                </c:pt>
                <c:pt idx="19">
                  <c:v>Ростовская область (1 кат. мо)</c:v>
                </c:pt>
                <c:pt idx="20">
                  <c:v>Чеченская Республика (другие МО)</c:v>
                </c:pt>
                <c:pt idx="21">
                  <c:v>Чеченская Республика (МО город Грозный)</c:v>
                </c:pt>
                <c:pt idx="22">
                  <c:v>ХМАО-Югра (г. Нижневартовск)</c:v>
                </c:pt>
                <c:pt idx="23">
                  <c:v>ХМАО-Югра (г. Сургут)</c:v>
                </c:pt>
                <c:pt idx="24">
                  <c:v>г. Севастополь</c:v>
                </c:pt>
                <c:pt idx="25">
                  <c:v>Камчатский край</c:v>
                </c:pt>
                <c:pt idx="26">
                  <c:v>Амурская область</c:v>
                </c:pt>
                <c:pt idx="27">
                  <c:v>Волгоградская область</c:v>
                </c:pt>
                <c:pt idx="28">
                  <c:v>Республика Марий Эл </c:v>
                </c:pt>
              </c:strCache>
            </c:strRef>
          </c:cat>
          <c:val>
            <c:numRef>
              <c:f>Лист1!$B$2:$B$30</c:f>
              <c:numCache>
                <c:formatCode>0.0</c:formatCode>
                <c:ptCount val="29"/>
                <c:pt idx="0">
                  <c:v>20.74</c:v>
                </c:pt>
                <c:pt idx="1">
                  <c:v>23.225732166666663</c:v>
                </c:pt>
                <c:pt idx="2">
                  <c:v>23.974999999999998</c:v>
                </c:pt>
                <c:pt idx="3">
                  <c:v>24.933333333333334</c:v>
                </c:pt>
                <c:pt idx="4">
                  <c:v>24.933333333333334</c:v>
                </c:pt>
                <c:pt idx="5">
                  <c:v>24.964166666666667</c:v>
                </c:pt>
                <c:pt idx="6">
                  <c:v>25.361590500000002</c:v>
                </c:pt>
                <c:pt idx="7">
                  <c:v>25.7</c:v>
                </c:pt>
                <c:pt idx="8">
                  <c:v>26.519644249999999</c:v>
                </c:pt>
                <c:pt idx="9">
                  <c:v>26.547499999999999</c:v>
                </c:pt>
                <c:pt idx="10">
                  <c:v>27.214166666666667</c:v>
                </c:pt>
                <c:pt idx="11">
                  <c:v>28.049166666666665</c:v>
                </c:pt>
                <c:pt idx="12">
                  <c:v>28.076666666666668</c:v>
                </c:pt>
                <c:pt idx="13">
                  <c:v>29.333333333333332</c:v>
                </c:pt>
                <c:pt idx="14">
                  <c:v>30.370999999999999</c:v>
                </c:pt>
                <c:pt idx="15">
                  <c:v>33.06666666666667</c:v>
                </c:pt>
                <c:pt idx="16">
                  <c:v>33.141666666666666</c:v>
                </c:pt>
                <c:pt idx="17">
                  <c:v>35.083333333333336</c:v>
                </c:pt>
                <c:pt idx="18">
                  <c:v>36.586666666666666</c:v>
                </c:pt>
                <c:pt idx="19">
                  <c:v>37.173333333333332</c:v>
                </c:pt>
                <c:pt idx="20">
                  <c:v>38.733333333333334</c:v>
                </c:pt>
                <c:pt idx="21">
                  <c:v>43.574999999999996</c:v>
                </c:pt>
                <c:pt idx="22">
                  <c:v>45.04708333333334</c:v>
                </c:pt>
                <c:pt idx="23">
                  <c:v>45.048333333333339</c:v>
                </c:pt>
                <c:pt idx="24">
                  <c:v>45.583333333333336</c:v>
                </c:pt>
                <c:pt idx="25">
                  <c:v>47.898333333333333</c:v>
                </c:pt>
                <c:pt idx="26">
                  <c:v>48.416666666666664</c:v>
                </c:pt>
                <c:pt idx="27">
                  <c:v>52.432000000000002</c:v>
                </c:pt>
                <c:pt idx="28">
                  <c:v>64.05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091776"/>
        <c:axId val="118093312"/>
      </c:barChart>
      <c:catAx>
        <c:axId val="1180917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8093312"/>
        <c:crosses val="autoZero"/>
        <c:auto val="1"/>
        <c:lblAlgn val="ctr"/>
        <c:lblOffset val="100"/>
        <c:noMultiLvlLbl val="0"/>
      </c:catAx>
      <c:valAx>
        <c:axId val="118093312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8091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Расчетная единица: 1 место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03482911735871"/>
          <c:y val="2.9663110152074325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Лист1!$A$2:$A$41</c:f>
              <c:strCache>
                <c:ptCount val="40"/>
                <c:pt idx="0">
                  <c:v>Средний</c:v>
                </c:pt>
                <c:pt idx="1">
                  <c:v>Челябинская область</c:v>
                </c:pt>
                <c:pt idx="2">
                  <c:v>Ростовская область (2 кат. мо)</c:v>
                </c:pt>
                <c:pt idx="3">
                  <c:v>Костромская область</c:v>
                </c:pt>
                <c:pt idx="4">
                  <c:v>Московская область</c:v>
                </c:pt>
                <c:pt idx="5">
                  <c:v>Калининградская область (сел. нас. пункты)</c:v>
                </c:pt>
                <c:pt idx="6">
                  <c:v>Краснодарский край (мо кроме г. Краснодар)</c:v>
                </c:pt>
                <c:pt idx="7">
                  <c:v>Ненецкий автономный округ</c:v>
                </c:pt>
                <c:pt idx="8">
                  <c:v>Астраханская область</c:v>
                </c:pt>
                <c:pt idx="9">
                  <c:v>Калининградская область (города)</c:v>
                </c:pt>
                <c:pt idx="10">
                  <c:v>Томская область</c:v>
                </c:pt>
                <c:pt idx="11">
                  <c:v>Ульяновская область</c:v>
                </c:pt>
                <c:pt idx="12">
                  <c:v>Краснодарский край (г. Краснодар)</c:v>
                </c:pt>
                <c:pt idx="13">
                  <c:v>Тюменская область </c:v>
                </c:pt>
                <c:pt idx="14">
                  <c:v>Воронежская область</c:v>
                </c:pt>
                <c:pt idx="15">
                  <c:v>Волгоградская область</c:v>
                </c:pt>
                <c:pt idx="16">
                  <c:v>Республика Дагестан (север. зона)</c:v>
                </c:pt>
                <c:pt idx="17">
                  <c:v>Республика Башкортостан</c:v>
                </c:pt>
                <c:pt idx="18">
                  <c:v>Республика Мордовия (1 кат. мо)</c:v>
                </c:pt>
                <c:pt idx="19">
                  <c:v>г. Севастополь</c:v>
                </c:pt>
                <c:pt idx="20">
                  <c:v>Курская область</c:v>
                </c:pt>
                <c:pt idx="21">
                  <c:v>Белгородская область</c:v>
                </c:pt>
                <c:pt idx="22">
                  <c:v>Пермский край</c:v>
                </c:pt>
                <c:pt idx="23">
                  <c:v>Воронежская область (Ворон. межмун. кластер)</c:v>
                </c:pt>
                <c:pt idx="24">
                  <c:v>Орловская область</c:v>
                </c:pt>
                <c:pt idx="25">
                  <c:v>Ростовская область (1 кат. мо)</c:v>
                </c:pt>
                <c:pt idx="26">
                  <c:v>Республика Калмыкия</c:v>
                </c:pt>
                <c:pt idx="27">
                  <c:v>Республика Дагестан (южн. зона)</c:v>
                </c:pt>
                <c:pt idx="28">
                  <c:v>Камчатский край</c:v>
                </c:pt>
                <c:pt idx="29">
                  <c:v>Кемеровская область</c:v>
                </c:pt>
                <c:pt idx="30">
                  <c:v>Новосибирская область</c:v>
                </c:pt>
                <c:pt idx="31">
                  <c:v>Республика Дагестан (горн. зона)</c:v>
                </c:pt>
                <c:pt idx="32">
                  <c:v>Липецкая область</c:v>
                </c:pt>
                <c:pt idx="33">
                  <c:v>Республика Марий Эл </c:v>
                </c:pt>
                <c:pt idx="34">
                  <c:v>Республика Дагестан (центр. зона)</c:v>
                </c:pt>
                <c:pt idx="35">
                  <c:v>Амурская область</c:v>
                </c:pt>
                <c:pt idx="36">
                  <c:v>Чеченская Республика (мо кроме г. Грозный)</c:v>
                </c:pt>
                <c:pt idx="37">
                  <c:v>Чеченская Республика (мо г. Грозный)</c:v>
                </c:pt>
                <c:pt idx="38">
                  <c:v>ХМАО-Югра (г. Сургут)</c:v>
                </c:pt>
                <c:pt idx="39">
                  <c:v>ХМАО-Югра (г. Нижневартовск)</c:v>
                </c:pt>
              </c:strCache>
            </c:strRef>
          </c:cat>
          <c:val>
            <c:numRef>
              <c:f>Лист1!$B$2:$B$41</c:f>
              <c:numCache>
                <c:formatCode>0.000</c:formatCode>
                <c:ptCount val="40"/>
                <c:pt idx="0">
                  <c:v>0.15370841047385619</c:v>
                </c:pt>
                <c:pt idx="1">
                  <c:v>0.17066666666666666</c:v>
                </c:pt>
                <c:pt idx="2">
                  <c:v>0.17083333333333331</c:v>
                </c:pt>
                <c:pt idx="3">
                  <c:v>0.17115833333333333</c:v>
                </c:pt>
                <c:pt idx="4">
                  <c:v>0.17249999999999999</c:v>
                </c:pt>
                <c:pt idx="5">
                  <c:v>0.17500000000000002</c:v>
                </c:pt>
                <c:pt idx="6">
                  <c:v>0.175625</c:v>
                </c:pt>
                <c:pt idx="7">
                  <c:v>0.18000000000000002</c:v>
                </c:pt>
                <c:pt idx="8">
                  <c:v>0.1825</c:v>
                </c:pt>
                <c:pt idx="9">
                  <c:v>0.18333333333333335</c:v>
                </c:pt>
                <c:pt idx="10">
                  <c:v>0.18341666666666667</c:v>
                </c:pt>
                <c:pt idx="11">
                  <c:v>0.18416666666666667</c:v>
                </c:pt>
                <c:pt idx="12">
                  <c:v>0.18583333333333332</c:v>
                </c:pt>
                <c:pt idx="13">
                  <c:v>0.18666666666666668</c:v>
                </c:pt>
                <c:pt idx="14">
                  <c:v>0.18916666666666668</c:v>
                </c:pt>
                <c:pt idx="15">
                  <c:v>0.191</c:v>
                </c:pt>
                <c:pt idx="16">
                  <c:v>0.1971344025</c:v>
                </c:pt>
                <c:pt idx="17">
                  <c:v>0.19999999999999998</c:v>
                </c:pt>
                <c:pt idx="18">
                  <c:v>0.20383333333333334</c:v>
                </c:pt>
                <c:pt idx="19">
                  <c:v>0.20833333333333334</c:v>
                </c:pt>
                <c:pt idx="20">
                  <c:v>0.20833333333333334</c:v>
                </c:pt>
                <c:pt idx="21">
                  <c:v>0.20833333333333334</c:v>
                </c:pt>
                <c:pt idx="22">
                  <c:v>0.21166666666666667</c:v>
                </c:pt>
                <c:pt idx="23">
                  <c:v>0.21416666666666664</c:v>
                </c:pt>
                <c:pt idx="24">
                  <c:v>0.22166666666666668</c:v>
                </c:pt>
                <c:pt idx="25">
                  <c:v>0.22666666666666668</c:v>
                </c:pt>
                <c:pt idx="26">
                  <c:v>0.23250000000000001</c:v>
                </c:pt>
                <c:pt idx="27">
                  <c:v>0.23656200666666669</c:v>
                </c:pt>
                <c:pt idx="28">
                  <c:v>0.24</c:v>
                </c:pt>
                <c:pt idx="29">
                  <c:v>0.25266666666666665</c:v>
                </c:pt>
                <c:pt idx="30">
                  <c:v>0.26958333333333334</c:v>
                </c:pt>
                <c:pt idx="31">
                  <c:v>0.2712768525</c:v>
                </c:pt>
                <c:pt idx="32">
                  <c:v>0.29833333333333334</c:v>
                </c:pt>
                <c:pt idx="33">
                  <c:v>0.30499999999999999</c:v>
                </c:pt>
                <c:pt idx="34">
                  <c:v>0.32303293999999999</c:v>
                </c:pt>
                <c:pt idx="35">
                  <c:v>0.34583333333333338</c:v>
                </c:pt>
                <c:pt idx="36">
                  <c:v>0.375</c:v>
                </c:pt>
                <c:pt idx="37">
                  <c:v>0.42250000000000004</c:v>
                </c:pt>
                <c:pt idx="38">
                  <c:v>0.51708333333333334</c:v>
                </c:pt>
                <c:pt idx="39">
                  <c:v>0.51708333333333334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367296"/>
        <c:axId val="115389568"/>
      </c:barChart>
      <c:catAx>
        <c:axId val="1153672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5389568"/>
        <c:crosses val="autoZero"/>
        <c:auto val="1"/>
        <c:lblAlgn val="ctr"/>
        <c:lblOffset val="100"/>
        <c:noMultiLvlLbl val="0"/>
      </c:catAx>
      <c:valAx>
        <c:axId val="115389568"/>
        <c:scaling>
          <c:orientation val="minMax"/>
        </c:scaling>
        <c:delete val="0"/>
        <c:axPos val="b"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5367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Расчетная единица: 1 место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Лист1!$A$2:$A$22</c:f>
              <c:strCache>
                <c:ptCount val="21"/>
                <c:pt idx="0">
                  <c:v>Средний</c:v>
                </c:pt>
                <c:pt idx="1">
                  <c:v>Курганская область</c:v>
                </c:pt>
                <c:pt idx="2">
                  <c:v>Республика Саха (Якутия)</c:v>
                </c:pt>
                <c:pt idx="3">
                  <c:v>Магаданская область (г. Магадан)
</c:v>
                </c:pt>
                <c:pt idx="4">
                  <c:v>Приморский край</c:v>
                </c:pt>
                <c:pt idx="5">
                  <c:v>Новгородская область</c:v>
                </c:pt>
                <c:pt idx="6">
                  <c:v>Новосибирская область</c:v>
                </c:pt>
                <c:pt idx="7">
                  <c:v>Краснодарский край (мо кроме г. Краснодар)</c:v>
                </c:pt>
                <c:pt idx="8">
                  <c:v>Амурская область</c:v>
                </c:pt>
                <c:pt idx="9">
                  <c:v>Свердловская область (кроме г. Екатеринбург)</c:v>
                </c:pt>
                <c:pt idx="10">
                  <c:v>Омская область</c:v>
                </c:pt>
                <c:pt idx="11">
                  <c:v>Республика Мордовия (2 кат. мо)</c:v>
                </c:pt>
                <c:pt idx="12">
                  <c:v>Краснодарский край (город Краснодар)</c:v>
                </c:pt>
                <c:pt idx="13">
                  <c:v>Воронежская область (Воронеж. межмун. кластер)</c:v>
                </c:pt>
                <c:pt idx="14">
                  <c:v>Волгоградская область</c:v>
                </c:pt>
                <c:pt idx="15">
                  <c:v>Республика Мордовия (1 кат. мо)</c:v>
                </c:pt>
                <c:pt idx="16">
                  <c:v>Иркутская область</c:v>
                </c:pt>
                <c:pt idx="17">
                  <c:v>Республика Калмыкия</c:v>
                </c:pt>
                <c:pt idx="18">
                  <c:v>Чеченская Республика (мо кроме г. Грозный)</c:v>
                </c:pt>
                <c:pt idx="19">
                  <c:v>Чеченская Республика (мо г. Грозный)</c:v>
                </c:pt>
                <c:pt idx="20">
                  <c:v>Камчатский край</c:v>
                </c:pt>
              </c:strCache>
            </c:strRef>
          </c:cat>
          <c:val>
            <c:numRef>
              <c:f>Лист1!$B$2:$B$22</c:f>
              <c:numCache>
                <c:formatCode>0.0</c:formatCode>
                <c:ptCount val="21"/>
                <c:pt idx="0">
                  <c:v>16.420000000000002</c:v>
                </c:pt>
                <c:pt idx="1">
                  <c:v>19.258333333333333</c:v>
                </c:pt>
                <c:pt idx="2">
                  <c:v>19.408333333333335</c:v>
                </c:pt>
                <c:pt idx="3">
                  <c:v>20.150833333333335</c:v>
                </c:pt>
                <c:pt idx="4">
                  <c:v>20.282983333333334</c:v>
                </c:pt>
                <c:pt idx="5">
                  <c:v>21.794166666666666</c:v>
                </c:pt>
                <c:pt idx="6">
                  <c:v>22.209</c:v>
                </c:pt>
                <c:pt idx="7">
                  <c:v>22.248541666666668</c:v>
                </c:pt>
                <c:pt idx="8">
                  <c:v>23.603208333333331</c:v>
                </c:pt>
                <c:pt idx="9">
                  <c:v>23.626000000000001</c:v>
                </c:pt>
                <c:pt idx="10">
                  <c:v>23.633750000000003</c:v>
                </c:pt>
                <c:pt idx="11">
                  <c:v>23.715</c:v>
                </c:pt>
                <c:pt idx="12">
                  <c:v>24.908333333333331</c:v>
                </c:pt>
                <c:pt idx="13">
                  <c:v>29.900000000000002</c:v>
                </c:pt>
                <c:pt idx="14">
                  <c:v>40.35</c:v>
                </c:pt>
                <c:pt idx="15">
                  <c:v>40.839166666666664</c:v>
                </c:pt>
                <c:pt idx="16">
                  <c:v>41.666666666666664</c:v>
                </c:pt>
                <c:pt idx="17">
                  <c:v>46.083333333333336</c:v>
                </c:pt>
                <c:pt idx="18">
                  <c:v>53.466666666666669</c:v>
                </c:pt>
                <c:pt idx="19">
                  <c:v>60.15</c:v>
                </c:pt>
                <c:pt idx="20">
                  <c:v>93.364999999999995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441664"/>
        <c:axId val="115443200"/>
      </c:barChart>
      <c:catAx>
        <c:axId val="1154416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5443200"/>
        <c:crosses val="autoZero"/>
        <c:auto val="1"/>
        <c:lblAlgn val="ctr"/>
        <c:lblOffset val="100"/>
        <c:noMultiLvlLbl val="0"/>
      </c:catAx>
      <c:valAx>
        <c:axId val="115443200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5441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Расчетная единица:</a:t>
            </a:r>
          </a:p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кв. м. торговой площади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438932522236758"/>
          <c:y val="2.37178288207076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8353944469133059"/>
          <c:y val="0.18642222723969717"/>
          <c:w val="0.39293782172351222"/>
          <c:h val="0.74534920224949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Средний</c:v>
                </c:pt>
                <c:pt idx="1">
                  <c:v>Калининградская область 
(сельские населенные пункты)</c:v>
                </c:pt>
                <c:pt idx="2">
                  <c:v>Калининградская область 
(города)</c:v>
                </c:pt>
                <c:pt idx="3">
                  <c:v>Ненецкий автономный округ</c:v>
                </c:pt>
                <c:pt idx="4">
                  <c:v>Ульяновская область</c:v>
                </c:pt>
                <c:pt idx="5">
                  <c:v>Республика Марий Эл </c:v>
                </c:pt>
                <c:pt idx="6">
                  <c:v>Тульская область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9.6370000000000005</c:v>
                </c:pt>
                <c:pt idx="1">
                  <c:v>11</c:v>
                </c:pt>
                <c:pt idx="2">
                  <c:v>13.75</c:v>
                </c:pt>
                <c:pt idx="3">
                  <c:v>16.666666666666668</c:v>
                </c:pt>
                <c:pt idx="4">
                  <c:v>19.121666666666666</c:v>
                </c:pt>
                <c:pt idx="5">
                  <c:v>20.125</c:v>
                </c:pt>
                <c:pt idx="6">
                  <c:v>21.45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42240"/>
        <c:axId val="34043776"/>
      </c:barChart>
      <c:catAx>
        <c:axId val="340422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34043776"/>
        <c:crosses val="autoZero"/>
        <c:auto val="1"/>
        <c:lblAlgn val="ctr"/>
        <c:lblOffset val="100"/>
        <c:noMultiLvlLbl val="0"/>
      </c:catAx>
      <c:valAx>
        <c:axId val="34043776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4042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Расчетная единица: 1 место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Лист1!$A$2:$A$27</c:f>
              <c:strCache>
                <c:ptCount val="26"/>
                <c:pt idx="0">
                  <c:v>Средний</c:v>
                </c:pt>
                <c:pt idx="1">
                  <c:v>Республика Бурятия (г. Улан-Удэ)</c:v>
                </c:pt>
                <c:pt idx="2">
                  <c:v>Краснодарский край (мо кроме г. Краснодар)</c:v>
                </c:pt>
                <c:pt idx="3">
                  <c:v>ХМАО-Югра (г. Ханты-Мансийск)</c:v>
                </c:pt>
                <c:pt idx="4">
                  <c:v>Архангельская область</c:v>
                </c:pt>
                <c:pt idx="5">
                  <c:v>Тульская область</c:v>
                </c:pt>
                <c:pt idx="6">
                  <c:v>Томская область</c:v>
                </c:pt>
                <c:pt idx="7">
                  <c:v>Республика Карелия</c:v>
                </c:pt>
                <c:pt idx="8">
                  <c:v>Тюменская область </c:v>
                </c:pt>
                <c:pt idx="9">
                  <c:v>Краснодарский край (г. Краснодар)</c:v>
                </c:pt>
                <c:pt idx="10">
                  <c:v>Ярославская область</c:v>
                </c:pt>
                <c:pt idx="11">
                  <c:v>Республика Мордовия (1 кат. мо)</c:v>
                </c:pt>
                <c:pt idx="12">
                  <c:v>Республика Дагестан (центр. зона)</c:v>
                </c:pt>
                <c:pt idx="13">
                  <c:v>Республика Дагестан (горн. зона)</c:v>
                </c:pt>
                <c:pt idx="14">
                  <c:v>Республика Дагестан (южн. зона)</c:v>
                </c:pt>
                <c:pt idx="15">
                  <c:v>Республика Дагестан (север. зона)</c:v>
                </c:pt>
                <c:pt idx="16">
                  <c:v>Воронежская область (Воронеж. межмун. кластер)</c:v>
                </c:pt>
                <c:pt idx="17">
                  <c:v>Приморский край</c:v>
                </c:pt>
                <c:pt idx="18">
                  <c:v>ХМАО-Югра (г. Сургут)</c:v>
                </c:pt>
                <c:pt idx="19">
                  <c:v>ХМАО-Югра (г. Нижневартовск)</c:v>
                </c:pt>
                <c:pt idx="20">
                  <c:v>Тверская область</c:v>
                </c:pt>
                <c:pt idx="21">
                  <c:v>Республика Калмыкия</c:v>
                </c:pt>
                <c:pt idx="22">
                  <c:v>Камчатский край</c:v>
                </c:pt>
                <c:pt idx="23">
                  <c:v>Чеченская Республика (мо кроме г. Грозный)</c:v>
                </c:pt>
                <c:pt idx="24">
                  <c:v>Чеченская Республика (мо г. Грозный)</c:v>
                </c:pt>
                <c:pt idx="25">
                  <c:v>Алтайский край</c:v>
                </c:pt>
              </c:strCache>
            </c:strRef>
          </c:cat>
          <c:val>
            <c:numRef>
              <c:f>Лист1!$B$2:$B$27</c:f>
              <c:numCache>
                <c:formatCode>0.00</c:formatCode>
                <c:ptCount val="26"/>
                <c:pt idx="0">
                  <c:v>0.1812036967054263</c:v>
                </c:pt>
                <c:pt idx="1">
                  <c:v>0.21</c:v>
                </c:pt>
                <c:pt idx="2">
                  <c:v>0.21166666666666667</c:v>
                </c:pt>
                <c:pt idx="3">
                  <c:v>0.21291666666666667</c:v>
                </c:pt>
                <c:pt idx="4">
                  <c:v>0.215</c:v>
                </c:pt>
                <c:pt idx="5">
                  <c:v>0.21583333333333332</c:v>
                </c:pt>
                <c:pt idx="6">
                  <c:v>0.22700000000000001</c:v>
                </c:pt>
                <c:pt idx="7">
                  <c:v>0.23833333333333331</c:v>
                </c:pt>
                <c:pt idx="8">
                  <c:v>0.26250000000000001</c:v>
                </c:pt>
                <c:pt idx="9">
                  <c:v>0.27333333333333332</c:v>
                </c:pt>
                <c:pt idx="10">
                  <c:v>0.28683333333333333</c:v>
                </c:pt>
                <c:pt idx="11">
                  <c:v>0.29083333333333333</c:v>
                </c:pt>
                <c:pt idx="12">
                  <c:v>0.3035203125</c:v>
                </c:pt>
                <c:pt idx="13">
                  <c:v>0.3035203125</c:v>
                </c:pt>
                <c:pt idx="14">
                  <c:v>0.3035203125</c:v>
                </c:pt>
                <c:pt idx="15">
                  <c:v>0.3035203125</c:v>
                </c:pt>
                <c:pt idx="16">
                  <c:v>0.33749999999999997</c:v>
                </c:pt>
                <c:pt idx="17">
                  <c:v>0.34962500000000002</c:v>
                </c:pt>
                <c:pt idx="18">
                  <c:v>0.36499999999999999</c:v>
                </c:pt>
                <c:pt idx="19">
                  <c:v>0.36499999999999999</c:v>
                </c:pt>
                <c:pt idx="20">
                  <c:v>0.38916666666666666</c:v>
                </c:pt>
                <c:pt idx="21">
                  <c:v>0.40166666666666667</c:v>
                </c:pt>
                <c:pt idx="22">
                  <c:v>0.66666666666666663</c:v>
                </c:pt>
                <c:pt idx="23">
                  <c:v>0.76833333333333342</c:v>
                </c:pt>
                <c:pt idx="24">
                  <c:v>0.8650000000000001</c:v>
                </c:pt>
                <c:pt idx="25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489856"/>
        <c:axId val="118491392"/>
      </c:barChart>
      <c:catAx>
        <c:axId val="1184898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8491392"/>
        <c:crosses val="autoZero"/>
        <c:auto val="1"/>
        <c:lblAlgn val="ctr"/>
        <c:lblOffset val="100"/>
        <c:noMultiLvlLbl val="0"/>
      </c:catAx>
      <c:valAx>
        <c:axId val="118491392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8489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Тариф (руб.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2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куб. м.)</a:t>
            </a:r>
            <a:r>
              <a:rPr lang="en-US" sz="12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*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янв. - июнь 2020</c:v>
                </c:pt>
                <c:pt idx="1">
                  <c:v>июнь-декабрь 2020</c:v>
                </c:pt>
                <c:pt idx="2">
                  <c:v>янв. - июнь 2021</c:v>
                </c:pt>
                <c:pt idx="3">
                  <c:v>июнь-декабрь 2021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624.07218815817146</c:v>
                </c:pt>
                <c:pt idx="1">
                  <c:v>762.03376900552826</c:v>
                </c:pt>
                <c:pt idx="2">
                  <c:v>680.38419512506994</c:v>
                </c:pt>
                <c:pt idx="3">
                  <c:v>720.16924631155905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871360"/>
        <c:axId val="119872896"/>
      </c:barChart>
      <c:catAx>
        <c:axId val="119871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9872896"/>
        <c:crosses val="autoZero"/>
        <c:auto val="1"/>
        <c:lblAlgn val="ctr"/>
        <c:lblOffset val="100"/>
        <c:noMultiLvlLbl val="0"/>
      </c:catAx>
      <c:valAx>
        <c:axId val="119872896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987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Тариф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(руб.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2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тонну</a:t>
            </a:r>
            <a:r>
              <a:rPr lang="en-US" sz="12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)*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янв. - июнь 2020</c:v>
                </c:pt>
                <c:pt idx="1">
                  <c:v>июнь-декабрь 2020</c:v>
                </c:pt>
                <c:pt idx="2">
                  <c:v>янв. - июнь 2021</c:v>
                </c:pt>
                <c:pt idx="3">
                  <c:v>июнь-декабрь 2021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4498.2968614718611</c:v>
                </c:pt>
                <c:pt idx="1">
                  <c:v>7434.0445591630587</c:v>
                </c:pt>
                <c:pt idx="2">
                  <c:v>5979.7355107526873</c:v>
                </c:pt>
                <c:pt idx="3">
                  <c:v>6948.7777321428557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885184"/>
        <c:axId val="119911552"/>
      </c:barChart>
      <c:catAx>
        <c:axId val="119885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9911552"/>
        <c:crosses val="autoZero"/>
        <c:auto val="1"/>
        <c:lblAlgn val="ctr"/>
        <c:lblOffset val="100"/>
        <c:noMultiLvlLbl val="0"/>
      </c:catAx>
      <c:valAx>
        <c:axId val="119911552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988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Тариф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Pt>
            <c:idx val="2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Северо-Кавказский ФО</c:v>
                </c:pt>
                <c:pt idx="1">
                  <c:v>Южный ФО</c:v>
                </c:pt>
                <c:pt idx="2">
                  <c:v>Сибирский ФО</c:v>
                </c:pt>
                <c:pt idx="3">
                  <c:v>Приволжский ФО</c:v>
                </c:pt>
                <c:pt idx="4">
                  <c:v>Центральный ФО</c:v>
                </c:pt>
                <c:pt idx="5">
                  <c:v>Уральский ФО</c:v>
                </c:pt>
                <c:pt idx="6">
                  <c:v>Дальневосточный ФО</c:v>
                </c:pt>
                <c:pt idx="7">
                  <c:v>Северо-Западный ФО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409.2</c:v>
                </c:pt>
                <c:pt idx="1">
                  <c:v>475.03</c:v>
                </c:pt>
                <c:pt idx="2">
                  <c:v>514</c:v>
                </c:pt>
                <c:pt idx="3">
                  <c:v>524.6</c:v>
                </c:pt>
                <c:pt idx="4">
                  <c:v>535.6</c:v>
                </c:pt>
                <c:pt idx="5">
                  <c:v>631.5</c:v>
                </c:pt>
                <c:pt idx="6">
                  <c:v>978</c:v>
                </c:pt>
                <c:pt idx="7">
                  <c:v>1317.6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Повышение тарифа</c:v>
                </c:pt>
              </c:strCache>
            </c:strRef>
          </c:tx>
          <c:spPr>
            <a:pattFill prst="wdDnDiag">
              <a:fgClr>
                <a:schemeClr val="bg1"/>
              </a:fgClr>
              <a:bgClr>
                <a:schemeClr val="accent2"/>
              </a:bgClr>
            </a:pattFill>
          </c:spPr>
          <c:invertIfNegative val="0"/>
          <c:dLbls>
            <c:dLbl>
              <c:idx val="0"/>
              <c:layout>
                <c:manualLayout>
                  <c:x val="3.683422856943977E-2"/>
                  <c:y val="-9.853990245325561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+</a:t>
                    </a:r>
                    <a:r>
                      <a:rPr lang="en-US" dirty="0" smtClean="0"/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00082637179056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+</a:t>
                    </a:r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417527470615162E-2"/>
                  <c:y val="-2.463497561331390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+</a:t>
                    </a:r>
                    <a:r>
                      <a:rPr lang="en-US" dirty="0" smtClean="0"/>
                      <a:t>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97507230753167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Северо-Кавказский ФО</c:v>
                </c:pt>
                <c:pt idx="1">
                  <c:v>Южный ФО</c:v>
                </c:pt>
                <c:pt idx="2">
                  <c:v>Сибирский ФО</c:v>
                </c:pt>
                <c:pt idx="3">
                  <c:v>Приволжский ФО</c:v>
                </c:pt>
                <c:pt idx="4">
                  <c:v>Центральный ФО</c:v>
                </c:pt>
                <c:pt idx="5">
                  <c:v>Уральский ФО</c:v>
                </c:pt>
                <c:pt idx="6">
                  <c:v>Дальневосточный ФО</c:v>
                </c:pt>
                <c:pt idx="7">
                  <c:v>Северо-Западный ФО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 formatCode="#,##0">
                  <c:v>27.11</c:v>
                </c:pt>
                <c:pt idx="2" formatCode="#,##0.0">
                  <c:v>0.54</c:v>
                </c:pt>
                <c:pt idx="3" formatCode="#,##0">
                  <c:v>13.1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Понижение тарифа</c:v>
                </c:pt>
              </c:strCache>
            </c:strRef>
          </c:tx>
          <c:spPr>
            <a:pattFill prst="wdUpDiag">
              <a:fgClr>
                <a:schemeClr val="bg1"/>
              </a:fgClr>
              <a:bgClr>
                <a:srgbClr val="00B050"/>
              </a:bgClr>
            </a:pattFill>
          </c:spPr>
          <c:invertIfNegative val="0"/>
          <c:dLbls>
            <c:dLbl>
              <c:idx val="0"/>
              <c:layout>
                <c:manualLayout>
                  <c:x val="3.82509296682643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417527470615162E-2"/>
                  <c:y val="4.9269951226627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</a:t>
                    </a:r>
                    <a:r>
                      <a:rPr lang="en-US" dirty="0" smtClean="0"/>
                      <a:t>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334021976492131E-2"/>
                  <c:y val="-2.934471740773328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</a:t>
                    </a:r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9750723075316739E-2"/>
                  <c:y val="-2.463497561331390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</a:t>
                    </a:r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5417527470615162E-2"/>
                  <c:y val="-2.463497561331390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</a:t>
                    </a:r>
                    <a:r>
                      <a:rPr lang="en-US" dirty="0" smtClean="0"/>
                      <a:t>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1167424174141346E-2"/>
                  <c:y val="4.9269951226627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</a:t>
                    </a:r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Северо-Кавказский ФО</c:v>
                </c:pt>
                <c:pt idx="1">
                  <c:v>Южный ФО</c:v>
                </c:pt>
                <c:pt idx="2">
                  <c:v>Сибирский ФО</c:v>
                </c:pt>
                <c:pt idx="3">
                  <c:v>Приволжский ФО</c:v>
                </c:pt>
                <c:pt idx="4">
                  <c:v>Центральный ФО</c:v>
                </c:pt>
                <c:pt idx="5">
                  <c:v>Уральский ФО</c:v>
                </c:pt>
                <c:pt idx="6">
                  <c:v>Дальневосточный ФО</c:v>
                </c:pt>
                <c:pt idx="7">
                  <c:v>Северо-Западный ФО</c:v>
                </c:pt>
              </c:strCache>
            </c:strRef>
          </c:cat>
          <c:val>
            <c:numRef>
              <c:f>Лист1!$D$2:$D$9</c:f>
              <c:numCache>
                <c:formatCode>#,##0.0</c:formatCode>
                <c:ptCount val="8"/>
                <c:pt idx="1">
                  <c:v>16.5</c:v>
                </c:pt>
                <c:pt idx="4" formatCode="#,##0">
                  <c:v>4</c:v>
                </c:pt>
                <c:pt idx="5" formatCode="#,##0">
                  <c:v>7</c:v>
                </c:pt>
                <c:pt idx="6" formatCode="#,##0">
                  <c:v>54</c:v>
                </c:pt>
                <c:pt idx="7" formatCode="#,##0">
                  <c:v>514.5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609984"/>
        <c:axId val="119632256"/>
      </c:barChart>
      <c:catAx>
        <c:axId val="11960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632256"/>
        <c:crosses val="autoZero"/>
        <c:auto val="1"/>
        <c:lblAlgn val="ctr"/>
        <c:lblOffset val="100"/>
        <c:noMultiLvlLbl val="0"/>
      </c:catAx>
      <c:valAx>
        <c:axId val="1196322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0"/>
        <c:majorTickMark val="out"/>
        <c:minorTickMark val="none"/>
        <c:tickLblPos val="nextTo"/>
        <c:crossAx val="1196099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 baseline="0" dirty="0" smtClean="0"/>
              <a:t> СЗФО (</a:t>
            </a:r>
            <a:r>
              <a:rPr lang="ru-RU" sz="1000" baseline="0" dirty="0" err="1" smtClean="0"/>
              <a:t>руб</a:t>
            </a:r>
            <a:r>
              <a:rPr lang="en-US" sz="1000" baseline="0" dirty="0" smtClean="0"/>
              <a:t>/</a:t>
            </a:r>
            <a:r>
              <a:rPr lang="ru-RU" sz="1000" b="1" i="0" u="none" strike="noStrike" baseline="0" dirty="0" smtClean="0">
                <a:effectLst/>
              </a:rPr>
              <a:t>куб. м.</a:t>
            </a:r>
            <a:r>
              <a:rPr lang="en-US" sz="1000" b="1" i="0" u="none" strike="noStrike" baseline="0" dirty="0" smtClean="0">
                <a:effectLst/>
              </a:rPr>
              <a:t>)</a:t>
            </a:r>
            <a:endParaRPr lang="ru-RU" sz="1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янв. - июнь 2020</c:v>
                </c:pt>
                <c:pt idx="1">
                  <c:v>июнь-декабрь 2020</c:v>
                </c:pt>
                <c:pt idx="2">
                  <c:v>янв. - июнь 2021</c:v>
                </c:pt>
                <c:pt idx="3">
                  <c:v>июнь-декабрь 2021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851.52283333333321</c:v>
                </c:pt>
                <c:pt idx="1">
                  <c:v>1831.6495833333333</c:v>
                </c:pt>
                <c:pt idx="2">
                  <c:v>1317.6025833333333</c:v>
                </c:pt>
                <c:pt idx="3">
                  <c:v>1376.7305000000001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809536"/>
        <c:axId val="119811072"/>
      </c:barChart>
      <c:catAx>
        <c:axId val="119809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9811072"/>
        <c:crosses val="autoZero"/>
        <c:auto val="1"/>
        <c:lblAlgn val="ctr"/>
        <c:lblOffset val="100"/>
        <c:noMultiLvlLbl val="0"/>
      </c:catAx>
      <c:valAx>
        <c:axId val="11981107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9809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 baseline="0" dirty="0" smtClean="0"/>
              <a:t>СФО (</a:t>
            </a:r>
            <a:r>
              <a:rPr lang="ru-RU" sz="1000" baseline="0" dirty="0" err="1" smtClean="0"/>
              <a:t>руб</a:t>
            </a:r>
            <a:r>
              <a:rPr lang="en-US" sz="1000" baseline="0" dirty="0" smtClean="0"/>
              <a:t>/</a:t>
            </a:r>
            <a:r>
              <a:rPr lang="ru-RU" sz="1000" b="1" i="0" u="none" strike="noStrike" baseline="0" dirty="0" smtClean="0">
                <a:effectLst/>
              </a:rPr>
              <a:t>куб. м.</a:t>
            </a:r>
            <a:r>
              <a:rPr lang="en-US" sz="1000" b="1" i="0" u="none" strike="noStrike" baseline="0" dirty="0" smtClean="0">
                <a:effectLst/>
              </a:rPr>
              <a:t>)</a:t>
            </a:r>
            <a:endParaRPr lang="ru-RU" sz="1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янв. - июнь 2020</c:v>
                </c:pt>
                <c:pt idx="1">
                  <c:v>июнь-декабрь 2020</c:v>
                </c:pt>
                <c:pt idx="2">
                  <c:v>янв. - июнь 2021</c:v>
                </c:pt>
                <c:pt idx="3">
                  <c:v>июнь-декабрь 2021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527.16233994708989</c:v>
                </c:pt>
                <c:pt idx="1">
                  <c:v>540.99989285714275</c:v>
                </c:pt>
                <c:pt idx="2">
                  <c:v>541.54477289377292</c:v>
                </c:pt>
                <c:pt idx="3">
                  <c:v>609.86516153846162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827456"/>
        <c:axId val="119853824"/>
      </c:barChart>
      <c:catAx>
        <c:axId val="119827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9853824"/>
        <c:crosses val="autoZero"/>
        <c:auto val="1"/>
        <c:lblAlgn val="ctr"/>
        <c:lblOffset val="100"/>
        <c:noMultiLvlLbl val="0"/>
      </c:catAx>
      <c:valAx>
        <c:axId val="11985382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9827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 baseline="0" dirty="0" smtClean="0"/>
              <a:t>СКФО (</a:t>
            </a:r>
            <a:r>
              <a:rPr lang="ru-RU" sz="1000" baseline="0" dirty="0" err="1" smtClean="0"/>
              <a:t>руб</a:t>
            </a:r>
            <a:r>
              <a:rPr lang="en-US" sz="1000" baseline="0" dirty="0" smtClean="0"/>
              <a:t>/</a:t>
            </a:r>
            <a:r>
              <a:rPr lang="ru-RU" sz="1000" b="1" i="0" u="none" strike="noStrike" baseline="0" dirty="0" smtClean="0">
                <a:effectLst/>
              </a:rPr>
              <a:t>куб. м.</a:t>
            </a:r>
            <a:r>
              <a:rPr lang="en-US" sz="1000" b="1" i="0" u="none" strike="noStrike" baseline="0" dirty="0" smtClean="0">
                <a:effectLst/>
              </a:rPr>
              <a:t>)</a:t>
            </a:r>
            <a:endParaRPr lang="ru-RU" sz="1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янв. - июнь 2020</c:v>
                </c:pt>
                <c:pt idx="1">
                  <c:v>июнь-декабрь 2020</c:v>
                </c:pt>
                <c:pt idx="2">
                  <c:v>янв. - июнь 2021</c:v>
                </c:pt>
                <c:pt idx="3">
                  <c:v>июнь-декабрь 2021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378.05932127882608</c:v>
                </c:pt>
                <c:pt idx="1">
                  <c:v>382.088998951782</c:v>
                </c:pt>
                <c:pt idx="2">
                  <c:v>409.19566666666668</c:v>
                </c:pt>
                <c:pt idx="3">
                  <c:v>415.61333333333334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784192"/>
        <c:axId val="119785728"/>
      </c:barChart>
      <c:catAx>
        <c:axId val="119784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9785728"/>
        <c:crosses val="autoZero"/>
        <c:auto val="1"/>
        <c:lblAlgn val="ctr"/>
        <c:lblOffset val="100"/>
        <c:noMultiLvlLbl val="0"/>
      </c:catAx>
      <c:valAx>
        <c:axId val="11978572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978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 baseline="0" dirty="0" smtClean="0"/>
              <a:t>ПФО (</a:t>
            </a:r>
            <a:r>
              <a:rPr lang="ru-RU" sz="1000" baseline="0" dirty="0" err="1" smtClean="0"/>
              <a:t>руб</a:t>
            </a:r>
            <a:r>
              <a:rPr lang="en-US" sz="1000" baseline="0" dirty="0" smtClean="0"/>
              <a:t>/</a:t>
            </a:r>
            <a:r>
              <a:rPr lang="ru-RU" sz="1000" b="1" i="0" u="none" strike="noStrike" baseline="0" dirty="0" smtClean="0">
                <a:effectLst/>
              </a:rPr>
              <a:t>куб. м.</a:t>
            </a:r>
            <a:r>
              <a:rPr lang="en-US" sz="1000" b="1" i="0" u="none" strike="noStrike" baseline="0" dirty="0" smtClean="0">
                <a:effectLst/>
              </a:rPr>
              <a:t>)</a:t>
            </a:r>
            <a:endParaRPr lang="ru-RU" sz="1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янв. - июнь 2020</c:v>
                </c:pt>
                <c:pt idx="1">
                  <c:v>июнь-декабрь 2020</c:v>
                </c:pt>
                <c:pt idx="2">
                  <c:v>янв. - июнь 2021</c:v>
                </c:pt>
                <c:pt idx="3">
                  <c:v>июнь-декабрь 2021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503.84684848484846</c:v>
                </c:pt>
                <c:pt idx="1">
                  <c:v>511.47284848484856</c:v>
                </c:pt>
                <c:pt idx="2">
                  <c:v>524.60032407407414</c:v>
                </c:pt>
                <c:pt idx="3">
                  <c:v>544.6015757575758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211712"/>
        <c:axId val="120213504"/>
      </c:barChart>
      <c:catAx>
        <c:axId val="120211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0213504"/>
        <c:crosses val="autoZero"/>
        <c:auto val="1"/>
        <c:lblAlgn val="ctr"/>
        <c:lblOffset val="100"/>
        <c:noMultiLvlLbl val="0"/>
      </c:catAx>
      <c:valAx>
        <c:axId val="12021350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0211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 baseline="0" dirty="0" smtClean="0"/>
              <a:t>ЮФО (</a:t>
            </a:r>
            <a:r>
              <a:rPr lang="ru-RU" sz="1000" baseline="0" dirty="0" err="1" smtClean="0"/>
              <a:t>руб</a:t>
            </a:r>
            <a:r>
              <a:rPr lang="en-US" sz="1000" baseline="0" dirty="0" smtClean="0"/>
              <a:t>/</a:t>
            </a:r>
            <a:r>
              <a:rPr lang="ru-RU" sz="1000" b="1" i="0" u="none" strike="noStrike" baseline="0" dirty="0" smtClean="0">
                <a:effectLst/>
              </a:rPr>
              <a:t>куб. м.</a:t>
            </a:r>
            <a:r>
              <a:rPr lang="en-US" sz="1000" b="1" i="0" u="none" strike="noStrike" baseline="0" dirty="0" smtClean="0">
                <a:effectLst/>
              </a:rPr>
              <a:t>)</a:t>
            </a:r>
            <a:endParaRPr lang="ru-RU" sz="1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янв. - июнь 2020</c:v>
                </c:pt>
                <c:pt idx="1">
                  <c:v>июнь-декабрь 2020</c:v>
                </c:pt>
                <c:pt idx="2">
                  <c:v>янв. - июнь 2021</c:v>
                </c:pt>
                <c:pt idx="3">
                  <c:v>июнь-декабрь 2021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485.00785714285712</c:v>
                </c:pt>
                <c:pt idx="1">
                  <c:v>491.54982142857142</c:v>
                </c:pt>
                <c:pt idx="2">
                  <c:v>475.02541666666673</c:v>
                </c:pt>
                <c:pt idx="3">
                  <c:v>491.85313492063489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290688"/>
        <c:axId val="106771584"/>
      </c:barChart>
      <c:catAx>
        <c:axId val="120290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6771584"/>
        <c:crosses val="autoZero"/>
        <c:auto val="1"/>
        <c:lblAlgn val="ctr"/>
        <c:lblOffset val="100"/>
        <c:noMultiLvlLbl val="0"/>
      </c:catAx>
      <c:valAx>
        <c:axId val="10677158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029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 baseline="0" dirty="0" smtClean="0"/>
              <a:t>УФО (</a:t>
            </a:r>
            <a:r>
              <a:rPr lang="ru-RU" sz="1000" baseline="0" dirty="0" err="1" smtClean="0"/>
              <a:t>руб</a:t>
            </a:r>
            <a:r>
              <a:rPr lang="en-US" sz="1000" baseline="0" dirty="0" smtClean="0"/>
              <a:t>/</a:t>
            </a:r>
            <a:r>
              <a:rPr lang="ru-RU" sz="1000" b="1" i="0" u="none" strike="noStrike" baseline="0" dirty="0" smtClean="0">
                <a:effectLst/>
              </a:rPr>
              <a:t>куб. м.</a:t>
            </a:r>
            <a:r>
              <a:rPr lang="en-US" sz="1000" b="1" i="0" u="none" strike="noStrike" baseline="0" dirty="0" smtClean="0">
                <a:effectLst/>
              </a:rPr>
              <a:t>)</a:t>
            </a:r>
            <a:endParaRPr lang="ru-RU" sz="1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янв. - июнь 2020</c:v>
                </c:pt>
                <c:pt idx="1">
                  <c:v>июнь-декабрь 2020</c:v>
                </c:pt>
                <c:pt idx="2">
                  <c:v>янв. - июнь 2021</c:v>
                </c:pt>
                <c:pt idx="3">
                  <c:v>июнь-декабрь 2021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659.31820000000005</c:v>
                </c:pt>
                <c:pt idx="1">
                  <c:v>674.76993333333326</c:v>
                </c:pt>
                <c:pt idx="2">
                  <c:v>631.52893333333327</c:v>
                </c:pt>
                <c:pt idx="3">
                  <c:v>668.20410000000004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808448"/>
        <c:axId val="106809984"/>
      </c:barChart>
      <c:catAx>
        <c:axId val="106808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6809984"/>
        <c:crosses val="autoZero"/>
        <c:auto val="1"/>
        <c:lblAlgn val="ctr"/>
        <c:lblOffset val="100"/>
        <c:noMultiLvlLbl val="0"/>
      </c:catAx>
      <c:valAx>
        <c:axId val="10680998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6808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Расчетная единица: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 кв. м. общей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площади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757559988266923"/>
          <c:y val="2.3595864889706053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Лист1!$A$2:$A$37</c:f>
              <c:strCache>
                <c:ptCount val="36"/>
                <c:pt idx="0">
                  <c:v>Средний</c:v>
                </c:pt>
                <c:pt idx="1">
                  <c:v>Пензенская область</c:v>
                </c:pt>
                <c:pt idx="2">
                  <c:v>Республика Татарстан</c:v>
                </c:pt>
                <c:pt idx="3">
                  <c:v>Хабаровский край</c:v>
                </c:pt>
                <c:pt idx="4">
                  <c:v>Чеченская Республика (мо кроме г. Грозный)</c:v>
                </c:pt>
                <c:pt idx="5">
                  <c:v>Калужская область</c:v>
                </c:pt>
                <c:pt idx="6">
                  <c:v>Амурская область</c:v>
                </c:pt>
                <c:pt idx="7">
                  <c:v>Республика Дагестан</c:v>
                </c:pt>
                <c:pt idx="8">
                  <c:v>Ярославская область</c:v>
                </c:pt>
                <c:pt idx="9">
                  <c:v>Чеченская Республика (г. Грозный)</c:v>
                </c:pt>
                <c:pt idx="10">
                  <c:v>Астраханская область</c:v>
                </c:pt>
                <c:pt idx="11">
                  <c:v>Ленинградская область</c:v>
                </c:pt>
                <c:pt idx="12">
                  <c:v>Смоленская область</c:v>
                </c:pt>
                <c:pt idx="13">
                  <c:v>Камчатский край</c:v>
                </c:pt>
                <c:pt idx="14">
                  <c:v>Ростовская область (2 кат. мо)</c:v>
                </c:pt>
                <c:pt idx="15">
                  <c:v>Краснодарский край</c:v>
                </c:pt>
                <c:pt idx="16">
                  <c:v>Республика Калмыкия</c:v>
                </c:pt>
                <c:pt idx="17">
                  <c:v>Липецкая область</c:v>
                </c:pt>
                <c:pt idx="18">
                  <c:v>Республика Крым</c:v>
                </c:pt>
                <c:pt idx="19">
                  <c:v>Ставропольский край</c:v>
                </c:pt>
                <c:pt idx="20">
                  <c:v>Воронежская область</c:v>
                </c:pt>
                <c:pt idx="21">
                  <c:v>Республика Адыгея (мо сел. хоз.)</c:v>
                </c:pt>
                <c:pt idx="22">
                  <c:v>Ростовская область (1 кат. мо)</c:v>
                </c:pt>
                <c:pt idx="23">
                  <c:v>Республика Адыгея (мо ООПТ)</c:v>
                </c:pt>
                <c:pt idx="24">
                  <c:v>Республика Адыгея (мо хим. пром)</c:v>
                </c:pt>
                <c:pt idx="25">
                  <c:v>Республика Бурятия (мун. районы)</c:v>
                </c:pt>
                <c:pt idx="26">
                  <c:v>КБР</c:v>
                </c:pt>
                <c:pt idx="27">
                  <c:v>Томская область</c:v>
                </c:pt>
                <c:pt idx="28">
                  <c:v>Республика Бурятия (г. Улан-Удэ)</c:v>
                </c:pt>
                <c:pt idx="29">
                  <c:v>РСО-Алания</c:v>
                </c:pt>
                <c:pt idx="30">
                  <c:v>Волгоградская область</c:v>
                </c:pt>
                <c:pt idx="31">
                  <c:v>Забайкальский край</c:v>
                </c:pt>
                <c:pt idx="32">
                  <c:v>Магаданская область</c:v>
                </c:pt>
                <c:pt idx="33">
                  <c:v>Магаданская область (г. Магадан)</c:v>
                </c:pt>
                <c:pt idx="34">
                  <c:v>Воронежская область (Вор. межмун. кластер)</c:v>
                </c:pt>
                <c:pt idx="35">
                  <c:v>Республика Мордовия (1 кат. мо)</c:v>
                </c:pt>
              </c:strCache>
            </c:strRef>
          </c:cat>
          <c:val>
            <c:numRef>
              <c:f>Лист1!$B$2:$B$37</c:f>
              <c:numCache>
                <c:formatCode>0.000</c:formatCode>
                <c:ptCount val="36"/>
                <c:pt idx="0">
                  <c:v>8.5205188432017534E-2</c:v>
                </c:pt>
                <c:pt idx="1">
                  <c:v>9.4166666666666662E-2</c:v>
                </c:pt>
                <c:pt idx="2">
                  <c:v>9.6666666666666665E-2</c:v>
                </c:pt>
                <c:pt idx="3">
                  <c:v>9.9424999999999999E-2</c:v>
                </c:pt>
                <c:pt idx="4">
                  <c:v>9.9999999999999992E-2</c:v>
                </c:pt>
                <c:pt idx="5">
                  <c:v>9.9999999999999992E-2</c:v>
                </c:pt>
                <c:pt idx="6">
                  <c:v>0.10694166666666667</c:v>
                </c:pt>
                <c:pt idx="7">
                  <c:v>0.11092015416666667</c:v>
                </c:pt>
                <c:pt idx="8">
                  <c:v>0.11233333333333334</c:v>
                </c:pt>
                <c:pt idx="9">
                  <c:v>0.1125</c:v>
                </c:pt>
                <c:pt idx="10">
                  <c:v>0.1125</c:v>
                </c:pt>
                <c:pt idx="11">
                  <c:v>0.1125</c:v>
                </c:pt>
                <c:pt idx="12">
                  <c:v>0.11583333333333333</c:v>
                </c:pt>
                <c:pt idx="13">
                  <c:v>0.11749999999999999</c:v>
                </c:pt>
                <c:pt idx="14">
                  <c:v>0.12333333333333334</c:v>
                </c:pt>
                <c:pt idx="15">
                  <c:v>0.12333333333333334</c:v>
                </c:pt>
                <c:pt idx="16">
                  <c:v>0.12333333333333334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0.12583333333333332</c:v>
                </c:pt>
                <c:pt idx="21">
                  <c:v>0.12666666666666668</c:v>
                </c:pt>
                <c:pt idx="22">
                  <c:v>0.12916666666666668</c:v>
                </c:pt>
                <c:pt idx="23">
                  <c:v>0.13333333333333333</c:v>
                </c:pt>
                <c:pt idx="24">
                  <c:v>0.13916666666666666</c:v>
                </c:pt>
                <c:pt idx="25">
                  <c:v>0.14166666666666666</c:v>
                </c:pt>
                <c:pt idx="26">
                  <c:v>0.14583333333333334</c:v>
                </c:pt>
                <c:pt idx="27">
                  <c:v>0.14949999999999999</c:v>
                </c:pt>
                <c:pt idx="28">
                  <c:v>0.155</c:v>
                </c:pt>
                <c:pt idx="29">
                  <c:v>0.15916666666666665</c:v>
                </c:pt>
                <c:pt idx="30">
                  <c:v>0.16300000000000001</c:v>
                </c:pt>
                <c:pt idx="31">
                  <c:v>0.17141666666666666</c:v>
                </c:pt>
                <c:pt idx="32">
                  <c:v>0.18916666666666668</c:v>
                </c:pt>
                <c:pt idx="33">
                  <c:v>0.18916666666666668</c:v>
                </c:pt>
                <c:pt idx="34">
                  <c:v>0.19833333333333333</c:v>
                </c:pt>
                <c:pt idx="35">
                  <c:v>0.20325000000000001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880064"/>
        <c:axId val="65881600"/>
      </c:barChart>
      <c:catAx>
        <c:axId val="658800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5881600"/>
        <c:crosses val="autoZero"/>
        <c:auto val="1"/>
        <c:lblAlgn val="ctr"/>
        <c:lblOffset val="100"/>
        <c:noMultiLvlLbl val="0"/>
      </c:catAx>
      <c:valAx>
        <c:axId val="65881600"/>
        <c:scaling>
          <c:orientation val="minMax"/>
        </c:scaling>
        <c:delete val="0"/>
        <c:axPos val="b"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588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7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 baseline="0" dirty="0" smtClean="0"/>
              <a:t>ЦФО (</a:t>
            </a:r>
            <a:r>
              <a:rPr lang="ru-RU" sz="1000" baseline="0" dirty="0" err="1" smtClean="0"/>
              <a:t>руб</a:t>
            </a:r>
            <a:r>
              <a:rPr lang="en-US" sz="1000" baseline="0" dirty="0" smtClean="0"/>
              <a:t>/</a:t>
            </a:r>
            <a:r>
              <a:rPr lang="ru-RU" sz="1000" b="1" i="0" u="none" strike="noStrike" baseline="0" dirty="0" smtClean="0">
                <a:effectLst/>
              </a:rPr>
              <a:t>куб. м.</a:t>
            </a:r>
            <a:r>
              <a:rPr lang="en-US" sz="1000" b="1" i="0" u="none" strike="noStrike" baseline="0" dirty="0" smtClean="0">
                <a:effectLst/>
              </a:rPr>
              <a:t>)</a:t>
            </a:r>
            <a:endParaRPr lang="ru-RU" sz="1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янв. - июнь 2020</c:v>
                </c:pt>
                <c:pt idx="1">
                  <c:v>июнь-декабрь 2020</c:v>
                </c:pt>
                <c:pt idx="2">
                  <c:v>янв. - июнь 2021</c:v>
                </c:pt>
                <c:pt idx="3">
                  <c:v>июнь-декабрь 2021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531.55186274509811</c:v>
                </c:pt>
                <c:pt idx="1">
                  <c:v>539.63602941176464</c:v>
                </c:pt>
                <c:pt idx="2">
                  <c:v>535.65083333333325</c:v>
                </c:pt>
                <c:pt idx="3">
                  <c:v>552.81977591036411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715776"/>
        <c:axId val="106828160"/>
      </c:barChart>
      <c:catAx>
        <c:axId val="106715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6828160"/>
        <c:crosses val="autoZero"/>
        <c:auto val="1"/>
        <c:lblAlgn val="ctr"/>
        <c:lblOffset val="100"/>
        <c:noMultiLvlLbl val="0"/>
      </c:catAx>
      <c:valAx>
        <c:axId val="10682816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6715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 baseline="0" dirty="0" smtClean="0"/>
              <a:t>ДФО (</a:t>
            </a:r>
            <a:r>
              <a:rPr lang="ru-RU" sz="1000" baseline="0" dirty="0" err="1" smtClean="0"/>
              <a:t>руб</a:t>
            </a:r>
            <a:r>
              <a:rPr lang="en-US" sz="1000" baseline="0" dirty="0" smtClean="0"/>
              <a:t>/</a:t>
            </a:r>
            <a:r>
              <a:rPr lang="ru-RU" sz="1000" b="1" i="0" u="none" strike="noStrike" baseline="0" dirty="0" smtClean="0">
                <a:effectLst/>
              </a:rPr>
              <a:t>куб. м.</a:t>
            </a:r>
            <a:r>
              <a:rPr lang="en-US" sz="1000" b="1" i="0" u="none" strike="noStrike" baseline="0" dirty="0" smtClean="0">
                <a:effectLst/>
              </a:rPr>
              <a:t>)</a:t>
            </a:r>
            <a:endParaRPr lang="ru-RU" sz="1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янв. - июнь 2020</c:v>
                </c:pt>
                <c:pt idx="1">
                  <c:v>июнь-декабрь 2020</c:v>
                </c:pt>
                <c:pt idx="2">
                  <c:v>янв. - июнь 2021</c:v>
                </c:pt>
                <c:pt idx="3">
                  <c:v>июнь-декабрь 2021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1042.5504003527337</c:v>
                </c:pt>
                <c:pt idx="1">
                  <c:v>1033.0841992945327</c:v>
                </c:pt>
                <c:pt idx="2">
                  <c:v>978.3609880952381</c:v>
                </c:pt>
                <c:pt idx="3">
                  <c:v>1018.9037271825398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856832"/>
        <c:axId val="106858368"/>
      </c:barChart>
      <c:catAx>
        <c:axId val="106856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6858368"/>
        <c:crosses val="autoZero"/>
        <c:auto val="1"/>
        <c:lblAlgn val="ctr"/>
        <c:lblOffset val="100"/>
        <c:noMultiLvlLbl val="0"/>
      </c:catAx>
      <c:valAx>
        <c:axId val="10685836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685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00957199117212E-2"/>
          <c:y val="1.3722482247626722E-2"/>
          <c:w val="0.91704467672888845"/>
          <c:h val="0.7567017214195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Тариф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Лист1!$A$2:$A$32</c:f>
              <c:strCache>
                <c:ptCount val="31"/>
                <c:pt idx="0">
                  <c:v>Республика Адыгея</c:v>
                </c:pt>
                <c:pt idx="1">
                  <c:v>Республика Хакасия</c:v>
                </c:pt>
                <c:pt idx="2">
                  <c:v>Архангельская область</c:v>
                </c:pt>
                <c:pt idx="3">
                  <c:v>Костромская область</c:v>
                </c:pt>
                <c:pt idx="4">
                  <c:v>Ярославская область</c:v>
                </c:pt>
                <c:pt idx="5">
                  <c:v>Ивановская область</c:v>
                </c:pt>
                <c:pt idx="6">
                  <c:v>Владимирская область</c:v>
                </c:pt>
                <c:pt idx="7">
                  <c:v>Республика Алтай</c:v>
                </c:pt>
                <c:pt idx="8">
                  <c:v>Республика Марий Эл </c:v>
                </c:pt>
                <c:pt idx="9">
                  <c:v>Республика Карелия</c:v>
                </c:pt>
                <c:pt idx="10">
                  <c:v>Забайкальский край</c:v>
                </c:pt>
                <c:pt idx="11">
                  <c:v>Воронежская область</c:v>
                </c:pt>
                <c:pt idx="12">
                  <c:v>Тверская область</c:v>
                </c:pt>
                <c:pt idx="13">
                  <c:v>Курганская область</c:v>
                </c:pt>
                <c:pt idx="14">
                  <c:v>Краснодарский край</c:v>
                </c:pt>
                <c:pt idx="15">
                  <c:v>Курская область</c:v>
                </c:pt>
                <c:pt idx="16">
                  <c:v>Тамбовская область</c:v>
                </c:pt>
                <c:pt idx="17">
                  <c:v>Республика Башкортостан</c:v>
                </c:pt>
                <c:pt idx="18">
                  <c:v>Нижегородская область</c:v>
                </c:pt>
                <c:pt idx="19">
                  <c:v>Смоленская область</c:v>
                </c:pt>
                <c:pt idx="20">
                  <c:v>Тульская область</c:v>
                </c:pt>
                <c:pt idx="21">
                  <c:v>Свердловская область</c:v>
                </c:pt>
                <c:pt idx="22">
                  <c:v>Псковская область</c:v>
                </c:pt>
                <c:pt idx="23">
                  <c:v>Ставропольский край</c:v>
                </c:pt>
                <c:pt idx="24">
                  <c:v>Удмуртская Республика</c:v>
                </c:pt>
                <c:pt idx="25">
                  <c:v>Московская область</c:v>
                </c:pt>
                <c:pt idx="26">
                  <c:v>Омская область</c:v>
                </c:pt>
                <c:pt idx="27">
                  <c:v>Ханты-Мансийский 
автономный округ-Югра</c:v>
                </c:pt>
                <c:pt idx="28">
                  <c:v>Кировская область</c:v>
                </c:pt>
                <c:pt idx="29">
                  <c:v>Ленинградская область</c:v>
                </c:pt>
                <c:pt idx="30">
                  <c:v>Республика Коми</c:v>
                </c:pt>
              </c:strCache>
            </c:strRef>
          </c:cat>
          <c:val>
            <c:numRef>
              <c:f>Лист1!$B$2:$B$32</c:f>
              <c:numCache>
                <c:formatCode>0</c:formatCode>
                <c:ptCount val="31"/>
                <c:pt idx="0">
                  <c:v>512.85</c:v>
                </c:pt>
                <c:pt idx="1">
                  <c:v>519.14</c:v>
                </c:pt>
                <c:pt idx="2">
                  <c:v>520.45000000000005</c:v>
                </c:pt>
                <c:pt idx="3">
                  <c:v>523.87666666666667</c:v>
                </c:pt>
                <c:pt idx="4">
                  <c:v>525.63</c:v>
                </c:pt>
                <c:pt idx="5">
                  <c:v>531.77</c:v>
                </c:pt>
                <c:pt idx="6">
                  <c:v>532.16999999999996</c:v>
                </c:pt>
                <c:pt idx="7">
                  <c:v>532.67333333333329</c:v>
                </c:pt>
                <c:pt idx="8">
                  <c:v>535.48500000000001</c:v>
                </c:pt>
                <c:pt idx="9">
                  <c:v>539.16999999999996</c:v>
                </c:pt>
                <c:pt idx="10">
                  <c:v>546.49</c:v>
                </c:pt>
                <c:pt idx="11">
                  <c:v>557.51499999999999</c:v>
                </c:pt>
                <c:pt idx="12">
                  <c:v>558.33000000000004</c:v>
                </c:pt>
                <c:pt idx="13">
                  <c:v>561.77</c:v>
                </c:pt>
                <c:pt idx="14">
                  <c:v>564.29666666666662</c:v>
                </c:pt>
                <c:pt idx="15">
                  <c:v>565.33500000000004</c:v>
                </c:pt>
                <c:pt idx="16">
                  <c:v>570.91999999999996</c:v>
                </c:pt>
                <c:pt idx="17">
                  <c:v>579.85799999999995</c:v>
                </c:pt>
                <c:pt idx="18">
                  <c:v>584.38888888888891</c:v>
                </c:pt>
                <c:pt idx="19">
                  <c:v>594.85</c:v>
                </c:pt>
                <c:pt idx="20">
                  <c:v>615.75</c:v>
                </c:pt>
                <c:pt idx="21">
                  <c:v>617.98666666666657</c:v>
                </c:pt>
                <c:pt idx="22">
                  <c:v>641.17499999999995</c:v>
                </c:pt>
                <c:pt idx="23">
                  <c:v>642.68499999999995</c:v>
                </c:pt>
                <c:pt idx="24">
                  <c:v>692.42</c:v>
                </c:pt>
                <c:pt idx="25">
                  <c:v>703.3599999999999</c:v>
                </c:pt>
                <c:pt idx="26">
                  <c:v>716.19</c:v>
                </c:pt>
                <c:pt idx="27">
                  <c:v>767.56000000000006</c:v>
                </c:pt>
                <c:pt idx="28">
                  <c:v>779.4</c:v>
                </c:pt>
                <c:pt idx="29">
                  <c:v>793.23</c:v>
                </c:pt>
                <c:pt idx="30">
                  <c:v>825.61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433280"/>
        <c:axId val="12044326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Лист1!$A$2:$A$32</c:f>
              <c:strCache>
                <c:ptCount val="31"/>
                <c:pt idx="0">
                  <c:v>Республика Адыгея</c:v>
                </c:pt>
                <c:pt idx="1">
                  <c:v>Республика Хакасия</c:v>
                </c:pt>
                <c:pt idx="2">
                  <c:v>Архангельская область</c:v>
                </c:pt>
                <c:pt idx="3">
                  <c:v>Костромская область</c:v>
                </c:pt>
                <c:pt idx="4">
                  <c:v>Ярославская область</c:v>
                </c:pt>
                <c:pt idx="5">
                  <c:v>Ивановская область</c:v>
                </c:pt>
                <c:pt idx="6">
                  <c:v>Владимирская область</c:v>
                </c:pt>
                <c:pt idx="7">
                  <c:v>Республика Алтай</c:v>
                </c:pt>
                <c:pt idx="8">
                  <c:v>Республика Марий Эл </c:v>
                </c:pt>
                <c:pt idx="9">
                  <c:v>Республика Карелия</c:v>
                </c:pt>
                <c:pt idx="10">
                  <c:v>Забайкальский край</c:v>
                </c:pt>
                <c:pt idx="11">
                  <c:v>Воронежская область</c:v>
                </c:pt>
                <c:pt idx="12">
                  <c:v>Тверская область</c:v>
                </c:pt>
                <c:pt idx="13">
                  <c:v>Курганская область</c:v>
                </c:pt>
                <c:pt idx="14">
                  <c:v>Краснодарский край</c:v>
                </c:pt>
                <c:pt idx="15">
                  <c:v>Курская область</c:v>
                </c:pt>
                <c:pt idx="16">
                  <c:v>Тамбовская область</c:v>
                </c:pt>
                <c:pt idx="17">
                  <c:v>Республика Башкортостан</c:v>
                </c:pt>
                <c:pt idx="18">
                  <c:v>Нижегородская область</c:v>
                </c:pt>
                <c:pt idx="19">
                  <c:v>Смоленская область</c:v>
                </c:pt>
                <c:pt idx="20">
                  <c:v>Тульская область</c:v>
                </c:pt>
                <c:pt idx="21">
                  <c:v>Свердловская область</c:v>
                </c:pt>
                <c:pt idx="22">
                  <c:v>Псковская область</c:v>
                </c:pt>
                <c:pt idx="23">
                  <c:v>Ставропольский край</c:v>
                </c:pt>
                <c:pt idx="24">
                  <c:v>Удмуртская Республика</c:v>
                </c:pt>
                <c:pt idx="25">
                  <c:v>Московская область</c:v>
                </c:pt>
                <c:pt idx="26">
                  <c:v>Омская область</c:v>
                </c:pt>
                <c:pt idx="27">
                  <c:v>Ханты-Мансийский 
автономный округ-Югра</c:v>
                </c:pt>
                <c:pt idx="28">
                  <c:v>Кировская область</c:v>
                </c:pt>
                <c:pt idx="29">
                  <c:v>Ленинградская область</c:v>
                </c:pt>
                <c:pt idx="30">
                  <c:v>Республика Коми</c:v>
                </c:pt>
              </c:strCache>
            </c:strRef>
          </c:cat>
          <c:val>
            <c:numRef>
              <c:f>Лист1!$C$2:$C$32</c:f>
              <c:numCache>
                <c:formatCode>#,##0</c:formatCode>
                <c:ptCount val="31"/>
                <c:pt idx="0">
                  <c:v>513.6</c:v>
                </c:pt>
                <c:pt idx="1">
                  <c:v>513.6</c:v>
                </c:pt>
                <c:pt idx="2">
                  <c:v>513.6</c:v>
                </c:pt>
                <c:pt idx="3">
                  <c:v>513.6</c:v>
                </c:pt>
                <c:pt idx="4">
                  <c:v>513.6</c:v>
                </c:pt>
                <c:pt idx="5">
                  <c:v>513.6</c:v>
                </c:pt>
                <c:pt idx="6">
                  <c:v>513.6</c:v>
                </c:pt>
                <c:pt idx="7">
                  <c:v>513.6</c:v>
                </c:pt>
                <c:pt idx="8">
                  <c:v>513.6</c:v>
                </c:pt>
                <c:pt idx="9">
                  <c:v>513.6</c:v>
                </c:pt>
                <c:pt idx="10">
                  <c:v>513.6</c:v>
                </c:pt>
                <c:pt idx="11">
                  <c:v>513.6</c:v>
                </c:pt>
                <c:pt idx="12">
                  <c:v>513.6</c:v>
                </c:pt>
                <c:pt idx="13">
                  <c:v>513.6</c:v>
                </c:pt>
                <c:pt idx="14">
                  <c:v>513.6</c:v>
                </c:pt>
                <c:pt idx="15">
                  <c:v>513.6</c:v>
                </c:pt>
                <c:pt idx="16">
                  <c:v>513.6</c:v>
                </c:pt>
                <c:pt idx="17">
                  <c:v>513.6</c:v>
                </c:pt>
                <c:pt idx="18">
                  <c:v>513.6</c:v>
                </c:pt>
                <c:pt idx="19">
                  <c:v>513.6</c:v>
                </c:pt>
                <c:pt idx="20">
                  <c:v>513.6</c:v>
                </c:pt>
                <c:pt idx="21">
                  <c:v>513.6</c:v>
                </c:pt>
                <c:pt idx="22">
                  <c:v>513.6</c:v>
                </c:pt>
                <c:pt idx="23">
                  <c:v>513.6</c:v>
                </c:pt>
                <c:pt idx="24">
                  <c:v>513.6</c:v>
                </c:pt>
                <c:pt idx="25">
                  <c:v>513.6</c:v>
                </c:pt>
                <c:pt idx="26">
                  <c:v>513.6</c:v>
                </c:pt>
                <c:pt idx="27">
                  <c:v>513.6</c:v>
                </c:pt>
                <c:pt idx="28">
                  <c:v>513.6</c:v>
                </c:pt>
                <c:pt idx="29">
                  <c:v>513.6</c:v>
                </c:pt>
                <c:pt idx="30">
                  <c:v>513.6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433280"/>
        <c:axId val="120443264"/>
      </c:lineChart>
      <c:catAx>
        <c:axId val="12043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20443264"/>
        <c:crosses val="autoZero"/>
        <c:auto val="1"/>
        <c:lblAlgn val="ctr"/>
        <c:lblOffset val="100"/>
        <c:noMultiLvlLbl val="0"/>
      </c:catAx>
      <c:valAx>
        <c:axId val="1204432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20433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00957199117212E-2"/>
          <c:y val="1.3722482247626722E-2"/>
          <c:w val="0.91704467672888845"/>
          <c:h val="0.7567017214195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Тариф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Ямало-Ненецкий автономный округ</c:v>
                </c:pt>
                <c:pt idx="1">
                  <c:v>Республика Саха (Якутия)</c:v>
                </c:pt>
                <c:pt idx="2">
                  <c:v>Мурманская область</c:v>
                </c:pt>
                <c:pt idx="3">
                  <c:v>Камчатский край</c:v>
                </c:pt>
                <c:pt idx="4">
                  <c:v>Красноярский край </c:v>
                </c:pt>
                <c:pt idx="5">
                  <c:v>Чукотский автономный округ</c:v>
                </c:pt>
                <c:pt idx="6">
                  <c:v>Ненецкий автономный округ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773</c:v>
                </c:pt>
                <c:pt idx="1">
                  <c:v>799.77916666666658</c:v>
                </c:pt>
                <c:pt idx="2">
                  <c:v>856.97</c:v>
                </c:pt>
                <c:pt idx="3">
                  <c:v>1014.8100000000001</c:v>
                </c:pt>
                <c:pt idx="4">
                  <c:v>1097.3515384615384</c:v>
                </c:pt>
                <c:pt idx="5">
                  <c:v>3748.5485714285714</c:v>
                </c:pt>
                <c:pt idx="6">
                  <c:v>7643.5633333333344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363648"/>
        <c:axId val="12036953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Ямало-Ненецкий автономный округ</c:v>
                </c:pt>
                <c:pt idx="1">
                  <c:v>Республика Саха (Якутия)</c:v>
                </c:pt>
                <c:pt idx="2">
                  <c:v>Мурманская область</c:v>
                </c:pt>
                <c:pt idx="3">
                  <c:v>Камчатский край</c:v>
                </c:pt>
                <c:pt idx="4">
                  <c:v>Красноярский край </c:v>
                </c:pt>
                <c:pt idx="5">
                  <c:v>Чукотский автономный округ</c:v>
                </c:pt>
                <c:pt idx="6">
                  <c:v>Ненецкий автономный округ</c:v>
                </c:pt>
              </c:strCache>
            </c:strRef>
          </c:cat>
          <c:val>
            <c:numRef>
              <c:f>Лист1!$C$2:$C$8</c:f>
              <c:numCache>
                <c:formatCode>#,##0</c:formatCode>
                <c:ptCount val="7"/>
                <c:pt idx="0">
                  <c:v>2276</c:v>
                </c:pt>
                <c:pt idx="1">
                  <c:v>2276</c:v>
                </c:pt>
                <c:pt idx="2">
                  <c:v>2276</c:v>
                </c:pt>
                <c:pt idx="3">
                  <c:v>2276</c:v>
                </c:pt>
                <c:pt idx="4">
                  <c:v>2276</c:v>
                </c:pt>
                <c:pt idx="5">
                  <c:v>2276</c:v>
                </c:pt>
                <c:pt idx="6">
                  <c:v>2276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363648"/>
        <c:axId val="120369536"/>
      </c:lineChart>
      <c:catAx>
        <c:axId val="12036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20369536"/>
        <c:crosses val="autoZero"/>
        <c:auto val="1"/>
        <c:lblAlgn val="ctr"/>
        <c:lblOffset val="100"/>
        <c:noMultiLvlLbl val="0"/>
      </c:catAx>
      <c:valAx>
        <c:axId val="1203695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20363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Регионы 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продемонстрировавшие рост тарифов в 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502971948872039"/>
          <c:y val="2.21049865020338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159168487927028E-2"/>
          <c:y val="1.4746052731132596E-2"/>
          <c:w val="0.91704467672888845"/>
          <c:h val="0.7567017214195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Тариф</c:v>
                </c:pt>
              </c:strCache>
            </c:strRef>
          </c:tx>
          <c:spPr>
            <a:solidFill>
              <a:srgbClr val="EF818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3"/>
            <c:invertIfNegative val="0"/>
            <c:bubble3D val="0"/>
          </c:dPt>
          <c:dLbls>
            <c:dLbl>
              <c:idx val="14"/>
              <c:layout/>
              <c:tx>
                <c:rich>
                  <a:bodyPr/>
                  <a:lstStyle/>
                  <a:p>
                    <a:r>
                      <a:rPr lang="ru-RU" smtClean="0"/>
                      <a:t>743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Лист1!$A$2:$A$31</c:f>
              <c:strCache>
                <c:ptCount val="30"/>
                <c:pt idx="0">
                  <c:v>Владимирская область</c:v>
                </c:pt>
                <c:pt idx="1">
                  <c:v>Республика Мордовия</c:v>
                </c:pt>
                <c:pt idx="2">
                  <c:v>Ставропольский край</c:v>
                </c:pt>
                <c:pt idx="3">
                  <c:v>Смоленская область</c:v>
                </c:pt>
                <c:pt idx="4">
                  <c:v>Орловская область</c:v>
                </c:pt>
                <c:pt idx="5">
                  <c:v>Республика Башкортостан</c:v>
                </c:pt>
                <c:pt idx="6">
                  <c:v>Республика Калмыкия</c:v>
                </c:pt>
                <c:pt idx="7">
                  <c:v>Челябинская область</c:v>
                </c:pt>
                <c:pt idx="8">
                  <c:v>Карачаево-Черкесская Республика</c:v>
                </c:pt>
                <c:pt idx="9">
                  <c:v>Ивановская область</c:v>
                </c:pt>
                <c:pt idx="10">
                  <c:v>Иркутская область</c:v>
                </c:pt>
                <c:pt idx="11">
                  <c:v>Калининградская область </c:v>
                </c:pt>
                <c:pt idx="12">
                  <c:v>Республика Бурятия</c:v>
                </c:pt>
                <c:pt idx="13">
                  <c:v>Тамбовская область</c:v>
                </c:pt>
                <c:pt idx="14">
                  <c:v>Республика Татарстан</c:v>
                </c:pt>
                <c:pt idx="15">
                  <c:v>Республика Тыва</c:v>
                </c:pt>
                <c:pt idx="16">
                  <c:v>Костромская область</c:v>
                </c:pt>
                <c:pt idx="17">
                  <c:v>Республика Саха (Якутия)</c:v>
                </c:pt>
                <c:pt idx="18">
                  <c:v>Кировская область</c:v>
                </c:pt>
                <c:pt idx="19">
                  <c:v>Магаданская область</c:v>
                </c:pt>
                <c:pt idx="20">
                  <c:v>Кемеровская область</c:v>
                </c:pt>
                <c:pt idx="21">
                  <c:v>Оренбургская область</c:v>
                </c:pt>
                <c:pt idx="22">
                  <c:v>Республика Коми</c:v>
                </c:pt>
                <c:pt idx="23">
                  <c:v>Новгородская область</c:v>
                </c:pt>
                <c:pt idx="24">
                  <c:v>Курская область</c:v>
                </c:pt>
                <c:pt idx="25">
                  <c:v>Свердловская область</c:v>
                </c:pt>
                <c:pt idx="26">
                  <c:v>Вологодская область</c:v>
                </c:pt>
                <c:pt idx="27">
                  <c:v>Камчатский край</c:v>
                </c:pt>
                <c:pt idx="28">
                  <c:v>Новосибирская область</c:v>
                </c:pt>
                <c:pt idx="29">
                  <c:v>Ненецкий автономный округ</c:v>
                </c:pt>
              </c:strCache>
            </c:strRef>
          </c:cat>
          <c:val>
            <c:numRef>
              <c:f>Лист1!$B$2:$B$31</c:f>
              <c:numCache>
                <c:formatCode>0%</c:formatCode>
                <c:ptCount val="30"/>
                <c:pt idx="0">
                  <c:v>5.9100388752022504E-3</c:v>
                </c:pt>
                <c:pt idx="1">
                  <c:v>6.1290490845546941E-3</c:v>
                </c:pt>
                <c:pt idx="2">
                  <c:v>7.2840546206138779E-3</c:v>
                </c:pt>
                <c:pt idx="3">
                  <c:v>8.4083473189917601E-3</c:v>
                </c:pt>
                <c:pt idx="4">
                  <c:v>1.3154577747221063E-2</c:v>
                </c:pt>
                <c:pt idx="5">
                  <c:v>1.3922111712619145E-2</c:v>
                </c:pt>
                <c:pt idx="6">
                  <c:v>1.8497357520354196E-2</c:v>
                </c:pt>
                <c:pt idx="7">
                  <c:v>2.3789346530388888E-2</c:v>
                </c:pt>
                <c:pt idx="8">
                  <c:v>2.6358986558820074E-2</c:v>
                </c:pt>
                <c:pt idx="9">
                  <c:v>3.0003099093515173E-2</c:v>
                </c:pt>
                <c:pt idx="10">
                  <c:v>3.0202414955815104E-2</c:v>
                </c:pt>
                <c:pt idx="11">
                  <c:v>3.600302924862353E-2</c:v>
                </c:pt>
                <c:pt idx="12">
                  <c:v>3.6313454739510309E-2</c:v>
                </c:pt>
                <c:pt idx="13">
                  <c:v>3.9927140255008986E-2</c:v>
                </c:pt>
                <c:pt idx="14">
                  <c:v>4.0015306401355755E-2</c:v>
                </c:pt>
                <c:pt idx="15">
                  <c:v>4.0015306401355755E-2</c:v>
                </c:pt>
                <c:pt idx="16">
                  <c:v>4.0649168344104147E-2</c:v>
                </c:pt>
                <c:pt idx="17">
                  <c:v>4.0776069421580852E-2</c:v>
                </c:pt>
                <c:pt idx="18">
                  <c:v>4.5052292839903529E-2</c:v>
                </c:pt>
                <c:pt idx="19">
                  <c:v>4.7834039368839676E-2</c:v>
                </c:pt>
                <c:pt idx="20">
                  <c:v>5.3197251074175167E-2</c:v>
                </c:pt>
                <c:pt idx="21">
                  <c:v>5.5682669107246729E-2</c:v>
                </c:pt>
                <c:pt idx="22">
                  <c:v>8.8807416883168289E-2</c:v>
                </c:pt>
                <c:pt idx="23">
                  <c:v>0.1028830574945867</c:v>
                </c:pt>
                <c:pt idx="24">
                  <c:v>0.10494683762020185</c:v>
                </c:pt>
                <c:pt idx="25">
                  <c:v>0.11737513636007479</c:v>
                </c:pt>
                <c:pt idx="26">
                  <c:v>0.19999999999999996</c:v>
                </c:pt>
                <c:pt idx="27">
                  <c:v>0.31310216683013437</c:v>
                </c:pt>
                <c:pt idx="28">
                  <c:v>0.39182700268238557</c:v>
                </c:pt>
                <c:pt idx="29">
                  <c:v>1.5193161904866539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997568"/>
        <c:axId val="119999104"/>
      </c:barChart>
      <c:catAx>
        <c:axId val="11999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9999104"/>
        <c:crosses val="autoZero"/>
        <c:auto val="1"/>
        <c:lblAlgn val="ctr"/>
        <c:lblOffset val="100"/>
        <c:noMultiLvlLbl val="0"/>
      </c:catAx>
      <c:valAx>
        <c:axId val="1199991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19997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Регионы продемонстрировавшие снижение тарифов в 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566841211989003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2159168487927028E-2"/>
          <c:y val="0.47612747600543714"/>
          <c:w val="0.83524239226451624"/>
          <c:h val="0.498308497386425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Тариф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3"/>
            <c:invertIfNegative val="0"/>
            <c:bubble3D val="0"/>
          </c:dPt>
          <c:dLbls>
            <c:dLbl>
              <c:idx val="14"/>
              <c:layout/>
              <c:tx>
                <c:rich>
                  <a:bodyPr/>
                  <a:lstStyle/>
                  <a:p>
                    <a:r>
                      <a:rPr lang="ru-RU" smtClean="0"/>
                      <a:t>743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Лист1!$A$2:$A$25</c:f>
              <c:strCache>
                <c:ptCount val="24"/>
                <c:pt idx="0">
                  <c:v>Ямало-Ненецкий автономный округ</c:v>
                </c:pt>
                <c:pt idx="1">
                  <c:v>Нижегородская область</c:v>
                </c:pt>
                <c:pt idx="2">
                  <c:v>Липецкая область</c:v>
                </c:pt>
                <c:pt idx="3">
                  <c:v>Воронежская область</c:v>
                </c:pt>
                <c:pt idx="4">
                  <c:v>Ростовская область</c:v>
                </c:pt>
                <c:pt idx="5">
                  <c:v>Алтайский край</c:v>
                </c:pt>
                <c:pt idx="6">
                  <c:v>Кабардино-Балкарская Республика</c:v>
                </c:pt>
                <c:pt idx="7">
                  <c:v>Амурская область</c:v>
                </c:pt>
                <c:pt idx="8">
                  <c:v>Краснодарский край</c:v>
                </c:pt>
                <c:pt idx="9">
                  <c:v>Брянская область</c:v>
                </c:pt>
                <c:pt idx="10">
                  <c:v>Саратовская область</c:v>
                </c:pt>
                <c:pt idx="11">
                  <c:v>Волгоградская область</c:v>
                </c:pt>
                <c:pt idx="12">
                  <c:v>Белгородская область</c:v>
                </c:pt>
                <c:pt idx="13">
                  <c:v>Республика Алтай</c:v>
                </c:pt>
                <c:pt idx="14">
                  <c:v>Астраханская область</c:v>
                </c:pt>
                <c:pt idx="15">
                  <c:v>Республика Хакасия</c:v>
                </c:pt>
                <c:pt idx="16">
                  <c:v>Красноярский край </c:v>
                </c:pt>
                <c:pt idx="17">
                  <c:v>Томская область</c:v>
                </c:pt>
                <c:pt idx="18">
                  <c:v>Республика Северная Осетия-Алания</c:v>
                </c:pt>
                <c:pt idx="19">
                  <c:v>Архангельская область</c:v>
                </c:pt>
                <c:pt idx="20">
                  <c:v>Псковская область</c:v>
                </c:pt>
                <c:pt idx="21">
                  <c:v>Чукотский автономный округ</c:v>
                </c:pt>
                <c:pt idx="22">
                  <c:v>Ханты-Мансийский 
автономный округ-Югра</c:v>
                </c:pt>
                <c:pt idx="23">
                  <c:v>Приморский край</c:v>
                </c:pt>
              </c:strCache>
            </c:strRef>
          </c:cat>
          <c:val>
            <c:numRef>
              <c:f>Лист1!$B$2:$B$25</c:f>
              <c:numCache>
                <c:formatCode>0%</c:formatCode>
                <c:ptCount val="24"/>
                <c:pt idx="0">
                  <c:v>-5.1480051480051747E-3</c:v>
                </c:pt>
                <c:pt idx="1">
                  <c:v>-6.0286502626902827E-3</c:v>
                </c:pt>
                <c:pt idx="2">
                  <c:v>-6.8444435784017488E-3</c:v>
                </c:pt>
                <c:pt idx="3">
                  <c:v>-9.4873457640067826E-3</c:v>
                </c:pt>
                <c:pt idx="4">
                  <c:v>-1.4385326509557261E-2</c:v>
                </c:pt>
                <c:pt idx="5">
                  <c:v>-1.6966580976863654E-2</c:v>
                </c:pt>
                <c:pt idx="6">
                  <c:v>-2.1389269199969085E-2</c:v>
                </c:pt>
                <c:pt idx="7">
                  <c:v>-2.2503937314071298E-2</c:v>
                </c:pt>
                <c:pt idx="8">
                  <c:v>-2.8251700885278397E-2</c:v>
                </c:pt>
                <c:pt idx="9">
                  <c:v>-3.6781803576713235E-2</c:v>
                </c:pt>
                <c:pt idx="10">
                  <c:v>-4.228277212300835E-2</c:v>
                </c:pt>
                <c:pt idx="11">
                  <c:v>-4.7457890846851036E-2</c:v>
                </c:pt>
                <c:pt idx="12">
                  <c:v>-5.8956071946392852E-2</c:v>
                </c:pt>
                <c:pt idx="13">
                  <c:v>-6.6184376606984285E-2</c:v>
                </c:pt>
                <c:pt idx="14">
                  <c:v>-7.1500097834969578E-2</c:v>
                </c:pt>
                <c:pt idx="15">
                  <c:v>-7.6864533062098395E-2</c:v>
                </c:pt>
                <c:pt idx="16">
                  <c:v>-7.8214107154539914E-2</c:v>
                </c:pt>
                <c:pt idx="17">
                  <c:v>-7.9753687390331618E-2</c:v>
                </c:pt>
                <c:pt idx="18">
                  <c:v>-9.3408754045797071E-2</c:v>
                </c:pt>
                <c:pt idx="19">
                  <c:v>-0.10196017531145374</c:v>
                </c:pt>
                <c:pt idx="20">
                  <c:v>-0.12516543641101929</c:v>
                </c:pt>
                <c:pt idx="21">
                  <c:v>-0.17750719215417332</c:v>
                </c:pt>
                <c:pt idx="22">
                  <c:v>-0.21484065324242907</c:v>
                </c:pt>
                <c:pt idx="23">
                  <c:v>-0.49598738068646298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035968"/>
        <c:axId val="120041856"/>
      </c:barChart>
      <c:catAx>
        <c:axId val="12003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800"/>
            </a:pPr>
            <a:endParaRPr lang="ru-RU"/>
          </a:p>
        </c:txPr>
        <c:crossAx val="120041856"/>
        <c:crosses val="autoZero"/>
        <c:auto val="1"/>
        <c:lblAlgn val="ctr"/>
        <c:lblOffset val="100"/>
        <c:noMultiLvlLbl val="0"/>
      </c:catAx>
      <c:valAx>
        <c:axId val="1200418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20035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Расчетная единица:</a:t>
            </a:r>
          </a:p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кв. м. торговой площади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898392568253452"/>
          <c:y val="3.50964588164039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8353944469133059"/>
          <c:y val="0.18642222723969717"/>
          <c:w val="0.39293782172351222"/>
          <c:h val="0.74534920224949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Средний</c:v>
                </c:pt>
                <c:pt idx="1">
                  <c:v>Республика Марий Эл </c:v>
                </c:pt>
                <c:pt idx="2">
                  <c:v>Самарская область</c:v>
                </c:pt>
                <c:pt idx="3">
                  <c:v>Карачаево-Черкесская Республика (г. Усть-Джегута)</c:v>
                </c:pt>
                <c:pt idx="4">
                  <c:v>Калининградская область 
(города)</c:v>
                </c:pt>
                <c:pt idx="5">
                  <c:v>Республика Ингушетия</c:v>
                </c:pt>
                <c:pt idx="6">
                  <c:v>Белгородская область</c:v>
                </c:pt>
                <c:pt idx="7">
                  <c:v>Карачаево-Черкесская Республика (г. Карачаевск)</c:v>
                </c:pt>
                <c:pt idx="8">
                  <c:v>Карачаево-Черкесская Республика</c:v>
                </c:pt>
                <c:pt idx="9">
                  <c:v>Карачаево-Черкесская Республика (с. Архыз, пос. Домбай, г. Теберда)</c:v>
                </c:pt>
                <c:pt idx="10">
                  <c:v>Ульяновская область</c:v>
                </c:pt>
                <c:pt idx="11">
                  <c:v>Тульская область</c:v>
                </c:pt>
              </c:strCache>
            </c:strRef>
          </c:cat>
          <c:val>
            <c:numRef>
              <c:f>Лист1!$B$2:$B$13</c:f>
              <c:numCache>
                <c:formatCode>0.0000</c:formatCode>
                <c:ptCount val="12"/>
                <c:pt idx="0">
                  <c:v>8.6859999999999993E-2</c:v>
                </c:pt>
                <c:pt idx="1">
                  <c:v>9.5833333333333326E-2</c:v>
                </c:pt>
                <c:pt idx="2">
                  <c:v>9.6666666666666665E-2</c:v>
                </c:pt>
                <c:pt idx="3">
                  <c:v>0.1125</c:v>
                </c:pt>
                <c:pt idx="4">
                  <c:v>0.125</c:v>
                </c:pt>
                <c:pt idx="5">
                  <c:v>0.12666666666666668</c:v>
                </c:pt>
                <c:pt idx="6">
                  <c:v>0.12916666666666668</c:v>
                </c:pt>
                <c:pt idx="7">
                  <c:v>0.13166666666666668</c:v>
                </c:pt>
                <c:pt idx="8">
                  <c:v>0.13166666666666668</c:v>
                </c:pt>
                <c:pt idx="9">
                  <c:v>0.13333333333333333</c:v>
                </c:pt>
                <c:pt idx="10">
                  <c:v>0.13416666666666668</c:v>
                </c:pt>
                <c:pt idx="11">
                  <c:v>0.15333333333333335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980160"/>
        <c:axId val="95986048"/>
      </c:barChart>
      <c:catAx>
        <c:axId val="959801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50"/>
            </a:pPr>
            <a:endParaRPr lang="ru-RU"/>
          </a:p>
        </c:txPr>
        <c:crossAx val="95986048"/>
        <c:crosses val="autoZero"/>
        <c:auto val="1"/>
        <c:lblAlgn val="ctr"/>
        <c:lblOffset val="100"/>
        <c:noMultiLvlLbl val="0"/>
      </c:catAx>
      <c:valAx>
        <c:axId val="95986048"/>
        <c:scaling>
          <c:orientation val="minMax"/>
        </c:scaling>
        <c:delete val="0"/>
        <c:axPos val="b"/>
        <c:numFmt formatCode="0.00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5980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Расчетная единица: </a:t>
            </a:r>
            <a:br>
              <a:rPr lang="ru-RU" sz="1200"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latin typeface="Times New Roman" pitchFamily="18" charset="0"/>
                <a:cs typeface="Times New Roman" pitchFamily="18" charset="0"/>
              </a:rPr>
              <a:t>1 кв. м. общей площади 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Лист1!$A$2:$A$24</c:f>
              <c:strCache>
                <c:ptCount val="23"/>
                <c:pt idx="0">
                  <c:v>Средний</c:v>
                </c:pt>
                <c:pt idx="1">
                  <c:v>Ростовская область (2 кат. мо)</c:v>
                </c:pt>
                <c:pt idx="2">
                  <c:v>Брянская область</c:v>
                </c:pt>
                <c:pt idx="3">
                  <c:v>Республика Бурятия (г. Улан-Удэ)</c:v>
                </c:pt>
                <c:pt idx="4">
                  <c:v>Республика Адыгея (мо, хим., обраб. и проч. виды пром.)</c:v>
                </c:pt>
                <c:pt idx="5">
                  <c:v>Костромская область</c:v>
                </c:pt>
                <c:pt idx="6">
                  <c:v>Воронежская область (Ворон. межмун. кластер)</c:v>
                </c:pt>
                <c:pt idx="7">
                  <c:v>Ямало-Ненецкий автономный округ</c:v>
                </c:pt>
                <c:pt idx="8">
                  <c:v>Республика Калмыкия</c:v>
                </c:pt>
                <c:pt idx="9">
                  <c:v>Свердловская область (г. Екатеринбург)</c:v>
                </c:pt>
                <c:pt idx="10">
                  <c:v>Смоленская область</c:v>
                </c:pt>
                <c:pt idx="11">
                  <c:v>Республика Мордовия (1 кат. мо)</c:v>
                </c:pt>
                <c:pt idx="12">
                  <c:v>Мурманская область</c:v>
                </c:pt>
                <c:pt idx="13">
                  <c:v>Чеченская Республика (мо кроме город Грозный)</c:v>
                </c:pt>
                <c:pt idx="14">
                  <c:v>Кабардино-Балкарская Республика</c:v>
                </c:pt>
                <c:pt idx="15">
                  <c:v>Чеченская Республика (мо город Грозный)</c:v>
                </c:pt>
                <c:pt idx="16">
                  <c:v>Республика Северная Осетия-Алания</c:v>
                </c:pt>
                <c:pt idx="17">
                  <c:v>Ленинградская область</c:v>
                </c:pt>
                <c:pt idx="18">
                  <c:v>Камчатский край</c:v>
                </c:pt>
                <c:pt idx="19">
                  <c:v>Республика Адыгея (мо ООПТ)</c:v>
                </c:pt>
                <c:pt idx="20">
                  <c:v>Республика Адыгея (мо сел. хоз.)</c:v>
                </c:pt>
                <c:pt idx="21">
                  <c:v>Забайкальский край</c:v>
                </c:pt>
                <c:pt idx="22">
                  <c:v>Воронежская область (кроме Ворон. межм. кластера)</c:v>
                </c:pt>
              </c:strCache>
            </c:strRef>
          </c:cat>
          <c:val>
            <c:numRef>
              <c:f>Лист1!$B$2:$B$24</c:f>
              <c:numCache>
                <c:formatCode>0.0</c:formatCode>
                <c:ptCount val="23"/>
                <c:pt idx="0">
                  <c:v>6.577984289617488</c:v>
                </c:pt>
                <c:pt idx="1">
                  <c:v>7.3791666666666664</c:v>
                </c:pt>
                <c:pt idx="2">
                  <c:v>7.3916666666666666</c:v>
                </c:pt>
                <c:pt idx="3">
                  <c:v>7.5166666666666666</c:v>
                </c:pt>
                <c:pt idx="4">
                  <c:v>8.33</c:v>
                </c:pt>
                <c:pt idx="5">
                  <c:v>8.7125000000000004</c:v>
                </c:pt>
                <c:pt idx="6">
                  <c:v>8.7916666666666661</c:v>
                </c:pt>
                <c:pt idx="7">
                  <c:v>9.1891666666666669</c:v>
                </c:pt>
                <c:pt idx="8">
                  <c:v>9.2333333333333325</c:v>
                </c:pt>
                <c:pt idx="9">
                  <c:v>9.2650000000000006</c:v>
                </c:pt>
                <c:pt idx="10">
                  <c:v>9.3733333333333331</c:v>
                </c:pt>
                <c:pt idx="11">
                  <c:v>9.6891666666666669</c:v>
                </c:pt>
                <c:pt idx="12">
                  <c:v>9.9391666666666669</c:v>
                </c:pt>
                <c:pt idx="13">
                  <c:v>10.466666666666667</c:v>
                </c:pt>
                <c:pt idx="14">
                  <c:v>10.666666666666666</c:v>
                </c:pt>
                <c:pt idx="15">
                  <c:v>11.775</c:v>
                </c:pt>
                <c:pt idx="16">
                  <c:v>12.5</c:v>
                </c:pt>
                <c:pt idx="17">
                  <c:v>12.666666666666666</c:v>
                </c:pt>
                <c:pt idx="18">
                  <c:v>12.974166666666667</c:v>
                </c:pt>
                <c:pt idx="19">
                  <c:v>14.166666666666666</c:v>
                </c:pt>
                <c:pt idx="20">
                  <c:v>14.166666666666666</c:v>
                </c:pt>
                <c:pt idx="21">
                  <c:v>17.900000000000002</c:v>
                </c:pt>
                <c:pt idx="22">
                  <c:v>23.333333333333332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55040"/>
        <c:axId val="33656832"/>
      </c:barChart>
      <c:catAx>
        <c:axId val="336550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3656832"/>
        <c:crosses val="autoZero"/>
        <c:auto val="1"/>
        <c:lblAlgn val="ctr"/>
        <c:lblOffset val="100"/>
        <c:noMultiLvlLbl val="0"/>
      </c:catAx>
      <c:valAx>
        <c:axId val="33656832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365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7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Расчетная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единица:</a:t>
            </a:r>
          </a:p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кв. м. торговой площади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484807822279006"/>
          <c:y val="1.385798475439813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8353944469133059"/>
          <c:y val="0.18642222723969717"/>
          <c:w val="0.39293782172351222"/>
          <c:h val="0.74534920224949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Средний</c:v>
                </c:pt>
                <c:pt idx="1">
                  <c:v>Ульяновская область</c:v>
                </c:pt>
                <c:pt idx="2">
                  <c:v>Ненецкий автономный округ</c:v>
                </c:pt>
                <c:pt idx="3">
                  <c:v>Тульская область</c:v>
                </c:pt>
                <c:pt idx="4">
                  <c:v>Республика Марий Эл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7.5678589743589741</c:v>
                </c:pt>
                <c:pt idx="1">
                  <c:v>9.9783333333333335</c:v>
                </c:pt>
                <c:pt idx="2">
                  <c:v>12.916666666666666</c:v>
                </c:pt>
                <c:pt idx="3">
                  <c:v>17.237500000000001</c:v>
                </c:pt>
                <c:pt idx="4">
                  <c:v>19.5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26464"/>
        <c:axId val="33728000"/>
      </c:barChart>
      <c:catAx>
        <c:axId val="337264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33728000"/>
        <c:crosses val="autoZero"/>
        <c:auto val="1"/>
        <c:lblAlgn val="ctr"/>
        <c:lblOffset val="100"/>
        <c:noMultiLvlLbl val="0"/>
      </c:catAx>
      <c:valAx>
        <c:axId val="33728000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3726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Расчетная единица: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кв. м. общей площади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Лист1!$A$2:$A$25</c:f>
              <c:strCache>
                <c:ptCount val="24"/>
                <c:pt idx="0">
                  <c:v>Средний</c:v>
                </c:pt>
                <c:pt idx="1">
                  <c:v>Чеченская Республика (мо город Грозный)</c:v>
                </c:pt>
                <c:pt idx="2">
                  <c:v>Республика Бурятия (г. Улан-Удэ)</c:v>
                </c:pt>
                <c:pt idx="3">
                  <c:v>Костромская область</c:v>
                </c:pt>
                <c:pt idx="4">
                  <c:v>Республика Татарстан</c:v>
                </c:pt>
                <c:pt idx="5">
                  <c:v>Республика Северная Осетия-Алания</c:v>
                </c:pt>
                <c:pt idx="6">
                  <c:v>Республика Крым</c:v>
                </c:pt>
                <c:pt idx="7">
                  <c:v>Республика Калмыкия</c:v>
                </c:pt>
                <c:pt idx="8">
                  <c:v>Смоленская область</c:v>
                </c:pt>
                <c:pt idx="9">
                  <c:v>Хабаровский край</c:v>
                </c:pt>
                <c:pt idx="10">
                  <c:v>Республика Адыгея (мо хим., обраб. и проч. виды промыш.)</c:v>
                </c:pt>
                <c:pt idx="11">
                  <c:v>Камчатский край</c:v>
                </c:pt>
                <c:pt idx="12">
                  <c:v>Мурманская область</c:v>
                </c:pt>
                <c:pt idx="13">
                  <c:v>Свердловская область (г. Екатеринбург)</c:v>
                </c:pt>
                <c:pt idx="14">
                  <c:v>Пензенская область</c:v>
                </c:pt>
                <c:pt idx="15">
                  <c:v>Воронежская область (кроме Ворон. межмун. кластера)</c:v>
                </c:pt>
                <c:pt idx="16">
                  <c:v>Калужская область</c:v>
                </c:pt>
                <c:pt idx="17">
                  <c:v>Республика Мордовия (1 кат. мо)</c:v>
                </c:pt>
                <c:pt idx="18">
                  <c:v>Республика Тыва</c:v>
                </c:pt>
                <c:pt idx="19">
                  <c:v>Ленинградская область</c:v>
                </c:pt>
                <c:pt idx="20">
                  <c:v>Республика Адыгея (мо сел. хоз.)</c:v>
                </c:pt>
                <c:pt idx="21">
                  <c:v>Республика Адыгея (мо ООПТ)</c:v>
                </c:pt>
                <c:pt idx="22">
                  <c:v>Воронежская область (Ворон. межмун. кластер)</c:v>
                </c:pt>
                <c:pt idx="23">
                  <c:v>Забайкальский край</c:v>
                </c:pt>
              </c:strCache>
            </c:strRef>
          </c:cat>
          <c:val>
            <c:numRef>
              <c:f>Лист1!$B$2:$B$25</c:f>
              <c:numCache>
                <c:formatCode>0.0000</c:formatCode>
                <c:ptCount val="24"/>
                <c:pt idx="0">
                  <c:v>5.4055597014925363E-2</c:v>
                </c:pt>
                <c:pt idx="1">
                  <c:v>6.5000000000000002E-2</c:v>
                </c:pt>
                <c:pt idx="2">
                  <c:v>6.5000000000000002E-2</c:v>
                </c:pt>
                <c:pt idx="3">
                  <c:v>6.8249999999999991E-2</c:v>
                </c:pt>
                <c:pt idx="4">
                  <c:v>6.8333333333333329E-2</c:v>
                </c:pt>
                <c:pt idx="5">
                  <c:v>6.9166666666666668E-2</c:v>
                </c:pt>
                <c:pt idx="6">
                  <c:v>7.2499999999999995E-2</c:v>
                </c:pt>
                <c:pt idx="7">
                  <c:v>7.2499999999999995E-2</c:v>
                </c:pt>
                <c:pt idx="8">
                  <c:v>7.4999999999999997E-2</c:v>
                </c:pt>
                <c:pt idx="9">
                  <c:v>8.3008333333333337E-2</c:v>
                </c:pt>
                <c:pt idx="10">
                  <c:v>8.3333333333333329E-2</c:v>
                </c:pt>
                <c:pt idx="11">
                  <c:v>8.5833333333333331E-2</c:v>
                </c:pt>
                <c:pt idx="12">
                  <c:v>8.666666666666667E-2</c:v>
                </c:pt>
                <c:pt idx="13">
                  <c:v>8.900000000000001E-2</c:v>
                </c:pt>
                <c:pt idx="14">
                  <c:v>9.4166666666666662E-2</c:v>
                </c:pt>
                <c:pt idx="15">
                  <c:v>9.7499999999999989E-2</c:v>
                </c:pt>
                <c:pt idx="16">
                  <c:v>9.9999999999999992E-2</c:v>
                </c:pt>
                <c:pt idx="17">
                  <c:v>0.10016666666666667</c:v>
                </c:pt>
                <c:pt idx="18">
                  <c:v>0.10833333333333334</c:v>
                </c:pt>
                <c:pt idx="19">
                  <c:v>0.11749999999999999</c:v>
                </c:pt>
                <c:pt idx="20">
                  <c:v>0.14166666666666666</c:v>
                </c:pt>
                <c:pt idx="21">
                  <c:v>0.14166666666666666</c:v>
                </c:pt>
                <c:pt idx="22">
                  <c:v>0.16083333333333333</c:v>
                </c:pt>
                <c:pt idx="23">
                  <c:v>0.17141666666666666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796736"/>
        <c:axId val="105798272"/>
      </c:barChart>
      <c:catAx>
        <c:axId val="1057967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05798272"/>
        <c:crosses val="autoZero"/>
        <c:auto val="1"/>
        <c:lblAlgn val="ctr"/>
        <c:lblOffset val="100"/>
        <c:noMultiLvlLbl val="0"/>
      </c:catAx>
      <c:valAx>
        <c:axId val="105798272"/>
        <c:scaling>
          <c:orientation val="minMax"/>
        </c:scaling>
        <c:delete val="0"/>
        <c:axPos val="b"/>
        <c:numFmt formatCode="0.00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5796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Расчетная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единица:</a:t>
            </a:r>
          </a:p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кв. м. торговой площади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8353944469133059"/>
          <c:y val="0.18642222723969717"/>
          <c:w val="0.39293782172351222"/>
          <c:h val="0.745349202249497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Средний</c:v>
                </c:pt>
                <c:pt idx="1">
                  <c:v>Ульяновская область</c:v>
                </c:pt>
                <c:pt idx="2">
                  <c:v>Самарская область</c:v>
                </c:pt>
                <c:pt idx="3">
                  <c:v>Ненецкий автономный округ</c:v>
                </c:pt>
                <c:pt idx="4">
                  <c:v>Тульская область</c:v>
                </c:pt>
                <c:pt idx="5">
                  <c:v>Республика Марий Эл </c:v>
                </c:pt>
              </c:strCache>
            </c:strRef>
          </c:cat>
          <c:val>
            <c:numRef>
              <c:f>Лист1!$B$2:$B$7</c:f>
              <c:numCache>
                <c:formatCode>0.000</c:formatCode>
                <c:ptCount val="6"/>
                <c:pt idx="0">
                  <c:v>6.1122222222222231E-2</c:v>
                </c:pt>
                <c:pt idx="1">
                  <c:v>7.4999999999999997E-2</c:v>
                </c:pt>
                <c:pt idx="2">
                  <c:v>8.9166666666666672E-2</c:v>
                </c:pt>
                <c:pt idx="3">
                  <c:v>9.1666666666666674E-2</c:v>
                </c:pt>
                <c:pt idx="4">
                  <c:v>0.13250000000000001</c:v>
                </c:pt>
                <c:pt idx="5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314752"/>
        <c:axId val="106320640"/>
      </c:barChart>
      <c:catAx>
        <c:axId val="1063147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06320640"/>
        <c:crosses val="autoZero"/>
        <c:auto val="1"/>
        <c:lblAlgn val="ctr"/>
        <c:lblOffset val="100"/>
        <c:noMultiLvlLbl val="0"/>
      </c:catAx>
      <c:valAx>
        <c:axId val="106320640"/>
        <c:scaling>
          <c:orientation val="minMax"/>
        </c:scaling>
        <c:delete val="0"/>
        <c:axPos val="b"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6314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Расчетная единица: </a:t>
            </a:r>
            <a:b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кв. м. общей площади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Лист1!$A$2:$A$22</c:f>
              <c:strCache>
                <c:ptCount val="21"/>
                <c:pt idx="0">
                  <c:v>Средний</c:v>
                </c:pt>
                <c:pt idx="1">
                  <c:v>Свердловская область (кроме г. Екатеринбург)</c:v>
                </c:pt>
                <c:pt idx="2">
                  <c:v>Амурская область</c:v>
                </c:pt>
                <c:pt idx="3">
                  <c:v>Ямало-Ненецкий автономный округ</c:v>
                </c:pt>
                <c:pt idx="4">
                  <c:v>Псковская область</c:v>
                </c:pt>
                <c:pt idx="5">
                  <c:v>Мурманская область</c:v>
                </c:pt>
                <c:pt idx="6">
                  <c:v>Оренбургская область</c:v>
                </c:pt>
                <c:pt idx="7">
                  <c:v>Республика Адыгея (мо хим., обрабат. и проч. виды пром-ти)</c:v>
                </c:pt>
                <c:pt idx="8">
                  <c:v>Иркутская область</c:v>
                </c:pt>
                <c:pt idx="9">
                  <c:v>Калужская область</c:v>
                </c:pt>
                <c:pt idx="10">
                  <c:v>Республика Адыгея (мо ООПТ)</c:v>
                </c:pt>
                <c:pt idx="11">
                  <c:v>Республика Адыгея (мо сел. хоз.)</c:v>
                </c:pt>
                <c:pt idx="12">
                  <c:v>Ханты-Мансийский автономный округ-Югра (г. Сургут)</c:v>
                </c:pt>
                <c:pt idx="13">
                  <c:v>Воронежская область (Ворон. межмун. кластер)</c:v>
                </c:pt>
                <c:pt idx="14">
                  <c:v>Саратовская область (нас. пункт от 10 тыс. до 100 тыс. чел.)</c:v>
                </c:pt>
                <c:pt idx="15">
                  <c:v>Саратовская область (нас. пункт. от 1 тыс. до 10 тыс. чел.)</c:v>
                </c:pt>
                <c:pt idx="16">
                  <c:v>Тульская область</c:v>
                </c:pt>
                <c:pt idx="17">
                  <c:v>Саратовская область (нас. пункт. 100 тыс. чел. и более)</c:v>
                </c:pt>
                <c:pt idx="18">
                  <c:v>Забайкальский край</c:v>
                </c:pt>
                <c:pt idx="19">
                  <c:v>Кабардино-Балкарская Республика</c:v>
                </c:pt>
                <c:pt idx="20">
                  <c:v>Республика Северная Осетия-Алания</c:v>
                </c:pt>
              </c:strCache>
            </c:strRef>
          </c:cat>
          <c:val>
            <c:numRef>
              <c:f>Лист1!$B$2:$B$22</c:f>
              <c:numCache>
                <c:formatCode>0.0</c:formatCode>
                <c:ptCount val="21"/>
                <c:pt idx="0">
                  <c:v>7.27</c:v>
                </c:pt>
                <c:pt idx="1">
                  <c:v>8.4030000000000005</c:v>
                </c:pt>
                <c:pt idx="2">
                  <c:v>8.9675750000000001</c:v>
                </c:pt>
                <c:pt idx="3">
                  <c:v>9.1891666666666669</c:v>
                </c:pt>
                <c:pt idx="4">
                  <c:v>10.25</c:v>
                </c:pt>
                <c:pt idx="5">
                  <c:v>10.362499999999999</c:v>
                </c:pt>
                <c:pt idx="6">
                  <c:v>10.516666666666667</c:v>
                </c:pt>
                <c:pt idx="7">
                  <c:v>10.833333333333334</c:v>
                </c:pt>
                <c:pt idx="8">
                  <c:v>11.458333333333334</c:v>
                </c:pt>
                <c:pt idx="9">
                  <c:v>11.634166666666667</c:v>
                </c:pt>
                <c:pt idx="10">
                  <c:v>11.666666666666666</c:v>
                </c:pt>
                <c:pt idx="11">
                  <c:v>11.666666666666666</c:v>
                </c:pt>
                <c:pt idx="12">
                  <c:v>12.5</c:v>
                </c:pt>
                <c:pt idx="13">
                  <c:v>14.663333333333334</c:v>
                </c:pt>
                <c:pt idx="14">
                  <c:v>14.733333333333334</c:v>
                </c:pt>
                <c:pt idx="15">
                  <c:v>14.733333333333334</c:v>
                </c:pt>
                <c:pt idx="16">
                  <c:v>15.316666666666668</c:v>
                </c:pt>
                <c:pt idx="17">
                  <c:v>17.333333333333332</c:v>
                </c:pt>
                <c:pt idx="18">
                  <c:v>17.900000000000002</c:v>
                </c:pt>
                <c:pt idx="19">
                  <c:v>24.833333333333332</c:v>
                </c:pt>
                <c:pt idx="20">
                  <c:v>30.25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895616"/>
        <c:axId val="106901504"/>
      </c:barChart>
      <c:catAx>
        <c:axId val="1068956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06901504"/>
        <c:crosses val="autoZero"/>
        <c:auto val="1"/>
        <c:lblAlgn val="ctr"/>
        <c:lblOffset val="100"/>
        <c:noMultiLvlLbl val="0"/>
      </c:catAx>
      <c:valAx>
        <c:axId val="106901504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6895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0.14461</cdr:x>
      <cdr:y>0.47133</cdr:y>
    </cdr:from>
    <cdr:to>
      <cdr:x>0.58022</cdr:x>
      <cdr:y>0.51909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296324" y="2429852"/>
          <a:ext cx="3905021" cy="246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0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dirty="0" smtClean="0"/>
            <a:t>Среднее значение тарифа по России – 680</a:t>
          </a:r>
          <a:endParaRPr lang="ru-RU" dirty="0"/>
        </a:p>
      </cdr:txBody>
    </cdr:sp>
  </cdr:relSizeAnchor>
  <cdr:relSizeAnchor xmlns:cdr="http://schemas.openxmlformats.org/drawingml/2006/chartDrawing">
    <cdr:from>
      <cdr:x>0.08035</cdr:x>
      <cdr:y>0.76255</cdr:y>
    </cdr:from>
    <cdr:to>
      <cdr:x>0.13822</cdr:x>
      <cdr:y>0.80434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20260" y="3931136"/>
          <a:ext cx="518775" cy="215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0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800" b="0" dirty="0" smtClean="0"/>
            <a:t>428</a:t>
          </a:r>
          <a:endParaRPr lang="ru-RU" sz="800" b="0" dirty="0"/>
        </a:p>
      </cdr:txBody>
    </cdr:sp>
  </cdr:relSizeAnchor>
  <cdr:relSizeAnchor xmlns:cdr="http://schemas.openxmlformats.org/drawingml/2006/chartDrawing">
    <cdr:from>
      <cdr:x>0.42547</cdr:x>
      <cdr:y>0.73461</cdr:y>
    </cdr:from>
    <cdr:to>
      <cdr:x>0.48335</cdr:x>
      <cdr:y>0.7764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814137" y="3787120"/>
          <a:ext cx="518864" cy="215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0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800" b="0" dirty="0" smtClean="0"/>
            <a:t>509</a:t>
          </a:r>
          <a:endParaRPr lang="ru-RU" sz="800" b="0" dirty="0"/>
        </a:p>
      </cdr:txBody>
    </cdr:sp>
  </cdr:relSizeAnchor>
  <cdr:relSizeAnchor xmlns:cdr="http://schemas.openxmlformats.org/drawingml/2006/chartDrawing">
    <cdr:from>
      <cdr:x>0.54624</cdr:x>
      <cdr:y>0.72064</cdr:y>
    </cdr:from>
    <cdr:to>
      <cdr:x>0.60411</cdr:x>
      <cdr:y>0.76243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896724" y="3715112"/>
          <a:ext cx="518775" cy="215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0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800" b="0" dirty="0" smtClean="0"/>
            <a:t>512</a:t>
          </a:r>
          <a:endParaRPr lang="ru-RU" sz="800" b="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4F2D1-751B-4CAE-8F3A-2FC4AA7FDD71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74F55-30E2-4BAF-961E-99CF23E06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93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94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4F55-30E2-4BAF-961E-99CF23E0681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94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4F55-30E2-4BAF-961E-99CF23E0681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94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4F55-30E2-4BAF-961E-99CF23E0681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94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4F55-30E2-4BAF-961E-99CF23E0681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94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4F55-30E2-4BAF-961E-99CF23E0681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94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4F55-30E2-4BAF-961E-99CF23E0681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94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4F55-30E2-4BAF-961E-99CF23E0681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08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4F55-30E2-4BAF-961E-99CF23E0681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94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4F55-30E2-4BAF-961E-99CF23E0681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94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4F55-30E2-4BAF-961E-99CF23E0681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9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4F55-30E2-4BAF-961E-99CF23E0681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94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4F55-30E2-4BAF-961E-99CF23E0681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94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4F55-30E2-4BAF-961E-99CF23E0681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94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4F55-30E2-4BAF-961E-99CF23E0681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9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4F55-30E2-4BAF-961E-99CF23E0681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94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4F55-30E2-4BAF-961E-99CF23E0681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94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4F55-30E2-4BAF-961E-99CF23E0681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94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4F55-30E2-4BAF-961E-99CF23E0681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94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4F55-30E2-4BAF-961E-99CF23E0681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94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4F55-30E2-4BAF-961E-99CF23E0681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94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74F55-30E2-4BAF-961E-99CF23E0681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9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1809-473F-4E84-8F50-EB852010FF67}" type="datetime1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AD37-E406-4A53-B391-F1A591384461}" type="datetime1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5B18-6FD1-418A-9F44-A92A0C76E7E0}" type="datetime1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0" y="0"/>
            <a:ext cx="9144000" cy="334669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1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B8B0-676E-48D2-A6E1-D18648FC2001}" type="datetime1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7EC0-69EF-4236-BADD-1E792697B725}" type="datetime1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8A5D-A8ED-48DC-86B3-8B6FCC14BF66}" type="datetime1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DC86-1236-4B75-9BE5-79B0125CCE18}" type="datetime1">
              <a:rPr lang="ru-RU" smtClean="0"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809F-0D7F-4302-B54D-4DD5936CF5B8}" type="datetime1">
              <a:rPr lang="ru-RU" smtClean="0"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7E41-6BEC-4E87-B207-AC343FC1892C}" type="datetime1">
              <a:rPr lang="ru-RU" smtClean="0"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47B6-B79F-40AD-BE1C-A6A3DED66B0F}" type="datetime1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D4C46-A96D-46C1-BFA5-6344370E439A}" type="datetime1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3CE1C-37AC-40D5-A58A-B2B1F366D0BD}" type="datetime1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39552" y="4389632"/>
            <a:ext cx="8208912" cy="277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РЕЗУЛЬТАТЫ МОНИТОРИНГА НОРМАТИВОВ НАКОПЛЕНИЯ ТКО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ЕДИНЫХ ТАРИФОВ НА УСЛУГУ РЕГИОНАЛЬНОГО ОПЕРАТОРА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ОБРАЩЕНИЮ С ТКО, УСТАНОВЛЕННЫХ В СУБЪЕКТАХ РОССИЙСКОЙ ФЕДЕРАЦИИ</a:t>
            </a:r>
          </a:p>
          <a:p>
            <a:endParaRPr lang="ru-RU" sz="2800" b="1" dirty="0">
              <a:solidFill>
                <a:srgbClr val="C00000"/>
              </a:solidFill>
              <a:latin typeface="+mj-lt"/>
              <a:ea typeface="Montserrat" charset="0"/>
              <a:cs typeface="Calibri" panose="020F050202020403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Montserrat" charset="0"/>
                <a:cs typeface="Times New Roman" pitchFamily="18" charset="0"/>
              </a:rPr>
              <a:t>подготовлено </a:t>
            </a:r>
            <a:b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Montserrat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Montserrat" charset="0"/>
                <a:cs typeface="Times New Roman" pitchFamily="18" charset="0"/>
              </a:rPr>
              <a:t>Уполномоченным при Президенте Российской Федерации по защите прав предпринимателей </a:t>
            </a:r>
            <a:b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Montserrat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Montserrat" charset="0"/>
                <a:cs typeface="Times New Roman" pitchFamily="18" charset="0"/>
              </a:rPr>
              <a:t>совместно с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Институтом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экономики роста имени Столыпина П.А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Montserrat" charset="0"/>
                <a:cs typeface="Times New Roman" pitchFamily="18" charset="0"/>
              </a:rPr>
              <a:t>в феврале 2021 года </a:t>
            </a:r>
          </a:p>
          <a:p>
            <a:endParaRPr lang="ru-RU" sz="3100" b="1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24" name="Picture 2" descr="C:\Users\Prokopets\Desktop\Рисунок1.jpg">
            <a:extLst>
              <a:ext uri="{FF2B5EF4-FFF2-40B4-BE49-F238E27FC236}">
                <a16:creationId xmlns="" xmlns:a16="http://schemas.microsoft.com/office/drawing/2014/main" id="{86D22B44-D647-9143-A30E-D5BCA5FAC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87" y="3548020"/>
            <a:ext cx="628362" cy="620252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</p:pic>
      <p:pic>
        <p:nvPicPr>
          <p:cNvPr id="25" name="Picture 3" descr="C:\Users\Prokopets\Desktop\1112.png">
            <a:extLst>
              <a:ext uri="{FF2B5EF4-FFF2-40B4-BE49-F238E27FC236}">
                <a16:creationId xmlns="" xmlns:a16="http://schemas.microsoft.com/office/drawing/2014/main" id="{C4092246-8B0A-6546-94F1-402C7FFFE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38" y="3580665"/>
            <a:ext cx="1627939" cy="587607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3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2" b="225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68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3528" y="116632"/>
            <a:ext cx="8568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шиномонтажные мастерские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(норматив - куб. м./мес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нормативы критически завышены в 19 регионах Российской Федерации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76225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56624490"/>
              </p:ext>
            </p:extLst>
          </p:nvPr>
        </p:nvGraphicFramePr>
        <p:xfrm>
          <a:off x="1510882" y="801759"/>
          <a:ext cx="6192868" cy="5060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0" y="6280919"/>
            <a:ext cx="90732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мониторинге не учтены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5 регионов: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Иркутская область, Ленинградская область, Республика Ингушетия, Ульяновская область, ЯНАО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связи с использованием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«нетиповой» расчетной единицы – «1 кв. м. общей площади» и 4 региона: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Калининградская область, Липецкая область, Республика Дагестан, Республика Саха (Якутия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связи с использованием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«нетиповой» расчетной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единицы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– «1 работник».  </a:t>
            </a:r>
            <a:endParaRPr lang="ru-RU" sz="105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204725"/>
              </p:ext>
            </p:extLst>
          </p:nvPr>
        </p:nvGraphicFramePr>
        <p:xfrm>
          <a:off x="7236296" y="3629662"/>
          <a:ext cx="1656184" cy="161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</a:tblGrid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Категория норматива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регионов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Критические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Завышенные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Умеренно высокие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пределах нормы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42734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26027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7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09985" y="44624"/>
            <a:ext cx="8568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Кинотеатры (норматив - кг/мес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нормативы критически завышены в 19 регионах Российской Федерации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90955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07847922"/>
              </p:ext>
            </p:extLst>
          </p:nvPr>
        </p:nvGraphicFramePr>
        <p:xfrm>
          <a:off x="1510882" y="836712"/>
          <a:ext cx="6733526" cy="498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254166"/>
              </p:ext>
            </p:extLst>
          </p:nvPr>
        </p:nvGraphicFramePr>
        <p:xfrm>
          <a:off x="7020272" y="3448591"/>
          <a:ext cx="1656184" cy="161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</a:tblGrid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Категория норматива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регионов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Критические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Завышенные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Умеренно высокие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пределах нормы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052" y="618693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427" y="6202353"/>
            <a:ext cx="90732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мониторинге не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учтены 5 регионов: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Архангельская область, Вологодская область, Иркутская область, Сахалинская область, Тамбовская область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связи с использованием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«нетиповой» расчетной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единицы –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«1 кв. м. общей площади», 1 регион: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Курганская область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связи с использованием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«нетиповой»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расчетной единицы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– «1 посетитель».</a:t>
            </a:r>
            <a:endParaRPr lang="ru-RU" sz="1050" b="1" dirty="0" smtClean="0"/>
          </a:p>
        </p:txBody>
      </p:sp>
    </p:spTree>
    <p:extLst>
      <p:ext uri="{BB962C8B-B14F-4D97-AF65-F5344CB8AC3E}">
        <p14:creationId xmlns:p14="http://schemas.microsoft.com/office/powerpoint/2010/main" val="19152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09985" y="44624"/>
            <a:ext cx="8568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Кинотеатры (норматив - куб. м./мес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нормативы критически завышены в 18 регионах Российской Федерации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90955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67857797"/>
              </p:ext>
            </p:extLst>
          </p:nvPr>
        </p:nvGraphicFramePr>
        <p:xfrm>
          <a:off x="90565" y="674857"/>
          <a:ext cx="8513883" cy="540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358982"/>
              </p:ext>
            </p:extLst>
          </p:nvPr>
        </p:nvGraphicFramePr>
        <p:xfrm>
          <a:off x="7020272" y="3448591"/>
          <a:ext cx="1656184" cy="161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</a:tblGrid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Категория норматива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регионов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Критические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Завышенные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Умеренно высокие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пределах нормы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19698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427" y="6202353"/>
            <a:ext cx="90732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мониторинге не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учтены 5 регионов: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Архангельская область, Вологодская область, Иркутская область, Сахалинская область, Тамбовская область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связи с использованием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«нетиповой» расчетной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единицы –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«1 кв. м. общей площади», 1 регион: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Курганская область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связи с использованием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«нетиповой»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расчетной единицы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– «1 посетитель».</a:t>
            </a:r>
            <a:endParaRPr lang="ru-RU" sz="1050" b="1" dirty="0" smtClean="0"/>
          </a:p>
        </p:txBody>
      </p:sp>
    </p:spTree>
    <p:extLst>
      <p:ext uri="{BB962C8B-B14F-4D97-AF65-F5344CB8AC3E}">
        <p14:creationId xmlns:p14="http://schemas.microsoft.com/office/powerpoint/2010/main" val="51288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3528" y="116632"/>
            <a:ext cx="8568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Кафе, рестораны, бары, закусочные и столовые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(норматив - кг/мес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нормативы критически завышены в 20 регионах Российской Федерации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77205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84942370"/>
              </p:ext>
            </p:extLst>
          </p:nvPr>
        </p:nvGraphicFramePr>
        <p:xfrm>
          <a:off x="1510882" y="836712"/>
          <a:ext cx="6192868" cy="498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970489"/>
              </p:ext>
            </p:extLst>
          </p:nvPr>
        </p:nvGraphicFramePr>
        <p:xfrm>
          <a:off x="7020272" y="3448591"/>
          <a:ext cx="1656184" cy="161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</a:tblGrid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Категория норматива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регионов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Критические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Завышенные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Умеренно высокие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пределах нормы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28074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375" y="6280748"/>
            <a:ext cx="90732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мониторинге не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учтены 4 региона: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Иркутская область, Ленинградская область, Республика Северная Осетия-Алания, ЯНАО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связи с использованием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«нетиповой»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расчетной единицы –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«1 кв. м. общей площади»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3528" y="0"/>
            <a:ext cx="8568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Кафе, рестораны, бары, закусочные и столовые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(норматив - куб. м./мес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нормативы критически завышены в 24 регионах Российской Федерации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34305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34748775"/>
              </p:ext>
            </p:extLst>
          </p:nvPr>
        </p:nvGraphicFramePr>
        <p:xfrm>
          <a:off x="0" y="456738"/>
          <a:ext cx="9289153" cy="5993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335785"/>
              </p:ext>
            </p:extLst>
          </p:nvPr>
        </p:nvGraphicFramePr>
        <p:xfrm>
          <a:off x="7020272" y="3448591"/>
          <a:ext cx="1656184" cy="161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</a:tblGrid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Категория норматива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регионов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Критические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Завышенные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Умеренно высокие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пределах нормы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6668" y="645333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07" y="6453336"/>
            <a:ext cx="90732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мониторинге не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учтены 4 региона: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Иркутская область, Ленинградская область, Республика Северная Осетия-Алания, ЯНАО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связи с использованием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«нетиповой»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расчетной единицы –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«1 кв. м. общей площади»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5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50272" y="116632"/>
            <a:ext cx="8568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Парикмахерские, косметические салоны, салоны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красоты (норматив - кг/мес.)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ормативы критически завышены в 16 регионах Российской Федерации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81353217"/>
              </p:ext>
            </p:extLst>
          </p:nvPr>
        </p:nvGraphicFramePr>
        <p:xfrm>
          <a:off x="1510882" y="908720"/>
          <a:ext cx="6192868" cy="4916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321407"/>
              </p:ext>
            </p:extLst>
          </p:nvPr>
        </p:nvGraphicFramePr>
        <p:xfrm>
          <a:off x="7020272" y="3520599"/>
          <a:ext cx="1656184" cy="161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</a:tblGrid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Категория норматива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регионов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Критические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Завышенные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Умеренно высокие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пределах нормы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10169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6699" y="6101690"/>
            <a:ext cx="9073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мониторинге не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учтены 4 региона: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Еврейская АО, Кабардино-Балкарская Республика, Калужская область, Кемеровская область, Ленинградская область, Республика Адыгея, Республика Северная Осетия-Алания, ЯНАО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связи с использованием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«нетиповой» расчетной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единицы –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«1 кв. м. общей площади», 2 региона: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Липецкая область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Тамбовская область 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связи с использованием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«нетиповой»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расчетной единицы –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«1 сотрудник» и 1 регион: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Белгородская область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связи с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использованием «нетиповой» расчетной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единицы – «1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площади зала для клиентов».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2194" y="116632"/>
            <a:ext cx="89259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Парикмахерские, косметические салоны, салоны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красоты (норматив - куб. м./мес.)</a:t>
            </a:r>
          </a:p>
          <a:p>
            <a:pPr algn="ctr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нормативы критически завышены в 20 регионах Российской Федерации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42147751"/>
              </p:ext>
            </p:extLst>
          </p:nvPr>
        </p:nvGraphicFramePr>
        <p:xfrm>
          <a:off x="1510882" y="908720"/>
          <a:ext cx="6192868" cy="4916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565450"/>
              </p:ext>
            </p:extLst>
          </p:nvPr>
        </p:nvGraphicFramePr>
        <p:xfrm>
          <a:off x="7020272" y="3520599"/>
          <a:ext cx="1656184" cy="161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</a:tblGrid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Категория норматива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регионов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Критические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Завышенные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Умеренно высокие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пределах нормы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6699" y="60932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6699" y="6101690"/>
            <a:ext cx="9073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мониторинге не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учтены 4 региона: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Еврейская АО, Кабардино-Балкарская Республика, Калужская область, Кемеровская область, Ленинградская область, Республика Адыгея, Республика Северная Осетия-Алания, ЯНАО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связи с использованием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«нетиповой» расчетной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единицы –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«1 кв. м. общей площади», 2 региона: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Липецкая область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Тамбовская область 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связи с использованием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«нетиповой»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расчетной единицы –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«1 сотрудник» и 1 регион: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Белгородская область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связи с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использованием «нетиповой» расчетной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единицы – «1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площади зала для клиентов».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7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277" y="990034"/>
            <a:ext cx="878497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Имеет место существенная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разница в нормативах накопления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ТКО,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утвержденных разными регионами для одних и тех же категорий объектов, на которых образуются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отходы. В отдельных регионах показатели нормативов накопления ТКО превышают средние значения по России на 25%. Размер платы за обращение с ТКО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рассчитанный в таких регионах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исходя из нормативов, является необоснованно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высоким, увеличивает нагрузку на бизнес, оказывает негативное влияние на ценообразование товаров и услуг для конечных потребителей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отдельных регионах действующие нормативы разработаны для минимального количества категорий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объектов. Укрупнение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объектов накопления ТКО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препятствует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определению соответствующих действительности объемов образования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ТКО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способствует взиманию с субъектов предпринимательской деятельности несправедливых сумм платы за услугу по обращению с ТКО.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Предлагаемое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Законодательно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утвердить на федеральном уровне единые обязательные для всех регионов нормативы накопления ТКО предусмотрев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них максимально детальную дифференциацию по категориям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объектов накопления ТКО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Региональные операторы по обращению с ТКО навязывают предпринимателям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заключение договоров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оказание услуг по обращению с ТКО на условиях учета образованных отходов расчетным путем исходя из завышенных нормативов накопления, а не по «факту». На наличие указанной проблемы в регионе в 2020 году указали уполномоченные по защите прав предпринимателей в Тамбовской области, Ульяновской области, Республике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Коми и в ряде других регионов.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Предлагаемое решение: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Законодательно предусмотреть обязанность региональных операторов предлагать к заключению договоры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(публиковать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своем сайте оферты), предусматривающие все методы коммерческого учета ТКО, предусмотренные п. 5 Правил коммерческого учета объема и (или) массы твердых коммунальных отходов, утвержденных Постановлением Правительства Российской Федерации от 03.06.2016 № 505.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3326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СИСТЕМНЫЕ ПРОБЛЕМЫ БИЗНЕСА СВЯЗАННЫЕ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НОРМАТИВАМИ НАКОПЛЕНИЯ ТКО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34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Результаты мониторинга тарифов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услугу регионального оператора по обращению с ТКО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251520" y="1426830"/>
            <a:ext cx="864096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среднем по России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42925" indent="-180975" algn="just">
              <a:buFont typeface="Wingdings" pitchFamily="2" charset="2"/>
              <a:buChar char="§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января 2020 г. тарифы за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куб. м. выросли на 15%,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тонну на 54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marL="542925" indent="-180975" algn="just">
              <a:buFont typeface="Wingdings" pitchFamily="2" charset="2"/>
              <a:buChar char="§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наиболее высокие тарифы (куб. м/год) установлены в Северо-Западном федеральном округе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1318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куб.м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42925" indent="-180975" algn="just">
              <a:buFont typeface="Wingdings" pitchFamily="2" charset="2"/>
              <a:buChar char="§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наиболее низкие тарифы (куб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м/год) установлены в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Северо-Кавказском федеральном округе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428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 куб. м.</a:t>
            </a:r>
          </a:p>
          <a:p>
            <a:pPr marL="542925" indent="-180975" algn="just">
              <a:buFont typeface="Wingdings" pitchFamily="2" charset="2"/>
              <a:buChar char="§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Среди всех федеральных округов наибольший прирост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тарифов (куб. м/год)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января 2020 г. по январь 2021 г. зафиксирован в Северо-Западном федеральном округе (+62%), Сибирском федеральном округе (+16%) и Северо-Кавказском федеральном округе (+10%)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6016" y="3205654"/>
            <a:ext cx="324036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Наиболее низкие тарифы (руб./ куб. м.) </a:t>
            </a:r>
            <a:b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(топ-10 регионов)</a:t>
            </a:r>
            <a:r>
              <a:rPr lang="en-US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5" y="3197562"/>
            <a:ext cx="3240361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Наиболее высокие тарифы (руб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/ куб.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м.)  </a:t>
            </a:r>
            <a:b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(10 худших регионов)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705936" y="3669605"/>
            <a:ext cx="3970520" cy="22713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Кабардино-Балкарская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Республика – 252 руб.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>
              <a:buNone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Республика Северная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Осетия-Алания – 299 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Магаданская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область – 362  руб.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Новгородская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область – 364  руб.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г.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Севастополь – 371  руб.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 Республика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Татарстан – 380,5 руб.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7. Республика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Тыва –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380,5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8. Республика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Мордовия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385 руб.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9. Томская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область – 386 руб.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Астраханская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область – 403 руб.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755575" y="3669605"/>
            <a:ext cx="3240361" cy="2271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just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Ненецкий АО – 7 643 руб.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Чукотский АО – 3 748 руб.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Красноярский край – 1 097 руб.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Камчатский край – 1 014 руб.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Мурманская обл. – 857 руб.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Республика Коми – 825 руб.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Республика Саха (Якутия) – 800 руб.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Ленинградская обл. – 793 руб.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Кировская обл. – 779 руб.</a:t>
            </a: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Ямало-Ненецкий АО – 773 руб.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9692" y="6195390"/>
            <a:ext cx="86764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мониторинге не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учтены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г. Москва и г. Санкт-Петербург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которых действует мораторий на применение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тарифов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до 2022 года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3 региона: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Еврейская АО, Республика Дагестан, Республика Ингушетия,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которых тарифы на 2021 год не утверждены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регионов: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Пензенская область, Пермский край, Республика Крым, Сахалинская область, Тюменская область, Хабаровский край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которых тариф установлен за тонну.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316" y="120484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8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3528" y="18864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Динамика единых тарифов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услугу регионального оператора по обращению с ТКО в России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2020 по 2022 год </a:t>
            </a:r>
            <a:endParaRPr lang="ru-RU" sz="1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5316" y="120484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0750" y="6451738"/>
            <a:ext cx="32736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900" dirty="0" smtClean="0"/>
              <a:t>* Среднее значение по России рассчитано по всем субъектам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8245090"/>
              </p:ext>
            </p:extLst>
          </p:nvPr>
        </p:nvGraphicFramePr>
        <p:xfrm>
          <a:off x="323528" y="1412776"/>
          <a:ext cx="684076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37002630"/>
              </p:ext>
            </p:extLst>
          </p:nvPr>
        </p:nvGraphicFramePr>
        <p:xfrm>
          <a:off x="323528" y="3991129"/>
          <a:ext cx="6840760" cy="241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V="1">
            <a:off x="7518411" y="2348880"/>
            <a:ext cx="504056" cy="93610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7455258" y="4725144"/>
            <a:ext cx="504056" cy="93610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59314" y="2800229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+15%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6108" y="5193196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+54%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9759" y="1865147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Динамика с января 2020 г.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164288" y="2348880"/>
            <a:ext cx="0" cy="3519102"/>
          </a:xfrm>
          <a:prstGeom prst="line">
            <a:avLst/>
          </a:prstGeom>
          <a:ln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2195736" y="2636912"/>
            <a:ext cx="576064" cy="5326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220072" y="2513876"/>
            <a:ext cx="576064" cy="5326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344505" y="5029879"/>
            <a:ext cx="576064" cy="5326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276861" y="5029879"/>
            <a:ext cx="576064" cy="5326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707904" y="2636912"/>
            <a:ext cx="648072" cy="2663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707904" y="4896717"/>
            <a:ext cx="648072" cy="2663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78352" y="2760012"/>
            <a:ext cx="529312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+22%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282722" y="2631194"/>
            <a:ext cx="450764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+6%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339511" y="5157703"/>
            <a:ext cx="529312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+16%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2278352" y="5201787"/>
            <a:ext cx="529312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+65%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3806558" y="2617358"/>
            <a:ext cx="498855" cy="2769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-11%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806558" y="4891379"/>
            <a:ext cx="498855" cy="2769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-20%</a:t>
            </a:r>
            <a:endParaRPr lang="ru-RU" sz="1200" dirty="0"/>
          </a:p>
        </p:txBody>
      </p:sp>
      <p:sp>
        <p:nvSpPr>
          <p:cNvPr id="2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Методика проведения мониторинга нормативов накопления ТКО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71939"/>
            <a:ext cx="8424936" cy="606045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Объект мониторинга: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нормативы накопления ТКО,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установленные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субъектах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отношении 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категорий объектов предпринимательской деятельности, поставляющих социально значимые товары и услуги в Российской Федерации, на которых образуются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отходы (продовольственные магазины; супермаркеты; продовольственные рынки; авто-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шиномонтажные мастерские; кинотеатры; кафе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рестораны, бары, закусочные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столовые, парикмахерские, косметические салоны, салоны красоты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некоторых субъектах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Российской Федерации нормативы накопления ТКО установлены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для всей территории субъекта, а в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некоторых субъектах Российской Федерации установлены отдельные нормативы для отдельных категорий муниципальных образований. 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Первый этап: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отношении каждой категории объектов показатели действующих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нормативов,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рамках сопоставимых расчетных единиц приведены к единому расчетному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периоду (месячный период)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проведения сравнения;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Второй этап: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определён средний норматив по Российской Федерации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отношении каждой категории объектов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рамках сопоставимых расчетных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единиц и месячного расчетного периода;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Третий этап: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определены регионы в которых действуют завышенные нормативы ТКО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(под регионом понимается субъект Российской Федерации или соответствующая категория муниципальных образований данного субъекта, в зависимости от того в отношении какой территории установлен норматив).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определения завышенных нормативов, норматив, действующий в регионе, сравнивается со средним нормативом по Российской Федерации. В зависимости от степени отклонения норматива, действующего в регионе, от среднего норматива по Российской Федерации ему присваивается одна из следующих категорий: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Исключения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мониторинге для всех категорий объектов не учтены г. Москва, г. Санкт-Петербург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которых действует мораторий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применение нормативов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2022 года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отношении отдельных категорий объектов не учтены регионы где применяются «нетиповые» расчетные единицы в отношении которых устанавливается норматив.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232227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254464"/>
              </p:ext>
            </p:extLst>
          </p:nvPr>
        </p:nvGraphicFramePr>
        <p:xfrm>
          <a:off x="971600" y="4005064"/>
          <a:ext cx="7272808" cy="14325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636404"/>
                <a:gridCol w="3636404"/>
              </a:tblGrid>
              <a:tr h="3856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 от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среднего норматива по Российской Федерации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Категория норматива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03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Выше среднего значения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25%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Критический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2203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Выше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реднего значения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15%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Завышенный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203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Выше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реднего значения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10%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Умеренно высокий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1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3528" y="30129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Динамика тарифов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(руб./куб. м.)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 полугодии 2021 г. ко 2 полугодию 2020 г.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5316" y="120484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110659584"/>
              </p:ext>
            </p:extLst>
          </p:nvPr>
        </p:nvGraphicFramePr>
        <p:xfrm>
          <a:off x="35316" y="1226056"/>
          <a:ext cx="8964488" cy="515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3389977" y="3933065"/>
            <a:ext cx="1" cy="360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74868" y="4293096"/>
            <a:ext cx="8064896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06753" y="6344016"/>
            <a:ext cx="33570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* Среднее значение по России рассчитано по всем субъектам</a:t>
            </a:r>
          </a:p>
        </p:txBody>
      </p:sp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3528" y="30129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Динамика тарифов по федеральным округам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[1]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5316" y="120484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35137845"/>
              </p:ext>
            </p:extLst>
          </p:nvPr>
        </p:nvGraphicFramePr>
        <p:xfrm>
          <a:off x="67068" y="1262370"/>
          <a:ext cx="6840760" cy="130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V="1">
            <a:off x="7236296" y="1732595"/>
            <a:ext cx="341270" cy="4388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33287" y="1808119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+62%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2782" y="138097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Динамика с января 2020 г.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876256" y="1462124"/>
            <a:ext cx="0" cy="5207236"/>
          </a:xfrm>
          <a:prstGeom prst="line">
            <a:avLst/>
          </a:prstGeom>
          <a:ln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1848464" y="1638796"/>
            <a:ext cx="576064" cy="5326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31080" y="1761896"/>
            <a:ext cx="607859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+115%</a:t>
            </a:r>
            <a:endParaRPr lang="ru-RU" sz="1200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921432" y="1668096"/>
            <a:ext cx="576064" cy="5326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04048" y="1791196"/>
            <a:ext cx="450764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+4%</a:t>
            </a:r>
            <a:endParaRPr lang="ru-RU" sz="1200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3363802" y="1801133"/>
            <a:ext cx="648072" cy="2663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462456" y="1781579"/>
            <a:ext cx="498855" cy="2769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-28%</a:t>
            </a:r>
            <a:endParaRPr lang="ru-RU" sz="1200" dirty="0"/>
          </a:p>
        </p:txBody>
      </p:sp>
      <p:graphicFrame>
        <p:nvGraphicFramePr>
          <p:cNvPr id="63" name="Диаграмма 62"/>
          <p:cNvGraphicFramePr/>
          <p:nvPr>
            <p:extLst>
              <p:ext uri="{D42A27DB-BD31-4B8C-83A1-F6EECF244321}">
                <p14:modId xmlns:p14="http://schemas.microsoft.com/office/powerpoint/2010/main" val="99805281"/>
              </p:ext>
            </p:extLst>
          </p:nvPr>
        </p:nvGraphicFramePr>
        <p:xfrm>
          <a:off x="67068" y="2564904"/>
          <a:ext cx="6840760" cy="130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4" name="Прямая со стрелкой 63"/>
          <p:cNvCxnSpPr/>
          <p:nvPr/>
        </p:nvCxnSpPr>
        <p:spPr>
          <a:xfrm flipV="1">
            <a:off x="7227075" y="2956517"/>
            <a:ext cx="341270" cy="4388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624066" y="3032041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+16%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flipV="1">
            <a:off x="4950524" y="2939479"/>
            <a:ext cx="576064" cy="5326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033140" y="3062579"/>
            <a:ext cx="529312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+13%</a:t>
            </a:r>
            <a:endParaRPr lang="ru-RU" sz="1200" dirty="0"/>
          </a:p>
        </p:txBody>
      </p:sp>
      <p:cxnSp>
        <p:nvCxnSpPr>
          <p:cNvPr id="68" name="Прямая со стрелкой 67"/>
          <p:cNvCxnSpPr/>
          <p:nvPr/>
        </p:nvCxnSpPr>
        <p:spPr>
          <a:xfrm flipV="1">
            <a:off x="1838198" y="2957437"/>
            <a:ext cx="576064" cy="5326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920814" y="3080537"/>
            <a:ext cx="450764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+3%</a:t>
            </a:r>
            <a:endParaRPr lang="ru-RU" sz="1200" dirty="0"/>
          </a:p>
        </p:txBody>
      </p:sp>
      <p:cxnSp>
        <p:nvCxnSpPr>
          <p:cNvPr id="70" name="Прямая со стрелкой 69"/>
          <p:cNvCxnSpPr/>
          <p:nvPr/>
        </p:nvCxnSpPr>
        <p:spPr>
          <a:xfrm flipV="1">
            <a:off x="3345528" y="2987148"/>
            <a:ext cx="576064" cy="5326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347864" y="3110248"/>
            <a:ext cx="567784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+0,1%</a:t>
            </a:r>
            <a:endParaRPr lang="ru-RU" sz="1200" dirty="0"/>
          </a:p>
        </p:txBody>
      </p:sp>
      <p:graphicFrame>
        <p:nvGraphicFramePr>
          <p:cNvPr id="72" name="Диаграмма 71"/>
          <p:cNvGraphicFramePr/>
          <p:nvPr>
            <p:extLst>
              <p:ext uri="{D42A27DB-BD31-4B8C-83A1-F6EECF244321}">
                <p14:modId xmlns:p14="http://schemas.microsoft.com/office/powerpoint/2010/main" val="1202554464"/>
              </p:ext>
            </p:extLst>
          </p:nvPr>
        </p:nvGraphicFramePr>
        <p:xfrm>
          <a:off x="56724" y="3933056"/>
          <a:ext cx="6840760" cy="130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73" name="Прямая со стрелкой 72"/>
          <p:cNvCxnSpPr/>
          <p:nvPr/>
        </p:nvCxnSpPr>
        <p:spPr>
          <a:xfrm flipV="1">
            <a:off x="1802256" y="4314012"/>
            <a:ext cx="576064" cy="5326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884872" y="4437112"/>
            <a:ext cx="450764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+1%</a:t>
            </a:r>
            <a:endParaRPr lang="ru-RU" sz="1200" dirty="0"/>
          </a:p>
        </p:txBody>
      </p:sp>
      <p:cxnSp>
        <p:nvCxnSpPr>
          <p:cNvPr id="75" name="Прямая со стрелкой 74"/>
          <p:cNvCxnSpPr/>
          <p:nvPr/>
        </p:nvCxnSpPr>
        <p:spPr>
          <a:xfrm flipV="1">
            <a:off x="4904316" y="4343312"/>
            <a:ext cx="576064" cy="5326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986932" y="4466412"/>
            <a:ext cx="450764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+2%</a:t>
            </a:r>
            <a:endParaRPr lang="ru-RU" sz="1200" dirty="0"/>
          </a:p>
        </p:txBody>
      </p:sp>
      <p:cxnSp>
        <p:nvCxnSpPr>
          <p:cNvPr id="77" name="Прямая со стрелкой 76"/>
          <p:cNvCxnSpPr/>
          <p:nvPr/>
        </p:nvCxnSpPr>
        <p:spPr>
          <a:xfrm flipV="1">
            <a:off x="7151996" y="4339099"/>
            <a:ext cx="341270" cy="4388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548987" y="4414623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+10%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 flipV="1">
            <a:off x="3371924" y="4377850"/>
            <a:ext cx="576064" cy="5326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454540" y="4500950"/>
            <a:ext cx="450764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+7%</a:t>
            </a:r>
            <a:endParaRPr lang="ru-RU" sz="1200" dirty="0"/>
          </a:p>
        </p:txBody>
      </p:sp>
      <p:graphicFrame>
        <p:nvGraphicFramePr>
          <p:cNvPr id="84" name="Диаграмма 83"/>
          <p:cNvGraphicFramePr/>
          <p:nvPr>
            <p:extLst>
              <p:ext uri="{D42A27DB-BD31-4B8C-83A1-F6EECF244321}">
                <p14:modId xmlns:p14="http://schemas.microsoft.com/office/powerpoint/2010/main" val="3689283083"/>
              </p:ext>
            </p:extLst>
          </p:nvPr>
        </p:nvGraphicFramePr>
        <p:xfrm>
          <a:off x="67068" y="5360325"/>
          <a:ext cx="6840760" cy="130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85" name="Прямая со стрелкой 84"/>
          <p:cNvCxnSpPr/>
          <p:nvPr/>
        </p:nvCxnSpPr>
        <p:spPr>
          <a:xfrm flipV="1">
            <a:off x="7236296" y="5830550"/>
            <a:ext cx="341270" cy="4388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633287" y="5906074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+8%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Прямая со стрелкой 87"/>
          <p:cNvCxnSpPr/>
          <p:nvPr/>
        </p:nvCxnSpPr>
        <p:spPr>
          <a:xfrm flipV="1">
            <a:off x="1848464" y="5736751"/>
            <a:ext cx="576064" cy="5326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931080" y="5859851"/>
            <a:ext cx="450764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+2%</a:t>
            </a:r>
            <a:endParaRPr lang="ru-RU" sz="1200" dirty="0"/>
          </a:p>
        </p:txBody>
      </p:sp>
      <p:cxnSp>
        <p:nvCxnSpPr>
          <p:cNvPr id="90" name="Прямая со стрелкой 89"/>
          <p:cNvCxnSpPr/>
          <p:nvPr/>
        </p:nvCxnSpPr>
        <p:spPr>
          <a:xfrm flipV="1">
            <a:off x="4921432" y="5766051"/>
            <a:ext cx="576064" cy="5326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004048" y="5889151"/>
            <a:ext cx="450764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+4%</a:t>
            </a:r>
            <a:endParaRPr lang="ru-RU" sz="1200" dirty="0"/>
          </a:p>
        </p:txBody>
      </p:sp>
      <p:cxnSp>
        <p:nvCxnSpPr>
          <p:cNvPr id="92" name="Прямая со стрелкой 91"/>
          <p:cNvCxnSpPr/>
          <p:nvPr/>
        </p:nvCxnSpPr>
        <p:spPr>
          <a:xfrm flipV="1">
            <a:off x="3355794" y="5766462"/>
            <a:ext cx="576064" cy="5326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438410" y="5889562"/>
            <a:ext cx="450764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+3%</a:t>
            </a:r>
            <a:endParaRPr lang="ru-RU" sz="1200" dirty="0"/>
          </a:p>
        </p:txBody>
      </p:sp>
      <p:sp>
        <p:nvSpPr>
          <p:cNvPr id="94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>
            <a:off x="35316" y="120484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876256" y="1462124"/>
            <a:ext cx="0" cy="5207236"/>
          </a:xfrm>
          <a:prstGeom prst="line">
            <a:avLst/>
          </a:prstGeom>
          <a:ln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743364837"/>
              </p:ext>
            </p:extLst>
          </p:nvPr>
        </p:nvGraphicFramePr>
        <p:xfrm>
          <a:off x="67068" y="3920221"/>
          <a:ext cx="6840760" cy="130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7" name="Прямая со стрелкой 36"/>
          <p:cNvCxnSpPr/>
          <p:nvPr/>
        </p:nvCxnSpPr>
        <p:spPr>
          <a:xfrm flipV="1">
            <a:off x="4891284" y="4294931"/>
            <a:ext cx="576064" cy="5326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73900" y="4418031"/>
            <a:ext cx="450764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+4%</a:t>
            </a:r>
            <a:endParaRPr lang="ru-RU" sz="12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1789224" y="4339249"/>
            <a:ext cx="576064" cy="5326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71840" y="4462349"/>
            <a:ext cx="450764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+1%</a:t>
            </a:r>
            <a:endParaRPr lang="ru-RU" sz="1200" dirty="0"/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3363802" y="4486744"/>
            <a:ext cx="648072" cy="2663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462456" y="4467190"/>
            <a:ext cx="420308" cy="2769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-3%</a:t>
            </a:r>
            <a:endParaRPr lang="ru-RU" sz="1200" dirty="0"/>
          </a:p>
        </p:txBody>
      </p:sp>
      <p:cxnSp>
        <p:nvCxnSpPr>
          <p:cNvPr id="55" name="Прямая со стрелкой 54"/>
          <p:cNvCxnSpPr/>
          <p:nvPr/>
        </p:nvCxnSpPr>
        <p:spPr>
          <a:xfrm flipV="1">
            <a:off x="7162340" y="4345499"/>
            <a:ext cx="341270" cy="4388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559331" y="4421023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+1%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726401403"/>
              </p:ext>
            </p:extLst>
          </p:nvPr>
        </p:nvGraphicFramePr>
        <p:xfrm>
          <a:off x="67068" y="2636912"/>
          <a:ext cx="6840760" cy="130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2" name="Прямая со стрелкой 71"/>
          <p:cNvCxnSpPr/>
          <p:nvPr/>
        </p:nvCxnSpPr>
        <p:spPr>
          <a:xfrm flipV="1">
            <a:off x="4891284" y="3011622"/>
            <a:ext cx="576064" cy="5326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973900" y="3134722"/>
            <a:ext cx="450764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+6%</a:t>
            </a:r>
            <a:endParaRPr lang="ru-RU" sz="1200" dirty="0"/>
          </a:p>
        </p:txBody>
      </p:sp>
      <p:cxnSp>
        <p:nvCxnSpPr>
          <p:cNvPr id="74" name="Прямая со стрелкой 73"/>
          <p:cNvCxnSpPr/>
          <p:nvPr/>
        </p:nvCxnSpPr>
        <p:spPr>
          <a:xfrm flipV="1">
            <a:off x="1789224" y="3055940"/>
            <a:ext cx="576064" cy="5326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871840" y="3179040"/>
            <a:ext cx="450764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+2%</a:t>
            </a:r>
            <a:endParaRPr lang="ru-RU" sz="1200" dirty="0"/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3363802" y="3203435"/>
            <a:ext cx="648072" cy="2663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462456" y="3183881"/>
            <a:ext cx="420308" cy="2769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-6%</a:t>
            </a:r>
            <a:endParaRPr lang="ru-RU" sz="1200" dirty="0"/>
          </a:p>
        </p:txBody>
      </p:sp>
      <p:cxnSp>
        <p:nvCxnSpPr>
          <p:cNvPr id="78" name="Прямая со стрелкой 77"/>
          <p:cNvCxnSpPr/>
          <p:nvPr/>
        </p:nvCxnSpPr>
        <p:spPr>
          <a:xfrm flipV="1">
            <a:off x="7162340" y="3062190"/>
            <a:ext cx="341270" cy="4388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559331" y="3137714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+1%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0" name="Диаграмма 79"/>
          <p:cNvGraphicFramePr/>
          <p:nvPr>
            <p:extLst>
              <p:ext uri="{D42A27DB-BD31-4B8C-83A1-F6EECF244321}">
                <p14:modId xmlns:p14="http://schemas.microsoft.com/office/powerpoint/2010/main" val="2904893568"/>
              </p:ext>
            </p:extLst>
          </p:nvPr>
        </p:nvGraphicFramePr>
        <p:xfrm>
          <a:off x="67068" y="1268760"/>
          <a:ext cx="6840760" cy="130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81" name="Прямая со стрелкой 80"/>
          <p:cNvCxnSpPr/>
          <p:nvPr/>
        </p:nvCxnSpPr>
        <p:spPr>
          <a:xfrm flipV="1">
            <a:off x="1812600" y="1649716"/>
            <a:ext cx="576064" cy="5326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895216" y="1772816"/>
            <a:ext cx="450764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+2%</a:t>
            </a:r>
            <a:endParaRPr lang="ru-RU" sz="1200" dirty="0"/>
          </a:p>
        </p:txBody>
      </p:sp>
      <p:cxnSp>
        <p:nvCxnSpPr>
          <p:cNvPr id="83" name="Прямая со стрелкой 82"/>
          <p:cNvCxnSpPr/>
          <p:nvPr/>
        </p:nvCxnSpPr>
        <p:spPr>
          <a:xfrm flipV="1">
            <a:off x="4914660" y="1679016"/>
            <a:ext cx="576064" cy="5326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997276" y="1802116"/>
            <a:ext cx="450764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+3%</a:t>
            </a:r>
            <a:endParaRPr lang="ru-RU" sz="1200" dirty="0"/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3359946" y="1907188"/>
            <a:ext cx="648072" cy="2663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458600" y="1887634"/>
            <a:ext cx="420308" cy="2769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-1%</a:t>
            </a:r>
            <a:endParaRPr lang="ru-RU" sz="1200" dirty="0"/>
          </a:p>
        </p:txBody>
      </p:sp>
      <p:cxnSp>
        <p:nvCxnSpPr>
          <p:cNvPr id="87" name="Прямая со стрелкой 86"/>
          <p:cNvCxnSpPr/>
          <p:nvPr/>
        </p:nvCxnSpPr>
        <p:spPr>
          <a:xfrm flipV="1">
            <a:off x="7162340" y="1674803"/>
            <a:ext cx="341270" cy="4388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559331" y="1750327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+4%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28455" y="6325537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323528" y="30129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Динамика изменения тарифов по федеральным округам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[2]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6" name="Диаграмма 95"/>
          <p:cNvGraphicFramePr/>
          <p:nvPr>
            <p:extLst>
              <p:ext uri="{D42A27DB-BD31-4B8C-83A1-F6EECF244321}">
                <p14:modId xmlns:p14="http://schemas.microsoft.com/office/powerpoint/2010/main" val="2553125481"/>
              </p:ext>
            </p:extLst>
          </p:nvPr>
        </p:nvGraphicFramePr>
        <p:xfrm>
          <a:off x="0" y="5364289"/>
          <a:ext cx="6840760" cy="130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97" name="Прямая со стрелкой 96"/>
          <p:cNvCxnSpPr/>
          <p:nvPr/>
        </p:nvCxnSpPr>
        <p:spPr>
          <a:xfrm flipV="1">
            <a:off x="4950524" y="5776671"/>
            <a:ext cx="576064" cy="53264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5033140" y="5899771"/>
            <a:ext cx="450764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+4%</a:t>
            </a:r>
            <a:endParaRPr lang="ru-RU" sz="1200" dirty="0"/>
          </a:p>
        </p:txBody>
      </p:sp>
      <p:cxnSp>
        <p:nvCxnSpPr>
          <p:cNvPr id="99" name="Прямая со стрелкой 98"/>
          <p:cNvCxnSpPr/>
          <p:nvPr/>
        </p:nvCxnSpPr>
        <p:spPr>
          <a:xfrm>
            <a:off x="1804812" y="5919324"/>
            <a:ext cx="648072" cy="2663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903466" y="5899770"/>
            <a:ext cx="420308" cy="2769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-1%</a:t>
            </a:r>
            <a:endParaRPr lang="ru-RU" sz="1200" dirty="0"/>
          </a:p>
        </p:txBody>
      </p:sp>
      <p:cxnSp>
        <p:nvCxnSpPr>
          <p:cNvPr id="101" name="Прямая со стрелкой 100"/>
          <p:cNvCxnSpPr/>
          <p:nvPr/>
        </p:nvCxnSpPr>
        <p:spPr>
          <a:xfrm>
            <a:off x="3339756" y="5952778"/>
            <a:ext cx="648072" cy="2663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438410" y="5933224"/>
            <a:ext cx="420308" cy="2769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-5%</a:t>
            </a:r>
            <a:endParaRPr lang="ru-RU" sz="1200" dirty="0"/>
          </a:p>
        </p:txBody>
      </p:sp>
      <p:cxnSp>
        <p:nvCxnSpPr>
          <p:cNvPr id="103" name="Прямая со стрелкой 102"/>
          <p:cNvCxnSpPr/>
          <p:nvPr/>
        </p:nvCxnSpPr>
        <p:spPr>
          <a:xfrm>
            <a:off x="7099541" y="5875156"/>
            <a:ext cx="404069" cy="43416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7564541" y="587515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-2%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02782" y="1380973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Динамика с января 2020 г.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88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7524" y="26064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Регионы (топ-30) с наибольшими тарифами за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 полугодие 2021 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(руб.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куб.м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825624237"/>
              </p:ext>
            </p:extLst>
          </p:nvPr>
        </p:nvGraphicFramePr>
        <p:xfrm>
          <a:off x="25423" y="1420441"/>
          <a:ext cx="6346777" cy="474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>
            <a:off x="1910430" y="2492895"/>
            <a:ext cx="0" cy="50404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90526" y="1988840"/>
            <a:ext cx="2439808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Среднее значение </a:t>
            </a:r>
            <a:r>
              <a:rPr lang="ru-RU" sz="1000" dirty="0"/>
              <a:t>т</a:t>
            </a:r>
            <a:r>
              <a:rPr lang="ru-RU" dirty="0" smtClean="0"/>
              <a:t>арифа по России (без наиболее северных территорий)  –  513,6 руб.</a:t>
            </a:r>
            <a:endParaRPr lang="ru-RU" dirty="0"/>
          </a:p>
        </p:txBody>
      </p:sp>
      <p:sp>
        <p:nvSpPr>
          <p:cNvPr id="1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10111316"/>
              </p:ext>
            </p:extLst>
          </p:nvPr>
        </p:nvGraphicFramePr>
        <p:xfrm>
          <a:off x="5868144" y="1628800"/>
          <a:ext cx="3132348" cy="474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76256" y="2613061"/>
            <a:ext cx="1735511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Среднее значение </a:t>
            </a:r>
            <a:r>
              <a:rPr lang="ru-RU" sz="1000" dirty="0" smtClean="0"/>
              <a:t>по группе наиболее северных регионов </a:t>
            </a:r>
            <a:r>
              <a:rPr lang="ru-RU" dirty="0" smtClean="0"/>
              <a:t> –  2 276 руб.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596336" y="3167059"/>
            <a:ext cx="0" cy="105402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6588" y="6165304"/>
            <a:ext cx="8676456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*Красным выделены регионы с тарифами, превышающими 25% от среднего значения по группе</a:t>
            </a:r>
            <a:br>
              <a:rPr lang="ru-RU" dirty="0" smtClean="0"/>
            </a:br>
            <a:r>
              <a:rPr lang="ru-RU" dirty="0" smtClean="0"/>
              <a:t>** Уровень тарифа в наиболее северных территориях существенно выше среднего по России в связи с иными условиями ведения деятельности, предполагающими более высокие  издержки регионального оператора по обращению с ТКО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3528" y="4462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Регионы с наибольшей динамикой тарифов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 полугодии 2021 г.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полугодию 2020 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(руб.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куб.м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99402415"/>
              </p:ext>
            </p:extLst>
          </p:nvPr>
        </p:nvGraphicFramePr>
        <p:xfrm>
          <a:off x="-4345" y="764704"/>
          <a:ext cx="8680801" cy="287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13535365"/>
              </p:ext>
            </p:extLst>
          </p:nvPr>
        </p:nvGraphicFramePr>
        <p:xfrm>
          <a:off x="-184272" y="3573016"/>
          <a:ext cx="909486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6596390"/>
            <a:ext cx="6162885" cy="261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В 18 субъектах Российской Федерации тарифы не изменились </a:t>
            </a:r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0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3528" y="95998"/>
            <a:ext cx="8568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Продовольственные магазины (норматив - кг/мес.)</a:t>
            </a:r>
          </a:p>
          <a:p>
            <a:pPr algn="ctr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нормативы критически завышены в 25 регионах Российской Федерации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13297164"/>
              </p:ext>
            </p:extLst>
          </p:nvPr>
        </p:nvGraphicFramePr>
        <p:xfrm>
          <a:off x="-30460" y="836712"/>
          <a:ext cx="532254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439214155"/>
              </p:ext>
            </p:extLst>
          </p:nvPr>
        </p:nvGraphicFramePr>
        <p:xfrm>
          <a:off x="5148064" y="836712"/>
          <a:ext cx="32403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320212"/>
              </p:ext>
            </p:extLst>
          </p:nvPr>
        </p:nvGraphicFramePr>
        <p:xfrm>
          <a:off x="3491880" y="4221088"/>
          <a:ext cx="1656184" cy="161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</a:tblGrid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Категория норматива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регионов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Критические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Завышенные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Умеренно высокие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пределах нормы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061158"/>
              </p:ext>
            </p:extLst>
          </p:nvPr>
        </p:nvGraphicFramePr>
        <p:xfrm>
          <a:off x="7555582" y="4149080"/>
          <a:ext cx="1552922" cy="161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850"/>
                <a:gridCol w="748072"/>
              </a:tblGrid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Категория норматива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регионов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Критические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Завышенные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Умеренно высокие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пределах нормы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latin typeface="Times New Roman" pitchFamily="18" charset="0"/>
                <a:cs typeface="Times New Roman" pitchFamily="18" charset="0"/>
              </a:rPr>
              <a:t>3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3528" y="95998"/>
            <a:ext cx="8568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Продовольственные магазины (норматив - куб. м./мес.)</a:t>
            </a:r>
          </a:p>
          <a:p>
            <a:pPr algn="ctr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нормативы критически завышены в 39 регионах Российской Федерации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29470499"/>
              </p:ext>
            </p:extLst>
          </p:nvPr>
        </p:nvGraphicFramePr>
        <p:xfrm>
          <a:off x="-8254" y="711551"/>
          <a:ext cx="4824716" cy="599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121992050"/>
              </p:ext>
            </p:extLst>
          </p:nvPr>
        </p:nvGraphicFramePr>
        <p:xfrm>
          <a:off x="4211960" y="747306"/>
          <a:ext cx="525658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79830"/>
              </p:ext>
            </p:extLst>
          </p:nvPr>
        </p:nvGraphicFramePr>
        <p:xfrm>
          <a:off x="3743908" y="4725144"/>
          <a:ext cx="1656184" cy="161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</a:tblGrid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Категория норматива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регионов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Критические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Завышенные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Умеренно высокие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пределах нормы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180148"/>
              </p:ext>
            </p:extLst>
          </p:nvPr>
        </p:nvGraphicFramePr>
        <p:xfrm>
          <a:off x="6516216" y="5229200"/>
          <a:ext cx="2232248" cy="126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/>
                <a:gridCol w="1116124"/>
              </a:tblGrid>
              <a:tr h="355590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Категория норматива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регионов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285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Критические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6285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Завышенные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6285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Умеренно высокие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6285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пределах нормы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latin typeface="Times New Roman" pitchFamily="18" charset="0"/>
                <a:cs typeface="Times New Roman" pitchFamily="18" charset="0"/>
              </a:rPr>
              <a:t>4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2840" y="40041"/>
            <a:ext cx="8568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Супермаркеты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(норматив - кг/мес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нормативы критически завышены в 23 регионах Российской Федерации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2651330"/>
              </p:ext>
            </p:extLst>
          </p:nvPr>
        </p:nvGraphicFramePr>
        <p:xfrm>
          <a:off x="-13295" y="980728"/>
          <a:ext cx="525676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947285495"/>
              </p:ext>
            </p:extLst>
          </p:nvPr>
        </p:nvGraphicFramePr>
        <p:xfrm>
          <a:off x="5076056" y="980728"/>
          <a:ext cx="3456384" cy="549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40306"/>
              </p:ext>
            </p:extLst>
          </p:nvPr>
        </p:nvGraphicFramePr>
        <p:xfrm>
          <a:off x="3743908" y="4293096"/>
          <a:ext cx="1656184" cy="161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</a:tblGrid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Категория норматива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регионов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Критические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Завышенные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Умеренно высокие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пределах нормы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528928"/>
              </p:ext>
            </p:extLst>
          </p:nvPr>
        </p:nvGraphicFramePr>
        <p:xfrm>
          <a:off x="7468716" y="4293096"/>
          <a:ext cx="1656184" cy="161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</a:tblGrid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Категория норматива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регионов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Критические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Завышенные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Умеренно высокие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пределах нормы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2840" y="40041"/>
            <a:ext cx="8568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Супермаркеты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(норматив - куб. м./мес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нормативы критически завышены в 20 регионах Российской Федерации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45598065"/>
              </p:ext>
            </p:extLst>
          </p:nvPr>
        </p:nvGraphicFramePr>
        <p:xfrm>
          <a:off x="-73204" y="908720"/>
          <a:ext cx="51492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056527847"/>
              </p:ext>
            </p:extLst>
          </p:nvPr>
        </p:nvGraphicFramePr>
        <p:xfrm>
          <a:off x="5076056" y="908720"/>
          <a:ext cx="3209745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45679"/>
              </p:ext>
            </p:extLst>
          </p:nvPr>
        </p:nvGraphicFramePr>
        <p:xfrm>
          <a:off x="3707904" y="4437112"/>
          <a:ext cx="1584176" cy="161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</a:tblGrid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Категория норматива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регионов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Критические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Завышенные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Умеренно высокие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пределах нормы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60698"/>
              </p:ext>
            </p:extLst>
          </p:nvPr>
        </p:nvGraphicFramePr>
        <p:xfrm>
          <a:off x="7596336" y="4509120"/>
          <a:ext cx="1512168" cy="161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20080"/>
              </a:tblGrid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Категория норматива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регионов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Критические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Завышенные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Умеренно высокие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пределах нормы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2840" y="19944"/>
            <a:ext cx="8568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Продовольственные рынки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(норматив - кг/мес.)</a:t>
            </a:r>
          </a:p>
          <a:p>
            <a:pPr algn="ctr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нормативы критически завышены в 23 регионах Российской Федерации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71555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86504924"/>
              </p:ext>
            </p:extLst>
          </p:nvPr>
        </p:nvGraphicFramePr>
        <p:xfrm>
          <a:off x="0" y="836712"/>
          <a:ext cx="504074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792254037"/>
              </p:ext>
            </p:extLst>
          </p:nvPr>
        </p:nvGraphicFramePr>
        <p:xfrm>
          <a:off x="5004048" y="836712"/>
          <a:ext cx="3312368" cy="5545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732955"/>
              </p:ext>
            </p:extLst>
          </p:nvPr>
        </p:nvGraphicFramePr>
        <p:xfrm>
          <a:off x="3563888" y="4149080"/>
          <a:ext cx="1512168" cy="161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20080"/>
              </a:tblGrid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Категория норматива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регионов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Критические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Завышенные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Умеренно высокие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пределах нормы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433747"/>
              </p:ext>
            </p:extLst>
          </p:nvPr>
        </p:nvGraphicFramePr>
        <p:xfrm>
          <a:off x="7552084" y="4077072"/>
          <a:ext cx="1512168" cy="161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15"/>
                <a:gridCol w="698553"/>
              </a:tblGrid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Категория норматива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регионов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Критические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Завышенные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Умеренно высокие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пределах нормы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381953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750" y="6525344"/>
            <a:ext cx="8965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мониторинге не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учтен 1 регион: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Свердловская область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в связи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использованием «нетиповой» расчетной единицы – «торговое место»</a:t>
            </a:r>
            <a:endParaRPr lang="ru-RU" sz="1050" dirty="0" smtClean="0"/>
          </a:p>
        </p:txBody>
      </p:sp>
    </p:spTree>
    <p:extLst>
      <p:ext uri="{BB962C8B-B14F-4D97-AF65-F5344CB8AC3E}">
        <p14:creationId xmlns:p14="http://schemas.microsoft.com/office/powerpoint/2010/main" val="26690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193005"/>
              </p:ext>
            </p:extLst>
          </p:nvPr>
        </p:nvGraphicFramePr>
        <p:xfrm>
          <a:off x="7512843" y="4077072"/>
          <a:ext cx="1512168" cy="161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20080"/>
              </a:tblGrid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Категория норматива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регионов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Критические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Завышенные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Умеренно высокие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пределах нормы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22840" y="19944"/>
            <a:ext cx="8568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Продовольственные рынки (норматив - куб. м./мес.)</a:t>
            </a:r>
          </a:p>
          <a:p>
            <a:pPr algn="ctr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нормативы критически завышены в 24 регионах Российской Федерации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71555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45432581"/>
              </p:ext>
            </p:extLst>
          </p:nvPr>
        </p:nvGraphicFramePr>
        <p:xfrm>
          <a:off x="-18377" y="715556"/>
          <a:ext cx="5400780" cy="5665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0750" y="6525344"/>
            <a:ext cx="89657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мониторинге не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учтен 1 регион: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Свердловская область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в связи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использованием «нетиповой» расчетной единицы – «торговое место»</a:t>
            </a:r>
            <a:endParaRPr lang="ru-RU" sz="1050" dirty="0" smtClean="0"/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376409890"/>
              </p:ext>
            </p:extLst>
          </p:nvPr>
        </p:nvGraphicFramePr>
        <p:xfrm>
          <a:off x="5292080" y="715556"/>
          <a:ext cx="259228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759760"/>
              </p:ext>
            </p:extLst>
          </p:nvPr>
        </p:nvGraphicFramePr>
        <p:xfrm>
          <a:off x="3995936" y="4221088"/>
          <a:ext cx="1512168" cy="161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20080"/>
              </a:tblGrid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Категория норматива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регионов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Критические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Завышенные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Умеренно высокие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пределах нормы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8377" y="638132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72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3528" y="116632"/>
            <a:ext cx="8568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шиномонтажные мастерские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(норматив - кг/мес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ctr"/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нормативы критически завышены в 18 регионах Российской Федерации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762251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34130736"/>
              </p:ext>
            </p:extLst>
          </p:nvPr>
        </p:nvGraphicFramePr>
        <p:xfrm>
          <a:off x="1510882" y="801759"/>
          <a:ext cx="6192868" cy="5060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5375" y="6280748"/>
            <a:ext cx="90732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мониторинге не учтены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5 регионов: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Иркутская область, Ленинградская область, Республика Ингушетия, Ульяновская область, ЯНАО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связи с использованием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«нетиповой» расчетной единицы – «1 кв. м. общей площади» и 4 региона: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Калининградская область, Липецкая область, Республика Дагестан, Республика Саха (Якутия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связи с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использованием «нетиповой» расчетной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единицы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– «1 работник».  </a:t>
            </a:r>
            <a:endParaRPr lang="ru-RU" sz="105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137493"/>
              </p:ext>
            </p:extLst>
          </p:nvPr>
        </p:nvGraphicFramePr>
        <p:xfrm>
          <a:off x="7236296" y="3629662"/>
          <a:ext cx="1656184" cy="161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"/>
                <a:gridCol w="828092"/>
              </a:tblGrid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Категория норматива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регионов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Критические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Завышенные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Умеренно высокие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пределах нормы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42734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227273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76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6988</TotalTime>
  <Words>2630</Words>
  <Application>Microsoft Office PowerPoint</Application>
  <PresentationFormat>Экран (4:3)</PresentationFormat>
  <Paragraphs>458</Paragraphs>
  <Slides>24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Методика проведения мониторинга нормативов накопления ТКО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мониторинга тарифов  на услугу регионального оператора по обращению с ТКО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Форост Елизавета</dc:creator>
  <cp:lastModifiedBy>Медлев Никита</cp:lastModifiedBy>
  <cp:revision>526</cp:revision>
  <cp:lastPrinted>2021-02-05T15:10:26Z</cp:lastPrinted>
  <dcterms:created xsi:type="dcterms:W3CDTF">2019-07-19T08:38:20Z</dcterms:created>
  <dcterms:modified xsi:type="dcterms:W3CDTF">2021-02-09T13:56:13Z</dcterms:modified>
</cp:coreProperties>
</file>