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8" r:id="rId2"/>
    <p:sldId id="269" r:id="rId3"/>
    <p:sldId id="257" r:id="rId4"/>
    <p:sldId id="360" r:id="rId5"/>
    <p:sldId id="370" r:id="rId6"/>
    <p:sldId id="272" r:id="rId7"/>
    <p:sldId id="365" r:id="rId8"/>
    <p:sldId id="361" r:id="rId9"/>
    <p:sldId id="366" r:id="rId10"/>
    <p:sldId id="364" r:id="rId11"/>
    <p:sldId id="355" r:id="rId12"/>
    <p:sldId id="376" r:id="rId13"/>
    <p:sldId id="371" r:id="rId14"/>
    <p:sldId id="3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DB1DC57-BD71-41E9-9193-C6254B92D159}">
          <p14:sldIdLst>
            <p14:sldId id="268"/>
            <p14:sldId id="269"/>
            <p14:sldId id="257"/>
            <p14:sldId id="360"/>
            <p14:sldId id="370"/>
            <p14:sldId id="272"/>
            <p14:sldId id="365"/>
            <p14:sldId id="361"/>
            <p14:sldId id="366"/>
            <p14:sldId id="364"/>
            <p14:sldId id="355"/>
            <p14:sldId id="376"/>
            <p14:sldId id="371"/>
            <p14:sldId id="3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E"/>
    <a:srgbClr val="680000"/>
    <a:srgbClr val="FFCC00"/>
    <a:srgbClr val="AD403D"/>
    <a:srgbClr val="17A93D"/>
    <a:srgbClr val="FC4F32"/>
    <a:srgbClr val="FB2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14" autoAdjust="0"/>
    <p:restoredTop sz="94008" autoAdjust="0"/>
  </p:normalViewPr>
  <p:slideViewPr>
    <p:cSldViewPr>
      <p:cViewPr>
        <p:scale>
          <a:sx n="117" d="100"/>
          <a:sy n="117" d="100"/>
        </p:scale>
        <p:origin x="-145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78247904422929"/>
          <c:y val="3.0156685242781825E-2"/>
          <c:w val="0.51179046601386846"/>
          <c:h val="0.90116378469206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1,91%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FEF-4BD6-8E28-E2AB8C3EF2F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пассажирские перевозки</c:v>
                </c:pt>
                <c:pt idx="1">
                  <c:v>культура и искусство</c:v>
                </c:pt>
                <c:pt idx="2">
                  <c:v>перевозка грузов</c:v>
                </c:pt>
                <c:pt idx="3">
                  <c:v>сельское и лесное хозяйство</c:v>
                </c:pt>
                <c:pt idx="4">
                  <c:v>медицинские услуги населению</c:v>
                </c:pt>
                <c:pt idx="5">
                  <c:v>образовательная деятельность</c:v>
                </c:pt>
                <c:pt idx="6">
                  <c:v>гостиничный и туристический бизнес</c:v>
                </c:pt>
                <c:pt idx="7">
                  <c:v>обрабатывающие производства</c:v>
                </c:pt>
                <c:pt idx="8">
                  <c:v>строительство и строительные материалы</c:v>
                </c:pt>
                <c:pt idx="9">
                  <c:v>общественное питание (столовые, кафе, рестораны и т.п.)</c:v>
                </c:pt>
                <c:pt idx="10">
                  <c:v>торговля продуктовыми группами товаров</c:v>
                </c:pt>
                <c:pt idx="11">
                  <c:v>бытовые услуги населению (кроме сферы туризма)</c:v>
                </c:pt>
                <c:pt idx="12">
                  <c:v>торговля непродуктовыми группами товаров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2.1000000000000001E-2</c:v>
                </c:pt>
                <c:pt idx="1">
                  <c:v>2.2499999999999999E-2</c:v>
                </c:pt>
                <c:pt idx="2">
                  <c:v>2.5399999999999999E-2</c:v>
                </c:pt>
                <c:pt idx="3">
                  <c:v>3.3799999999999997E-2</c:v>
                </c:pt>
                <c:pt idx="4">
                  <c:v>3.4000000000000002E-2</c:v>
                </c:pt>
                <c:pt idx="5">
                  <c:v>4.1599999999999998E-2</c:v>
                </c:pt>
                <c:pt idx="6">
                  <c:v>4.6800000000000001E-2</c:v>
                </c:pt>
                <c:pt idx="7">
                  <c:v>5.5E-2</c:v>
                </c:pt>
                <c:pt idx="8">
                  <c:v>6.7799999999999999E-2</c:v>
                </c:pt>
                <c:pt idx="9">
                  <c:v>0.1116</c:v>
                </c:pt>
                <c:pt idx="10">
                  <c:v>0.12570000000000001</c:v>
                </c:pt>
                <c:pt idx="11">
                  <c:v>0.13089999999999999</c:v>
                </c:pt>
                <c:pt idx="12">
                  <c:v>0.26490000000000002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EF-4BD6-8E28-E2AB8C3EF2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356224"/>
        <c:axId val="32361856"/>
      </c:barChart>
      <c:catAx>
        <c:axId val="32356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61856"/>
        <c:crosses val="autoZero"/>
        <c:auto val="1"/>
        <c:lblAlgn val="ctr"/>
        <c:lblOffset val="100"/>
        <c:noMultiLvlLbl val="0"/>
      </c:catAx>
      <c:valAx>
        <c:axId val="3236185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5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accent5"/>
      </a:solidFill>
      <a:prstDash val="solid"/>
      <a:round/>
      <a:headEnd type="none" w="med" len="med"/>
      <a:tailEnd type="none" w="med" len="med"/>
    </a:ln>
    <a:effectLst/>
  </c:spPr>
  <c:txPr>
    <a:bodyPr/>
    <a:lstStyle/>
    <a:p>
      <a:pPr>
        <a:defRPr>
          <a:solidFill>
            <a:schemeClr val="accent5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302867552415778E-2"/>
          <c:y val="8.497814331623138E-2"/>
          <c:w val="0.80739692023022014"/>
          <c:h val="0.453568294726126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Столбец5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D8-FC41-B43B-1F6311407181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D8-FC41-B43B-1F6311407181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D8-FC41-B43B-1F6311407181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EC-4557-8C75-A72766EFD402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0EC-4557-8C75-A72766EFD402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0EC-4557-8C75-A72766EFD402}"/>
              </c:ext>
            </c:extLst>
          </c:dPt>
          <c:dLbls>
            <c:dLbl>
              <c:idx val="0"/>
              <c:layout>
                <c:manualLayout>
                  <c:x val="1.2426622010414633E-2"/>
                  <c:y val="-1.51126462441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D8-FC41-B43B-1F6311407181}"/>
                </c:ext>
              </c:extLst>
            </c:dLbl>
            <c:dLbl>
              <c:idx val="1"/>
              <c:layout>
                <c:manualLayout>
                  <c:x val="1.7345730360560072E-2"/>
                  <c:y val="-3.8968824940047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D8-FC41-B43B-1F6311407181}"/>
                </c:ext>
              </c:extLst>
            </c:dLbl>
            <c:dLbl>
              <c:idx val="2"/>
              <c:layout>
                <c:manualLayout>
                  <c:x val="5.5606321992156928E-3"/>
                  <c:y val="-9.830017206138780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D8-FC41-B43B-1F6311407181}"/>
                </c:ext>
              </c:extLst>
            </c:dLbl>
            <c:dLbl>
              <c:idx val="3"/>
              <c:layout>
                <c:manualLayout>
                  <c:x val="-9.2440900355273997E-2"/>
                  <c:y val="-9.428998218136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EC-4557-8C75-A72766EFD402}"/>
                </c:ext>
              </c:extLst>
            </c:dLbl>
            <c:dLbl>
              <c:idx val="4"/>
              <c:layout>
                <c:manualLayout>
                  <c:x val="-6.2721135638357212E-2"/>
                  <c:y val="-1.934965531663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EC-4557-8C75-A72766EFD402}"/>
                </c:ext>
              </c:extLst>
            </c:dLbl>
            <c:dLbl>
              <c:idx val="5"/>
              <c:layout>
                <c:manualLayout>
                  <c:x val="-4.1684252797731546E-2"/>
                  <c:y val="-1.427957070502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EC-4557-8C75-A72766EFD40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0.38579999999999998</c:v>
                </c:pt>
                <c:pt idx="1">
                  <c:v>0.61419999999999997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D8-FC41-B43B-1F6311407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24773292574487"/>
          <c:y val="0.71345084274875537"/>
          <c:w val="0.27999306116149059"/>
          <c:h val="0.16501764231823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127662790660616"/>
          <c:y val="6.0535440026790767E-2"/>
          <c:w val="0.71598523539007985"/>
          <c:h val="0.39695635145174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0B-4F9E-856C-8BF246413481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0B-4F9E-856C-8BF246413481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0B-4F9E-856C-8BF246413481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0B-4F9E-856C-8BF246413481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0B-4F9E-856C-8BF246413481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0B-4F9E-856C-8BF246413481}"/>
              </c:ext>
            </c:extLst>
          </c:dPt>
          <c:dLbls>
            <c:dLbl>
              <c:idx val="0"/>
              <c:layout>
                <c:manualLayout>
                  <c:x val="1.2426622010414633E-2"/>
                  <c:y val="-1.51126462441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0B-4F9E-856C-8BF246413481}"/>
                </c:ext>
              </c:extLst>
            </c:dLbl>
            <c:dLbl>
              <c:idx val="1"/>
              <c:layout>
                <c:manualLayout>
                  <c:x val="-4.6260289309499061E-2"/>
                  <c:y val="1.7490501980438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0B-4F9E-856C-8BF246413481}"/>
                </c:ext>
              </c:extLst>
            </c:dLbl>
            <c:dLbl>
              <c:idx val="2"/>
              <c:layout>
                <c:manualLayout>
                  <c:x val="-4.6480656621741841E-2"/>
                  <c:y val="-9.830017206138850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0B-4F9E-856C-8BF246413481}"/>
                </c:ext>
              </c:extLst>
            </c:dLbl>
            <c:dLbl>
              <c:idx val="3"/>
              <c:layout>
                <c:manualLayout>
                  <c:x val="-9.2440900355273997E-2"/>
                  <c:y val="-9.428998218136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0B-4F9E-856C-8BF246413481}"/>
                </c:ext>
              </c:extLst>
            </c:dLbl>
            <c:dLbl>
              <c:idx val="4"/>
              <c:layout>
                <c:manualLayout>
                  <c:x val="-6.2721135638357212E-2"/>
                  <c:y val="-1.934965531663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0B-4F9E-856C-8BF246413481}"/>
                </c:ext>
              </c:extLst>
            </c:dLbl>
            <c:dLbl>
              <c:idx val="5"/>
              <c:layout>
                <c:manualLayout>
                  <c:x val="-4.1684252797731546E-2"/>
                  <c:y val="-1.427957070502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0B-4F9E-856C-8BF24641348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я могу выполнить все обязательства</c:v>
                </c:pt>
                <c:pt idx="1">
                  <c:v>мне нужна новая реструктуризация</c:v>
                </c:pt>
                <c:pt idx="2">
                  <c:v>я никогда не смогу погасить долг, вынужден буду закрыть бизнес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0.41249999999999998</c:v>
                </c:pt>
                <c:pt idx="1">
                  <c:v>0.49490000000000001</c:v>
                </c:pt>
                <c:pt idx="2">
                  <c:v>9.2600000000000002E-2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90B-4F9E-856C-8BF246413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9140616880492392"/>
          <c:w val="0.77354777258275498"/>
          <c:h val="0.27137439326227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47932312187837"/>
          <c:y val="5.2305779189856849E-2"/>
          <c:w val="0.70488391078707713"/>
          <c:h val="0.383474722089943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02-4FA4-BAFD-C4CD35492EB8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02-4FA4-BAFD-C4CD35492EB8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02-4FA4-BAFD-C4CD35492EB8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02-4FA4-BAFD-C4CD35492EB8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302-4FA4-BAFD-C4CD35492EB8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302-4FA4-BAFD-C4CD35492EB8}"/>
              </c:ext>
            </c:extLst>
          </c:dPt>
          <c:dLbls>
            <c:dLbl>
              <c:idx val="0"/>
              <c:layout>
                <c:manualLayout>
                  <c:x val="1.8565188663247859E-2"/>
                  <c:y val="-2.62216224921415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02-4FA4-BAFD-C4CD35492EB8}"/>
                </c:ext>
              </c:extLst>
            </c:dLbl>
            <c:dLbl>
              <c:idx val="1"/>
              <c:layout>
                <c:manualLayout>
                  <c:x val="9.0909802888647112E-2"/>
                  <c:y val="1.28761378135446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02-4FA4-BAFD-C4CD35492EB8}"/>
                </c:ext>
              </c:extLst>
            </c:dLbl>
            <c:dLbl>
              <c:idx val="2"/>
              <c:layout>
                <c:manualLayout>
                  <c:x val="2.0885837246153765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02-4FA4-BAFD-C4CD35492EB8}"/>
                </c:ext>
              </c:extLst>
            </c:dLbl>
            <c:dLbl>
              <c:idx val="3"/>
              <c:layout>
                <c:manualLayout>
                  <c:x val="-8.1222668095514428E-2"/>
                  <c:y val="-2.03398649949034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683314427051965"/>
                      <c:h val="0.100836706050335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302-4FA4-BAFD-C4CD35492EB8}"/>
                </c:ext>
              </c:extLst>
            </c:dLbl>
            <c:dLbl>
              <c:idx val="4"/>
              <c:layout>
                <c:manualLayout>
                  <c:x val="-2.7324819933935353E-2"/>
                  <c:y val="-1.52389162082792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02-4FA4-BAFD-C4CD35492EB8}"/>
                </c:ext>
              </c:extLst>
            </c:dLbl>
            <c:dLbl>
              <c:idx val="5"/>
              <c:layout>
                <c:manualLayout>
                  <c:x val="6.0714836957783617E-2"/>
                  <c:y val="-1.9091093895572539E-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02-4FA4-BAFD-C4CD35492EB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да, я полностью выполню обязательство</c:v>
                </c:pt>
                <c:pt idx="1">
                  <c:v>да, если государство предоставит дополнительную помощь</c:v>
                </c:pt>
                <c:pt idx="2">
                  <c:v>нет, так как не ожидал, что обороты бизнеса так и не восстановятся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0.3392</c:v>
                </c:pt>
                <c:pt idx="1">
                  <c:v>0.2369</c:v>
                </c:pt>
                <c:pt idx="2">
                  <c:v>0.1137</c:v>
                </c:pt>
                <c:pt idx="3">
                  <c:v>0.31019999999999998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302-4FA4-BAFD-C4CD35492E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1.0933345092628722E-3"/>
          <c:y val="0.55759902630959934"/>
          <c:w val="0.82111731507282715"/>
          <c:h val="0.385524552537226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99514135769934"/>
          <c:y val="6.9279435245311535E-2"/>
          <c:w val="0.70488391078707713"/>
          <c:h val="0.383474722089943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54-4EC4-A494-76FC11CDFDAF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54-4EC4-A494-76FC11CDFDAF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54-4EC4-A494-76FC11CDFDAF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54-4EC4-A494-76FC11CDFDAF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B54-4EC4-A494-76FC11CDFDAF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B54-4EC4-A494-76FC11CDFDAF}"/>
              </c:ext>
            </c:extLst>
          </c:dPt>
          <c:dLbls>
            <c:dLbl>
              <c:idx val="0"/>
              <c:layout>
                <c:manualLayout>
                  <c:x val="1.8565188663247859E-2"/>
                  <c:y val="-2.62216224921415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54-4EC4-A494-76FC11CDFDAF}"/>
                </c:ext>
              </c:extLst>
            </c:dLbl>
            <c:dLbl>
              <c:idx val="1"/>
              <c:layout>
                <c:manualLayout>
                  <c:x val="4.6412971658119861E-2"/>
                  <c:y val="-4.3702704153569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54-4EC4-A494-76FC11CDFDAF}"/>
                </c:ext>
              </c:extLst>
            </c:dLbl>
            <c:dLbl>
              <c:idx val="2"/>
              <c:layout>
                <c:manualLayout>
                  <c:x val="2.0885837246153765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54-4EC4-A494-76FC11CDFDAF}"/>
                </c:ext>
              </c:extLst>
            </c:dLbl>
            <c:dLbl>
              <c:idx val="3"/>
              <c:layout>
                <c:manualLayout>
                  <c:x val="3.1377253835828567E-2"/>
                  <c:y val="-9.024099906622715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683314427051965"/>
                      <c:h val="0.100836706050335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B54-4EC4-A494-76FC11CDFDAF}"/>
                </c:ext>
              </c:extLst>
            </c:dLbl>
            <c:dLbl>
              <c:idx val="4"/>
              <c:layout>
                <c:manualLayout>
                  <c:x val="1.4159451848834255E-2"/>
                  <c:y val="3.85110235154072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54-4EC4-A494-76FC11CDFDAF}"/>
                </c:ext>
              </c:extLst>
            </c:dLbl>
            <c:dLbl>
              <c:idx val="5"/>
              <c:layout>
                <c:manualLayout>
                  <c:x val="-3.7069312881491734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54-4EC4-A494-76FC11CDFDA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уверенный рост</c:v>
                </c:pt>
                <c:pt idx="1">
                  <c:v>умеренное поступательное движение вперёд</c:v>
                </c:pt>
                <c:pt idx="2">
                  <c:v>стагнация, топтание на месте</c:v>
                </c:pt>
                <c:pt idx="3">
                  <c:v>рецессия, медленное угасание</c:v>
                </c:pt>
                <c:pt idx="4">
                  <c:v>полноценный кризис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4.4999999999999997E-3</c:v>
                </c:pt>
                <c:pt idx="1">
                  <c:v>4.5699999999999998E-2</c:v>
                </c:pt>
                <c:pt idx="2">
                  <c:v>0.15459999999999999</c:v>
                </c:pt>
                <c:pt idx="3">
                  <c:v>0.32669999999999999</c:v>
                </c:pt>
                <c:pt idx="4">
                  <c:v>0.36099999999999999</c:v>
                </c:pt>
                <c:pt idx="5">
                  <c:v>0.1075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B54-4EC4-A494-76FC11CDFD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484181764178993E-2"/>
          <c:y val="0.55056231333442629"/>
          <c:w val="0.83702642878358247"/>
          <c:h val="0.369606968729284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47932312187837"/>
          <c:y val="5.2305779189856849E-2"/>
          <c:w val="0.70488391078707713"/>
          <c:h val="0.383474722089943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C1-48EA-8763-E717CB386EBD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C1-48EA-8763-E717CB386EBD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C1-48EA-8763-E717CB386EBD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C1-48EA-8763-E717CB386EBD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8C1-48EA-8763-E717CB386EBD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8C1-48EA-8763-E717CB386EBD}"/>
              </c:ext>
            </c:extLst>
          </c:dPt>
          <c:dLbls>
            <c:dLbl>
              <c:idx val="0"/>
              <c:layout>
                <c:manualLayout>
                  <c:x val="1.8565188663247859E-2"/>
                  <c:y val="-2.62216224921415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C1-48EA-8763-E717CB386EBD}"/>
                </c:ext>
              </c:extLst>
            </c:dLbl>
            <c:dLbl>
              <c:idx val="1"/>
              <c:layout>
                <c:manualLayout>
                  <c:x val="4.6412971658119861E-2"/>
                  <c:y val="-4.3702704153569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C1-48EA-8763-E717CB386EBD}"/>
                </c:ext>
              </c:extLst>
            </c:dLbl>
            <c:dLbl>
              <c:idx val="2"/>
              <c:layout>
                <c:manualLayout>
                  <c:x val="2.0885837246153765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C1-48EA-8763-E717CB386EBD}"/>
                </c:ext>
              </c:extLst>
            </c:dLbl>
            <c:dLbl>
              <c:idx val="3"/>
              <c:layout>
                <c:manualLayout>
                  <c:x val="-8.1222668095514428E-2"/>
                  <c:y val="-2.03398649949034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683314427051965"/>
                      <c:h val="0.100836706050335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8C1-48EA-8763-E717CB386EBD}"/>
                </c:ext>
              </c:extLst>
            </c:dLbl>
            <c:dLbl>
              <c:idx val="4"/>
              <c:layout>
                <c:manualLayout>
                  <c:x val="-2.7324819933935353E-2"/>
                  <c:y val="-1.52389162082792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C1-48EA-8763-E717CB386EBD}"/>
                </c:ext>
              </c:extLst>
            </c:dLbl>
            <c:dLbl>
              <c:idx val="5"/>
              <c:layout>
                <c:manualLayout>
                  <c:x val="6.0714836957783617E-2"/>
                  <c:y val="-1.9091093895572539E-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8C1-48EA-8763-E717CB386E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я оптимист, Россия станет одной из ведущих экономических держав мира</c:v>
                </c:pt>
                <c:pt idx="1">
                  <c:v>думаю, шансы быстрого роста есть, но нужна новая экономическая модель развития</c:v>
                </c:pt>
                <c:pt idx="2">
                  <c:v>все останется как есть – балансирование между малым ростом и стагнацией</c:v>
                </c:pt>
                <c:pt idx="3">
                  <c:v>если ничего не изменится в экономической политике, то перспектив нет, падение неизбежно</c:v>
                </c:pt>
                <c:pt idx="4">
                  <c:v>ничего не может спасти нашу экономику от падения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8.3500000000000005E-2</c:v>
                </c:pt>
                <c:pt idx="1">
                  <c:v>0.153</c:v>
                </c:pt>
                <c:pt idx="2">
                  <c:v>0.1237</c:v>
                </c:pt>
                <c:pt idx="3">
                  <c:v>0.498</c:v>
                </c:pt>
                <c:pt idx="4">
                  <c:v>5.0099999999999999E-2</c:v>
                </c:pt>
                <c:pt idx="5">
                  <c:v>9.1600000000000001E-2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8C1-48EA-8763-E717CB386E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852623361193998E-2"/>
          <c:y val="0.59865431495961963"/>
          <c:w val="0.98814737663880603"/>
          <c:h val="0.39674832134634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302867552415778E-2"/>
          <c:y val="8.497814331623138E-2"/>
          <c:w val="0.72465878352690605"/>
          <c:h val="0.403067032730156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D8-FC41-B43B-1F6311407181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D8-FC41-B43B-1F6311407181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D8-FC41-B43B-1F6311407181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EC-4557-8C75-A72766EFD402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0EC-4557-8C75-A72766EFD402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0EC-4557-8C75-A72766EFD402}"/>
              </c:ext>
            </c:extLst>
          </c:dPt>
          <c:dLbls>
            <c:dLbl>
              <c:idx val="0"/>
              <c:layout>
                <c:manualLayout>
                  <c:x val="1.2426622010414633E-2"/>
                  <c:y val="-1.51126462441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D8-FC41-B43B-1F6311407181}"/>
                </c:ext>
              </c:extLst>
            </c:dLbl>
            <c:dLbl>
              <c:idx val="1"/>
              <c:layout>
                <c:manualLayout>
                  <c:x val="5.4930991794049443E-2"/>
                  <c:y val="-1.0007664294959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D8-FC41-B43B-1F6311407181}"/>
                </c:ext>
              </c:extLst>
            </c:dLbl>
            <c:dLbl>
              <c:idx val="2"/>
              <c:layout>
                <c:manualLayout>
                  <c:x val="5.5606321992156928E-3"/>
                  <c:y val="-9.830017206138780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D8-FC41-B43B-1F6311407181}"/>
                </c:ext>
              </c:extLst>
            </c:dLbl>
            <c:dLbl>
              <c:idx val="3"/>
              <c:layout>
                <c:manualLayout>
                  <c:x val="-3.6653594878372268E-2"/>
                  <c:y val="-8.7404394301573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EC-4557-8C75-A72766EFD402}"/>
                </c:ext>
              </c:extLst>
            </c:dLbl>
            <c:dLbl>
              <c:idx val="4"/>
              <c:layout>
                <c:manualLayout>
                  <c:x val="7.0273269126311905E-2"/>
                  <c:y val="-1.9349688788295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EC-4557-8C75-A72766EFD402}"/>
                </c:ext>
              </c:extLst>
            </c:dLbl>
            <c:dLbl>
              <c:idx val="5"/>
              <c:layout>
                <c:manualLayout>
                  <c:x val="-4.1684252797731546E-2"/>
                  <c:y val="-1.427957070502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EC-4557-8C75-A72766EFD40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Повысился</c:v>
                </c:pt>
                <c:pt idx="1">
                  <c:v>Сохранился на прежнем уровне</c:v>
                </c:pt>
                <c:pt idx="2">
                  <c:v>ФОТ снизился не менее чем на 10%</c:v>
                </c:pt>
                <c:pt idx="3">
                  <c:v>ФОТ снизился не менее чем на 30%</c:v>
                </c:pt>
                <c:pt idx="4">
                  <c:v>ФОТ снизился не менее чем на 80%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5.8599999999999999E-2</c:v>
                </c:pt>
                <c:pt idx="1">
                  <c:v>0.46360000000000001</c:v>
                </c:pt>
                <c:pt idx="2">
                  <c:v>0.14729999999999999</c:v>
                </c:pt>
                <c:pt idx="3">
                  <c:v>0.22750000000000001</c:v>
                </c:pt>
                <c:pt idx="4">
                  <c:v>0.10290000000000001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D8-FC41-B43B-1F6311407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1050196870639151"/>
          <c:w val="0.70251141334214806"/>
          <c:h val="0.389498031293608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955301144128133"/>
          <c:y val="0.13489901427760737"/>
          <c:w val="0.66636288486319672"/>
          <c:h val="0.361001411653953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ED-4B57-ABD2-1D2851939B25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ED-4B57-ABD2-1D2851939B25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ED-4B57-ABD2-1D2851939B25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ED-4B57-ABD2-1D2851939B25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DED-4B57-ABD2-1D2851939B25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DED-4B57-ABD2-1D2851939B25}"/>
              </c:ext>
            </c:extLst>
          </c:dPt>
          <c:dPt>
            <c:idx val="6"/>
            <c:bubble3D val="0"/>
            <c:spPr>
              <a:solidFill>
                <a:schemeClr val="dk1">
                  <a:tint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DED-4B57-ABD2-1D2851939B25}"/>
              </c:ext>
            </c:extLst>
          </c:dPt>
          <c:dLbls>
            <c:dLbl>
              <c:idx val="0"/>
              <c:layout>
                <c:manualLayout>
                  <c:x val="1.8565188663247859E-2"/>
                  <c:y val="-2.62216224921415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ED-4B57-ABD2-1D2851939B25}"/>
                </c:ext>
              </c:extLst>
            </c:dLbl>
            <c:dLbl>
              <c:idx val="1"/>
              <c:layout>
                <c:manualLayout>
                  <c:x val="4.6412971658119861E-2"/>
                  <c:y val="-4.3702704153569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ED-4B57-ABD2-1D2851939B25}"/>
                </c:ext>
              </c:extLst>
            </c:dLbl>
            <c:dLbl>
              <c:idx val="2"/>
              <c:layout>
                <c:manualLayout>
                  <c:x val="2.0885837246153765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ED-4B57-ABD2-1D2851939B25}"/>
                </c:ext>
              </c:extLst>
            </c:dLbl>
            <c:dLbl>
              <c:idx val="3"/>
              <c:layout>
                <c:manualLayout>
                  <c:x val="-8.1222668095514428E-2"/>
                  <c:y val="-2.03398649949034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683314427051965"/>
                      <c:h val="0.100836706050335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DED-4B57-ABD2-1D2851939B25}"/>
                </c:ext>
              </c:extLst>
            </c:dLbl>
            <c:dLbl>
              <c:idx val="4"/>
              <c:layout>
                <c:manualLayout>
                  <c:x val="-2.7324819933935353E-2"/>
                  <c:y val="-1.52389162082792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ED-4B57-ABD2-1D2851939B25}"/>
                </c:ext>
              </c:extLst>
            </c:dLbl>
            <c:dLbl>
              <c:idx val="5"/>
              <c:layout>
                <c:manualLayout>
                  <c:x val="1.6267492243881257E-2"/>
                  <c:y val="-1.69736476324211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ED-4B57-ABD2-1D2851939B2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Повысится</c:v>
                </c:pt>
                <c:pt idx="1">
                  <c:v>Сохранится на прежнем уровне</c:v>
                </c:pt>
                <c:pt idx="2">
                  <c:v>Снизится на 10%</c:v>
                </c:pt>
                <c:pt idx="3">
                  <c:v>ФОТ снизится на 25%</c:v>
                </c:pt>
                <c:pt idx="4">
                  <c:v>ФОТ снизится на 50%</c:v>
                </c:pt>
                <c:pt idx="5">
                  <c:v>ФОТ снизится на 80%</c:v>
                </c:pt>
                <c:pt idx="6">
                  <c:v>Придётся уволить весь персонал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6.0100000000000001E-2</c:v>
                </c:pt>
                <c:pt idx="1">
                  <c:v>0.36020000000000002</c:v>
                </c:pt>
                <c:pt idx="2">
                  <c:v>0.15790000000000001</c:v>
                </c:pt>
                <c:pt idx="3">
                  <c:v>0.18790000000000001</c:v>
                </c:pt>
                <c:pt idx="4">
                  <c:v>0.1103</c:v>
                </c:pt>
                <c:pt idx="5">
                  <c:v>5.7500000000000002E-2</c:v>
                </c:pt>
                <c:pt idx="6">
                  <c:v>6.6100000000000006E-2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DED-4B57-ABD2-1D2851939B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631558402984995E-2"/>
          <c:y val="0.60784799199676121"/>
          <c:w val="0.70267997613609612"/>
          <c:h val="0.38887138591739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302867552415778E-2"/>
          <c:y val="8.497814331623138E-2"/>
          <c:w val="0.78826480319696512"/>
          <c:h val="0.436675663595751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D8-FC41-B43B-1F6311407181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D8-FC41-B43B-1F6311407181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D8-FC41-B43B-1F6311407181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EC-4557-8C75-A72766EFD402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0EC-4557-8C75-A72766EFD402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0EC-4557-8C75-A72766EFD402}"/>
              </c:ext>
            </c:extLst>
          </c:dPt>
          <c:dPt>
            <c:idx val="6"/>
            <c:bubble3D val="0"/>
            <c:spPr>
              <a:solidFill>
                <a:schemeClr val="dk1">
                  <a:tint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06B-4A1A-A417-9DF383B2288A}"/>
              </c:ext>
            </c:extLst>
          </c:dPt>
          <c:dLbls>
            <c:dLbl>
              <c:idx val="0"/>
              <c:layout>
                <c:manualLayout>
                  <c:x val="1.2426622010414633E-2"/>
                  <c:y val="-1.51126462441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D8-FC41-B43B-1F6311407181}"/>
                </c:ext>
              </c:extLst>
            </c:dLbl>
            <c:dLbl>
              <c:idx val="1"/>
              <c:layout>
                <c:manualLayout>
                  <c:x val="5.4930991794049443E-2"/>
                  <c:y val="-1.0007664294959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D8-FC41-B43B-1F6311407181}"/>
                </c:ext>
              </c:extLst>
            </c:dLbl>
            <c:dLbl>
              <c:idx val="2"/>
              <c:layout>
                <c:manualLayout>
                  <c:x val="1.8377222397514298E-2"/>
                  <c:y val="-5.3952397525016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D8-FC41-B43B-1F6311407181}"/>
                </c:ext>
              </c:extLst>
            </c:dLbl>
            <c:dLbl>
              <c:idx val="3"/>
              <c:layout>
                <c:manualLayout>
                  <c:x val="5.7900600683047608E-2"/>
                  <c:y val="-2.1089509037843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EC-4557-8C75-A72766EFD402}"/>
                </c:ext>
              </c:extLst>
            </c:dLbl>
            <c:dLbl>
              <c:idx val="4"/>
              <c:layout>
                <c:manualLayout>
                  <c:x val="-6.2721135638357212E-2"/>
                  <c:y val="-1.934965531663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EC-4557-8C75-A72766EFD402}"/>
                </c:ext>
              </c:extLst>
            </c:dLbl>
            <c:dLbl>
              <c:idx val="5"/>
              <c:layout>
                <c:manualLayout>
                  <c:x val="-4.1684252797731546E-2"/>
                  <c:y val="-1.427957070502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EC-4557-8C75-A72766EFD402}"/>
                </c:ext>
              </c:extLst>
            </c:dLbl>
            <c:dLbl>
              <c:idx val="6"/>
              <c:layout>
                <c:manualLayout>
                  <c:x val="2.4968663677138212E-2"/>
                  <c:y val="-2.1995406886795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6B-4A1A-A417-9DF383B228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рост по сравнению с 2019 годом</c:v>
                </c:pt>
                <c:pt idx="1">
                  <c:v>стабильная работа на докризисных оборотах</c:v>
                </c:pt>
                <c:pt idx="2">
                  <c:v>объем выручки снизился не более чем на 30%</c:v>
                </c:pt>
                <c:pt idx="3">
                  <c:v>объём выручки снизился &gt; 30%</c:v>
                </c:pt>
                <c:pt idx="4">
                  <c:v>объем выручки снизился &gt; 50%</c:v>
                </c:pt>
                <c:pt idx="5">
                  <c:v>объем выручки снизился &gt; 80%</c:v>
                </c:pt>
                <c:pt idx="6">
                  <c:v>бизнес пришлось закрыть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4.8000000000000001E-2</c:v>
                </c:pt>
                <c:pt idx="1">
                  <c:v>8.5000000000000006E-2</c:v>
                </c:pt>
                <c:pt idx="2">
                  <c:v>0.19950000000000001</c:v>
                </c:pt>
                <c:pt idx="3">
                  <c:v>0.22109999999999999</c:v>
                </c:pt>
                <c:pt idx="4">
                  <c:v>0.25829999999999997</c:v>
                </c:pt>
                <c:pt idx="5">
                  <c:v>0.15809999999999999</c:v>
                </c:pt>
                <c:pt idx="6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D8-FC41-B43B-1F6311407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51193488012947"/>
          <c:y val="0.57843271249571071"/>
          <c:w val="0.74521191372622675"/>
          <c:h val="0.38075497532795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302867552415778E-2"/>
          <c:y val="8.497814331623138E-2"/>
          <c:w val="0.72465878352690605"/>
          <c:h val="0.403067032730156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Столбец5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D8-FC41-B43B-1F6311407181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D8-FC41-B43B-1F6311407181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D8-FC41-B43B-1F6311407181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EC-4557-8C75-A72766EFD402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0EC-4557-8C75-A72766EFD402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0EC-4557-8C75-A72766EFD402}"/>
              </c:ext>
            </c:extLst>
          </c:dPt>
          <c:dLbls>
            <c:dLbl>
              <c:idx val="0"/>
              <c:layout>
                <c:manualLayout>
                  <c:x val="1.2426622010414633E-2"/>
                  <c:y val="-1.51126462441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D8-FC41-B43B-1F6311407181}"/>
                </c:ext>
              </c:extLst>
            </c:dLbl>
            <c:dLbl>
              <c:idx val="1"/>
              <c:layout>
                <c:manualLayout>
                  <c:x val="5.4930991794049443E-2"/>
                  <c:y val="-1.0007664294959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D8-FC41-B43B-1F6311407181}"/>
                </c:ext>
              </c:extLst>
            </c:dLbl>
            <c:dLbl>
              <c:idx val="2"/>
              <c:layout>
                <c:manualLayout>
                  <c:x val="5.5606321992156928E-3"/>
                  <c:y val="-9.830017206138780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D8-FC41-B43B-1F6311407181}"/>
                </c:ext>
              </c:extLst>
            </c:dLbl>
            <c:dLbl>
              <c:idx val="3"/>
              <c:layout>
                <c:manualLayout>
                  <c:x val="-2.6500307558097975E-2"/>
                  <c:y val="-4.8459867739837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EC-4557-8C75-A72766EFD402}"/>
                </c:ext>
              </c:extLst>
            </c:dLbl>
            <c:dLbl>
              <c:idx val="4"/>
              <c:layout>
                <c:manualLayout>
                  <c:x val="-6.2721135638357212E-2"/>
                  <c:y val="-1.934965531663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EC-4557-8C75-A72766EFD402}"/>
                </c:ext>
              </c:extLst>
            </c:dLbl>
            <c:dLbl>
              <c:idx val="5"/>
              <c:layout>
                <c:manualLayout>
                  <c:x val="-4.1684252797731546E-2"/>
                  <c:y val="-1.427957070502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EC-4557-8C75-A72766EFD40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возможно больше половины</c:v>
                </c:pt>
                <c:pt idx="1">
                  <c:v>до конца года прочности хватит, массовый уход с рынка начнется с января 2021.</c:v>
                </c:pt>
                <c:pt idx="2">
                  <c:v>нет реальной угрозы банкротств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0.22239999999999999</c:v>
                </c:pt>
                <c:pt idx="1">
                  <c:v>0.36170000000000002</c:v>
                </c:pt>
                <c:pt idx="2">
                  <c:v>5.6500000000000002E-2</c:v>
                </c:pt>
                <c:pt idx="3">
                  <c:v>0.3594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D8-FC41-B43B-1F6311407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9446150944413012"/>
          <c:w val="0.95466261263660834"/>
          <c:h val="0.373796869406561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50177045101995"/>
          <c:y val="7.1161969185474211E-2"/>
          <c:w val="0.71598523539007985"/>
          <c:h val="0.39695635145174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Столбец4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0B-4F9E-856C-8BF246413481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0B-4F9E-856C-8BF246413481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0B-4F9E-856C-8BF246413481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0B-4F9E-856C-8BF246413481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0B-4F9E-856C-8BF246413481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0B-4F9E-856C-8BF246413481}"/>
              </c:ext>
            </c:extLst>
          </c:dPt>
          <c:dLbls>
            <c:dLbl>
              <c:idx val="0"/>
              <c:layout>
                <c:manualLayout>
                  <c:x val="1.2426622010414633E-2"/>
                  <c:y val="-1.51126462441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0B-4F9E-856C-8BF246413481}"/>
                </c:ext>
              </c:extLst>
            </c:dLbl>
            <c:dLbl>
              <c:idx val="1"/>
              <c:layout>
                <c:manualLayout>
                  <c:x val="5.4930991794049443E-2"/>
                  <c:y val="-1.0007664294959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0B-4F9E-856C-8BF246413481}"/>
                </c:ext>
              </c:extLst>
            </c:dLbl>
            <c:dLbl>
              <c:idx val="2"/>
              <c:layout>
                <c:manualLayout>
                  <c:x val="9.8078478992028983E-2"/>
                  <c:y val="1.123825461884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0B-4F9E-856C-8BF246413481}"/>
                </c:ext>
              </c:extLst>
            </c:dLbl>
            <c:dLbl>
              <c:idx val="3"/>
              <c:layout>
                <c:manualLayout>
                  <c:x val="-5.4855525095693622E-2"/>
                  <c:y val="-4.6272544432493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0B-4F9E-856C-8BF246413481}"/>
                </c:ext>
              </c:extLst>
            </c:dLbl>
            <c:dLbl>
              <c:idx val="4"/>
              <c:layout>
                <c:manualLayout>
                  <c:x val="-6.2721135638357212E-2"/>
                  <c:y val="-1.934965531663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0B-4F9E-856C-8BF246413481}"/>
                </c:ext>
              </c:extLst>
            </c:dLbl>
            <c:dLbl>
              <c:idx val="5"/>
              <c:layout>
                <c:manualLayout>
                  <c:x val="-4.1684252797731546E-2"/>
                  <c:y val="-1.427957070502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0B-4F9E-856C-8BF24641348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0% (точно не переживем ограничения, в связи с рисками второй волны)</c:v>
                </c:pt>
                <c:pt idx="1">
                  <c:v>Около 10 - 20%</c:v>
                </c:pt>
                <c:pt idx="2">
                  <c:v>Около 30 - 50%</c:v>
                </c:pt>
                <c:pt idx="3">
                  <c:v>примерно 80% (компания хорошо подготовилась к возможным ограничениям)</c:v>
                </c:pt>
                <c:pt idx="4">
                  <c:v>компания в любом случае выживет, она полностью не зависит от возможных ограничений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0.2104</c:v>
                </c:pt>
                <c:pt idx="1">
                  <c:v>0.19570000000000001</c:v>
                </c:pt>
                <c:pt idx="2">
                  <c:v>0.36249999999999999</c:v>
                </c:pt>
                <c:pt idx="3">
                  <c:v>0.1426</c:v>
                </c:pt>
                <c:pt idx="4">
                  <c:v>8.8700000000000001E-2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90B-4F9E-856C-8BF246413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30901507194039"/>
          <c:y val="0.51484427827561929"/>
          <c:w val="0.82540238661441578"/>
          <c:h val="0.44516713168186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127662790660616"/>
          <c:y val="6.0535440026790767E-2"/>
          <c:w val="0.71598523539007985"/>
          <c:h val="0.39695635145174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Столбец4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C5-074B-8099-EBD3605F1F32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C5-074B-8099-EBD3605F1F32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C5-074B-8099-EBD3605F1F32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BC5-074B-8099-EBD3605F1F32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BC5-074B-8099-EBD3605F1F32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BC5-074B-8099-EBD3605F1F32}"/>
              </c:ext>
            </c:extLst>
          </c:dPt>
          <c:dLbls>
            <c:dLbl>
              <c:idx val="0"/>
              <c:layout>
                <c:manualLayout>
                  <c:x val="2.7056461838892371E-3"/>
                  <c:y val="-0.10066216689569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C5-074B-8099-EBD3605F1F32}"/>
                </c:ext>
              </c:extLst>
            </c:dLbl>
            <c:dLbl>
              <c:idx val="1"/>
              <c:layout>
                <c:manualLayout>
                  <c:x val="-3.75867411726728E-2"/>
                  <c:y val="3.887788645488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C5-074B-8099-EBD3605F1F32}"/>
                </c:ext>
              </c:extLst>
            </c:dLbl>
            <c:dLbl>
              <c:idx val="2"/>
              <c:layout>
                <c:manualLayout>
                  <c:x val="-2.0460012211263045E-2"/>
                  <c:y val="-1.625970491664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C5-074B-8099-EBD3605F1F32}"/>
                </c:ext>
              </c:extLst>
            </c:dLbl>
            <c:dLbl>
              <c:idx val="3"/>
              <c:layout>
                <c:manualLayout>
                  <c:x val="-9.2440900355273997E-2"/>
                  <c:y val="-9.428998218136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C5-074B-8099-EBD3605F1F32}"/>
                </c:ext>
              </c:extLst>
            </c:dLbl>
            <c:dLbl>
              <c:idx val="4"/>
              <c:layout>
                <c:manualLayout>
                  <c:x val="-6.2721135638357212E-2"/>
                  <c:y val="-1.934965531663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C5-074B-8099-EBD3605F1F32}"/>
                </c:ext>
              </c:extLst>
            </c:dLbl>
            <c:dLbl>
              <c:idx val="5"/>
              <c:layout>
                <c:manualLayout>
                  <c:x val="-4.1684252797731546E-2"/>
                  <c:y val="-1.427957070502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C5-074B-8099-EBD3605F1F3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ограничения действуют</c:v>
                </c:pt>
                <c:pt idx="1">
                  <c:v>официальных, на бумаге, ограничений нет, но фактически они существуют</c:v>
                </c:pt>
                <c:pt idx="2">
                  <c:v>для моего бизнеса ограничений нет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0.52349999999999997</c:v>
                </c:pt>
                <c:pt idx="1">
                  <c:v>0.16350000000000001</c:v>
                </c:pt>
                <c:pt idx="2">
                  <c:v>0.20630000000000001</c:v>
                </c:pt>
                <c:pt idx="3" formatCode="0%">
                  <c:v>0.10680000000000001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BC5-074B-8099-EBD3605F1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9140616880492392"/>
          <c:w val="0.87504262787109255"/>
          <c:h val="0.37809094618366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468026136210697"/>
          <c:y val="4.1352490625035238E-2"/>
          <c:w val="0.4285132811489471"/>
          <c:h val="0.92878589174471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5A-453D-A32C-318D1227D3D0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5A-453D-A32C-318D1227D3D0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5A-453D-A32C-318D1227D3D0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5A-453D-A32C-318D1227D3D0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B5A-453D-A32C-318D1227D3D0}"/>
              </c:ext>
            </c:extLst>
          </c:dPt>
          <c:dPt>
            <c:idx val="5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B5A-453D-A32C-318D1227D3D0}"/>
              </c:ext>
            </c:extLst>
          </c:dPt>
          <c:dPt>
            <c:idx val="6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B5A-453D-A32C-318D1227D3D0}"/>
              </c:ext>
            </c:extLst>
          </c:dPt>
          <c:dPt>
            <c:idx val="7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B5A-453D-A32C-318D1227D3D0}"/>
              </c:ext>
            </c:extLst>
          </c:dPt>
          <c:dPt>
            <c:idx val="8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B5A-453D-A32C-318D1227D3D0}"/>
              </c:ext>
            </c:extLst>
          </c:dPt>
          <c:dPt>
            <c:idx val="9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B5A-453D-A32C-318D1227D3D0}"/>
              </c:ext>
            </c:extLst>
          </c:dPt>
          <c:dPt>
            <c:idx val="1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B5A-453D-A32C-318D1227D3D0}"/>
              </c:ext>
            </c:extLst>
          </c:dPt>
          <c:dPt>
            <c:idx val="11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B5A-453D-A32C-318D1227D3D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затрудняюсь ответить</c:v>
                </c:pt>
                <c:pt idx="1">
                  <c:v>с другими проблемами (укажите)</c:v>
                </c:pt>
                <c:pt idx="2">
                  <c:v>c неплатежами со стороны муниципальных и гос. заказчиков</c:v>
                </c:pt>
                <c:pt idx="3">
                  <c:v>отключением или угрозой отключения от снабжения электроэнергией или другими коммунальными услугами</c:v>
                </c:pt>
                <c:pt idx="4">
                  <c:v>с невозможностью выполнять обязательства перед банками и лизинговыми компаниями</c:v>
                </c:pt>
                <c:pt idx="5">
                  <c:v>с невозможностью оплачивать коммунальные платежи</c:v>
                </c:pt>
                <c:pt idx="6">
                  <c:v>с невозможностью бесперебойного снабжения производства/торговли материалами/товарами</c:v>
                </c:pt>
                <c:pt idx="7">
                  <c:v>с неплатежами со стороны контрагентов по уже отгруженным товарам и оказанным услугам</c:v>
                </c:pt>
                <c:pt idx="8">
                  <c:v>с невозможностью платить заработную плату сотрудникам и налоги с ФОТ</c:v>
                </c:pt>
                <c:pt idx="9">
                  <c:v>с невозможностью платить налог на имущество или платежи по договору аренды</c:v>
                </c:pt>
                <c:pt idx="10">
                  <c:v>спрос так и не восстановился по сравнению с моментом начала пандемии COVID-19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9.6299999999999997E-2</c:v>
                </c:pt>
                <c:pt idx="1">
                  <c:v>9.8799999999999999E-2</c:v>
                </c:pt>
                <c:pt idx="2">
                  <c:v>6.8699999999999997E-2</c:v>
                </c:pt>
                <c:pt idx="3">
                  <c:v>9.4700000000000006E-2</c:v>
                </c:pt>
                <c:pt idx="4">
                  <c:v>0.18360000000000001</c:v>
                </c:pt>
                <c:pt idx="5">
                  <c:v>0.1925</c:v>
                </c:pt>
                <c:pt idx="6">
                  <c:v>0.2165</c:v>
                </c:pt>
                <c:pt idx="7">
                  <c:v>0.2339</c:v>
                </c:pt>
                <c:pt idx="8">
                  <c:v>0.2787</c:v>
                </c:pt>
                <c:pt idx="9">
                  <c:v>0.28260000000000002</c:v>
                </c:pt>
                <c:pt idx="10">
                  <c:v>0.64029999999999998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5B5A-453D-A32C-318D1227D3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716096"/>
        <c:axId val="32379264"/>
      </c:barChart>
      <c:catAx>
        <c:axId val="357160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79264"/>
        <c:crosses val="autoZero"/>
        <c:auto val="1"/>
        <c:lblAlgn val="ctr"/>
        <c:lblOffset val="100"/>
        <c:noMultiLvlLbl val="0"/>
      </c:catAx>
      <c:valAx>
        <c:axId val="3237926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one"/>
        <c:crossAx val="3571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8118945385674"/>
          <c:y val="0.12020037814257507"/>
          <c:w val="0.70488391078707713"/>
          <c:h val="0.383474722089943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19-D341-B9A4-8E0E34E40352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19-D341-B9A4-8E0E34E40352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19-D341-B9A4-8E0E34E40352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19-D341-B9A4-8E0E34E40352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19-D341-B9A4-8E0E34E40352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19-D341-B9A4-8E0E34E40352}"/>
              </c:ext>
            </c:extLst>
          </c:dPt>
          <c:dLbls>
            <c:dLbl>
              <c:idx val="0"/>
              <c:layout>
                <c:manualLayout>
                  <c:x val="1.8565188663247859E-2"/>
                  <c:y val="-2.62216224921415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19-D341-B9A4-8E0E34E40352}"/>
                </c:ext>
              </c:extLst>
            </c:dLbl>
            <c:dLbl>
              <c:idx val="1"/>
              <c:layout>
                <c:manualLayout>
                  <c:x val="4.6412971658119861E-2"/>
                  <c:y val="-4.3702704153569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19-D341-B9A4-8E0E34E40352}"/>
                </c:ext>
              </c:extLst>
            </c:dLbl>
            <c:dLbl>
              <c:idx val="2"/>
              <c:layout>
                <c:manualLayout>
                  <c:x val="2.0885837246153765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19-D341-B9A4-8E0E34E40352}"/>
                </c:ext>
              </c:extLst>
            </c:dLbl>
            <c:dLbl>
              <c:idx val="3"/>
              <c:layout>
                <c:manualLayout>
                  <c:x val="-8.1222668095514428E-2"/>
                  <c:y val="-2.03398649949034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683314427051965"/>
                      <c:h val="0.100836706050335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219-D341-B9A4-8E0E34E40352}"/>
                </c:ext>
              </c:extLst>
            </c:dLbl>
            <c:dLbl>
              <c:idx val="4"/>
              <c:layout>
                <c:manualLayout>
                  <c:x val="-2.7324819933935353E-2"/>
                  <c:y val="-1.52389162082792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19-D341-B9A4-8E0E34E40352}"/>
                </c:ext>
              </c:extLst>
            </c:dLbl>
            <c:dLbl>
              <c:idx val="5"/>
              <c:layout>
                <c:manualLayout>
                  <c:x val="3.0565928933869928E-2"/>
                  <c:y val="-2.54604714486317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19-D341-B9A4-8E0E34E4035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рост по сравнению с 2019 годом</c:v>
                </c:pt>
                <c:pt idx="1">
                  <c:v>не чувствую изменения спроса</c:v>
                </c:pt>
                <c:pt idx="2">
                  <c:v>спрос снизился на 25%</c:v>
                </c:pt>
                <c:pt idx="3">
                  <c:v>спрос снизился не менее чем на 50%</c:v>
                </c:pt>
                <c:pt idx="4">
                  <c:v>спрос снизился не менее чем на 80%</c:v>
                </c:pt>
                <c:pt idx="5">
                  <c:v>спроса нет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5.1200000000000002E-2</c:v>
                </c:pt>
                <c:pt idx="1">
                  <c:v>0.1308</c:v>
                </c:pt>
                <c:pt idx="2">
                  <c:v>0.36059999999999998</c:v>
                </c:pt>
                <c:pt idx="3">
                  <c:v>0.29849999999999999</c:v>
                </c:pt>
                <c:pt idx="4">
                  <c:v>0.12920000000000001</c:v>
                </c:pt>
                <c:pt idx="5">
                  <c:v>2.98E-2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219-D341-B9A4-8E0E34E403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075529128618955E-2"/>
          <c:y val="0.60431219750376008"/>
          <c:w val="0.67009398194427894"/>
          <c:h val="0.32327447947480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09504858846106"/>
          <c:y val="3.3089720709718849E-2"/>
          <c:w val="0.39269266838050043"/>
          <c:h val="0.92878589174471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625-4F46-922C-F7401CBD3F4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625-4F46-922C-F7401CBD3F4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625-4F46-922C-F7401CBD3F4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625-4F46-922C-F7401CBD3F4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625-4F46-922C-F7401CBD3F4F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625-4F46-922C-F7401CBD3F4F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0625-4F46-922C-F7401CBD3F4F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0625-4F46-922C-F7401CBD3F4F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0625-4F46-922C-F7401CBD3F4F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0625-4F46-922C-F7401CBD3F4F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0625-4F46-922C-F7401CBD3F4F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0625-4F46-922C-F7401CBD3F4F}"/>
              </c:ext>
            </c:extLst>
          </c:dPt>
          <c:dLbls>
            <c:dLbl>
              <c:idx val="11"/>
              <c:layout>
                <c:manualLayout>
                  <c:x val="-3.0408505953483764E-3"/>
                  <c:y val="-2.508656602260896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865869037987406"/>
                      <c:h val="7.89567460920514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0625-4F46-922C-F7401CBD3F4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Установление возможности изменения государственного контракта по соглашению сторон</c:v>
                </c:pt>
                <c:pt idx="1">
                  <c:v>Мораторий на подачу заявлений кредиторов о банкротстве компаний</c:v>
                </c:pt>
                <c:pt idx="2">
                  <c:v>Субсидирование или отсрочка оплаты коммунальных платежей?</c:v>
                </c:pt>
                <c:pt idx="3">
                  <c:v>Продление действия срочных лицензий и иных разрешений по перечню, сроки действия которых истекают (истекли) в период с 15 марта по 31 декабря 2020 г. на 12 месяцев.</c:v>
                </c:pt>
                <c:pt idx="4">
                  <c:v>Изменение условий уплаты имущественных налогов в 2020 году</c:v>
                </c:pt>
                <c:pt idx="5">
                  <c:v>Снижение и/или отсрочка по платежам по аренде государственных и муниципальных площадей</c:v>
                </c:pt>
                <c:pt idx="6">
                  <c:v>Снижение в регионах налоговых ставок по упрощенной системе налогообложения</c:v>
                </c:pt>
                <c:pt idx="7">
                  <c:v>Беспроцентное кредитование на выплату зарплат</c:v>
                </c:pt>
                <c:pt idx="8">
                  <c:v>Продление сроков уплаты страховых взносов</c:v>
                </c:pt>
                <c:pt idx="9">
                  <c:v>Кредитование под 2% на возобновление деятельности</c:v>
                </c:pt>
                <c:pt idx="10">
                  <c:v>Отсрочка по всем видам налогов (за исключением НДС)</c:v>
                </c:pt>
                <c:pt idx="11">
                  <c:v>Не смог воспользоваться никакими мерами поддержки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6.0000000000000001E-3</c:v>
                </c:pt>
                <c:pt idx="1">
                  <c:v>1.03E-2</c:v>
                </c:pt>
                <c:pt idx="2">
                  <c:v>0.03</c:v>
                </c:pt>
                <c:pt idx="3">
                  <c:v>3.27E-2</c:v>
                </c:pt>
                <c:pt idx="4">
                  <c:v>3.32E-2</c:v>
                </c:pt>
                <c:pt idx="5">
                  <c:v>6.3399999999999998E-2</c:v>
                </c:pt>
                <c:pt idx="6">
                  <c:v>0.10680000000000001</c:v>
                </c:pt>
                <c:pt idx="7">
                  <c:v>0.12590000000000001</c:v>
                </c:pt>
                <c:pt idx="8">
                  <c:v>0.1925</c:v>
                </c:pt>
                <c:pt idx="9">
                  <c:v>0.20660000000000001</c:v>
                </c:pt>
                <c:pt idx="10">
                  <c:v>0.23549999999999999</c:v>
                </c:pt>
                <c:pt idx="11">
                  <c:v>0.45340000000000003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625-4F46-922C-F7401CBD3F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-48"/>
        <c:axId val="86689664"/>
        <c:axId val="86691200"/>
      </c:barChart>
      <c:catAx>
        <c:axId val="8668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691200"/>
        <c:crosses val="autoZero"/>
        <c:auto val="1"/>
        <c:lblAlgn val="r"/>
        <c:lblOffset val="100"/>
        <c:noMultiLvlLbl val="0"/>
      </c:catAx>
      <c:valAx>
        <c:axId val="86691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6896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468026136210697"/>
          <c:y val="4.1352490625035238E-2"/>
          <c:w val="0.4285132811489471"/>
          <c:h val="0.92878589174471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AEA-434C-A5F1-BBBD7E61128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AEA-434C-A5F1-BBBD7E61128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AEA-434C-A5F1-BBBD7E61128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AEA-434C-A5F1-BBBD7E61128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AEA-434C-A5F1-BBBD7E61128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AEA-434C-A5F1-BBBD7E61128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0AEA-434C-A5F1-BBBD7E61128D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0AEA-434C-A5F1-BBBD7E61128D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0AEA-434C-A5F1-BBBD7E61128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0AEA-434C-A5F1-BBBD7E61128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0AEA-434C-A5F1-BBBD7E61128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0AEA-434C-A5F1-BBBD7E61128D}"/>
              </c:ext>
            </c:extLst>
          </c:dPt>
          <c:dLbls>
            <c:dLbl>
              <c:idx val="0"/>
              <c:layout>
                <c:manualLayout>
                  <c:x val="1.060174143928172E-2"/>
                  <c:y val="4.45997459001384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EA-434C-A5F1-BBBD7E61128D}"/>
                </c:ext>
              </c:extLst>
            </c:dLbl>
            <c:dLbl>
              <c:idx val="1"/>
              <c:layout>
                <c:manualLayout>
                  <c:x val="1.647878955425261E-4"/>
                  <c:y val="5.94632064386947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EA-434C-A5F1-BBBD7E61128D}"/>
                </c:ext>
              </c:extLst>
            </c:dLbl>
            <c:dLbl>
              <c:idx val="2"/>
              <c:layout>
                <c:manualLayout>
                  <c:x val="3.3375609122080117E-2"/>
                  <c:y val="-8.9194809658042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EA-434C-A5F1-BBBD7E61128D}"/>
                </c:ext>
              </c:extLst>
            </c:dLbl>
            <c:dLbl>
              <c:idx val="3"/>
              <c:layout>
                <c:manualLayout>
                  <c:x val="3.4110320725211155E-2"/>
                  <c:y val="-1.48634605385540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EA-434C-A5F1-BBBD7E61128D}"/>
                </c:ext>
              </c:extLst>
            </c:dLbl>
            <c:dLbl>
              <c:idx val="4"/>
              <c:layout>
                <c:manualLayout>
                  <c:x val="4.1038375206822991E-2"/>
                  <c:y val="-2.97316032193473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EA-434C-A5F1-BBBD7E61128D}"/>
                </c:ext>
              </c:extLst>
            </c:dLbl>
            <c:dLbl>
              <c:idx val="5"/>
              <c:layout>
                <c:manualLayout>
                  <c:x val="4.3444691096192686E-2"/>
                  <c:y val="1.18926412877388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EA-434C-A5F1-BBBD7E61128D}"/>
                </c:ext>
              </c:extLst>
            </c:dLbl>
            <c:dLbl>
              <c:idx val="6"/>
              <c:layout>
                <c:manualLayout>
                  <c:x val="6.6370581415019989E-2"/>
                  <c:y val="1.170535559271752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EA-434C-A5F1-BBBD7E61128D}"/>
                </c:ext>
              </c:extLst>
            </c:dLbl>
            <c:dLbl>
              <c:idx val="7"/>
              <c:layout>
                <c:manualLayout>
                  <c:x val="4.6719818284596572E-2"/>
                  <c:y val="-5.450730956237880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EA-434C-A5F1-BBBD7E61128D}"/>
                </c:ext>
              </c:extLst>
            </c:dLbl>
            <c:dLbl>
              <c:idx val="8"/>
              <c:layout>
                <c:manualLayout>
                  <c:x val="1.7243673588961617E-2"/>
                  <c:y val="-2.725365478118940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AEA-434C-A5F1-BBBD7E61128D}"/>
                </c:ext>
              </c:extLst>
            </c:dLbl>
            <c:dLbl>
              <c:idx val="9"/>
              <c:layout>
                <c:manualLayout>
                  <c:x val="-4.108608375248084E-3"/>
                  <c:y val="5.94632064386946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AEA-434C-A5F1-BBBD7E61128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Другое</c:v>
                </c:pt>
                <c:pt idx="1">
                  <c:v>продлить каникулы по налогу на имущество</c:v>
                </c:pt>
                <c:pt idx="2">
                  <c:v>продлить действие льготных ставок по аренде</c:v>
                </c:pt>
                <c:pt idx="3">
                  <c:v>реструктуризации или аннулировании возврата уже выданных в условиях пандемии кредитов</c:v>
                </c:pt>
                <c:pt idx="4">
                  <c:v>нужны новые льготные кредиты</c:v>
                </c:pt>
                <c:pt idx="5">
                  <c:v>нуждаемся в стимулировании спроса</c:v>
                </c:pt>
                <c:pt idx="6">
                  <c:v>изменить порядок отнесения компаний к наиболее пострадавшим во время пандемии, уйти от принципа «по ОКВЭД» на принцип п» падения выручки более чем на 30%</c:v>
                </c:pt>
                <c:pt idx="7">
                  <c:v>выдать новые прямые дотации в размере одного МРОТ на работающего за все месяцы ограничений</c:v>
                </c:pt>
                <c:pt idx="8">
                  <c:v>лучшая мера поддержки - не закрывать бизнес на карантин</c:v>
                </c:pt>
                <c:pt idx="9">
                  <c:v>снижении налоговой нагрузки, или новой налоговой реструктуризации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6.7699999999999996E-2</c:v>
                </c:pt>
                <c:pt idx="1">
                  <c:v>0.11899999999999999</c:v>
                </c:pt>
                <c:pt idx="2">
                  <c:v>0.13669999999999999</c:v>
                </c:pt>
                <c:pt idx="3">
                  <c:v>0.15859999999999999</c:v>
                </c:pt>
                <c:pt idx="4">
                  <c:v>0.18099999999999999</c:v>
                </c:pt>
                <c:pt idx="5">
                  <c:v>0.22239999999999999</c:v>
                </c:pt>
                <c:pt idx="6">
                  <c:v>0.2417</c:v>
                </c:pt>
                <c:pt idx="7">
                  <c:v>0.2707</c:v>
                </c:pt>
                <c:pt idx="8">
                  <c:v>0.46510000000000001</c:v>
                </c:pt>
                <c:pt idx="9">
                  <c:v>0.52270000000000005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AEA-434C-A5F1-BBBD7E61128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-48"/>
        <c:axId val="86365696"/>
        <c:axId val="86367232"/>
      </c:barChart>
      <c:catAx>
        <c:axId val="8636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367232"/>
        <c:crosses val="autoZero"/>
        <c:auto val="1"/>
        <c:lblAlgn val="ctr"/>
        <c:lblOffset val="100"/>
        <c:noMultiLvlLbl val="0"/>
      </c:catAx>
      <c:valAx>
        <c:axId val="86367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3656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6142B-4D7E-4501-AAEC-7FFC543E74EA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4104B-8C9F-4BEE-B594-41CDDD9F0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2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1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1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29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1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243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46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104B-8C9F-4BEE-B594-41CDDD9F0DF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9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4597-085E-491F-A59C-AE20577C1DBF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2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86F7-6AB5-46AD-9368-33626108C7F9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35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7953-B3D6-43CA-836E-BAE0A169729E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4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0214-0250-40DA-8EB4-135E829A0684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00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DE12-698F-475E-9D2A-2117560BA573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B9BF-C472-45D1-BE75-AD20EFA52497}" type="datetime1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2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EDEF-270F-4BA1-A5E8-0BC2DDDEE1AB}" type="datetime1">
              <a:rPr lang="ru-RU" smtClean="0"/>
              <a:t>23.11.2020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2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17AA-D6EE-46CF-A265-64E51BBE1C68}" type="datetime1">
              <a:rPr lang="ru-RU" smtClean="0"/>
              <a:t>23.11.2020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2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EBDA-10A1-4316-9196-E72BF779FD44}" type="datetime1">
              <a:rPr lang="ru-RU" smtClean="0"/>
              <a:t>23.11.2020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5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165B-5145-48AE-8F93-A00545128206}" type="datetime1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7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2D4A-EF33-420A-BF79-8FF3A8542622}" type="datetime1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8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C30B4-8724-4E42-A498-102DBFD50AEF}" type="datetime1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асы, датчик, внутренний, вис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A562985-5A9C-4DAF-A1DB-F104D4196B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F7D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30" r="6255"/>
          <a:stretch/>
        </p:blipFill>
        <p:spPr>
          <a:xfrm>
            <a:off x="0" y="1340769"/>
            <a:ext cx="9180512" cy="55446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B90E21-C58C-45B2-A1B4-16D31EF71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8" y="6204693"/>
            <a:ext cx="4248472" cy="521333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chemeClr val="bg1"/>
                </a:solidFill>
              </a:rPr>
              <a:t>* Мониторинг проведен институтом уполномоченных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по защите прав предпринимателей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2208FF3-CBE9-436C-91AB-2E913B50F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3005844"/>
            <a:ext cx="7488832" cy="2808312"/>
          </a:xfrm>
        </p:spPr>
        <p:txBody>
          <a:bodyPr>
            <a:noAutofit/>
          </a:bodyPr>
          <a:lstStyle/>
          <a:p>
            <a:r>
              <a:rPr lang="ru-RU" sz="2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МОНИТОРИНГА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«Оценка состояния бизнеса и эффективности мер государственной поддержки»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ноября 2020 г.)</a:t>
            </a:r>
          </a:p>
          <a:p>
            <a:endParaRPr lang="ru-RU" sz="8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pPr algn="just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КЛЮЧЕВОЙ ВЫВОД ПО РЕЗУЛЬТАТАМ МОНИТОРИНГА:</a:t>
            </a:r>
          </a:p>
          <a:p>
            <a:pPr algn="just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так как экономика восстанавливается после первой волны кризиса гораздо хуже, чем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ожидалось,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кроме того началась «вторая волна», то во избежание массовой ликвидации компаний и сокращения рабочих мест, </a:t>
            </a:r>
            <a:r>
              <a:rPr lang="ru-RU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необходима разработка очередного пакета массовой поддержки бизнеса.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336668"/>
            <a:ext cx="1224136" cy="521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18.11.2020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4830E2-2729-495F-9CB0-499539525E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7" y="383823"/>
            <a:ext cx="5507952" cy="52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65999" y="905172"/>
            <a:ext cx="4182732" cy="805983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/>
              <a:t>(68,8%) респондентов считают, что в экономике России полноценный кризис или рецессия.</a:t>
            </a:r>
          </a:p>
          <a:p>
            <a:pPr algn="just"/>
            <a:r>
              <a:rPr lang="ru-RU" sz="1200" b="0" dirty="0"/>
              <a:t>При этом, (5,1%) респондентов характеризуют актуальное экономическое положение России как умеренное поступательное движение вперед.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5999" y="1879836"/>
            <a:ext cx="4245868" cy="4170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rgbClr val="C00000"/>
                </a:solidFill>
                <a:latin typeface="+mj-lt"/>
              </a:rPr>
              <a:t>«КАК ВЫ ОЦЕНИВАЕТ СОСТОЯНИЕ ЭКОНОМИКИ В РОССИИ СЕГОДНЯ В ЦЕЛОМ?»</a:t>
            </a:r>
            <a:endParaRPr lang="ru-RU" sz="105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3"/>
          </p:nvPr>
        </p:nvSpPr>
        <p:spPr>
          <a:xfrm>
            <a:off x="4651157" y="657086"/>
            <a:ext cx="4274026" cy="660541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/>
              <a:t>Практически половина ответивших (49,8%) полагают, что если ничего не изменится в экономической политике, то перспектив у экономики России нет – падение неизбежно.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99974" y="1879836"/>
            <a:ext cx="4247455" cy="417014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ru-RU" sz="1200" dirty="0">
                <a:solidFill>
                  <a:srgbClr val="C00000"/>
                </a:solidFill>
                <a:latin typeface="+mj-lt"/>
              </a:rPr>
              <a:t>«КАК ВЫ ОЦЕНИВАЕТЕ БУДУЩЕЕ РЫНОЧНОЙ ЭКОНОМИКИ В РОССИИ?»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65360" y="6416014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B4D36353-D6DB-437A-9658-D9CE2E510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119093"/>
              </p:ext>
            </p:extLst>
          </p:nvPr>
        </p:nvGraphicFramePr>
        <p:xfrm>
          <a:off x="0" y="2604111"/>
          <a:ext cx="4285971" cy="417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B4D36353-D6DB-437A-9658-D9CE2E510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87024"/>
              </p:ext>
            </p:extLst>
          </p:nvPr>
        </p:nvGraphicFramePr>
        <p:xfrm>
          <a:off x="4620963" y="2604111"/>
          <a:ext cx="4247455" cy="417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18.11.2020</a:t>
            </a:r>
          </a:p>
        </p:txBody>
      </p:sp>
    </p:spTree>
    <p:extLst>
      <p:ext uri="{BB962C8B-B14F-4D97-AF65-F5344CB8AC3E}">
        <p14:creationId xmlns:p14="http://schemas.microsoft.com/office/powerpoint/2010/main" val="7014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4336" y="2154558"/>
            <a:ext cx="4307526" cy="5868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rgbClr val="C00000"/>
                </a:solidFill>
              </a:rPr>
              <a:t>«КАК ИЗМЕНИЛСЯ ФОНД ОПЛАТЫ ТРУДА В ВАШЕЙ КОМПАНИИ ЗА ПРОШЕДШИЕ 10  МЕСЯЦЕВ 2020 ГОДА? »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13464" y="634459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11503D2B-FDDD-8E4B-8A75-D902702F2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590531"/>
              </p:ext>
            </p:extLst>
          </p:nvPr>
        </p:nvGraphicFramePr>
        <p:xfrm>
          <a:off x="179334" y="3014912"/>
          <a:ext cx="4392666" cy="369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72E485B1-6F39-4ABF-AB99-4C9D2691002C}"/>
              </a:ext>
            </a:extLst>
          </p:cNvPr>
          <p:cNvSpPr txBox="1">
            <a:spLocks/>
          </p:cNvSpPr>
          <p:nvPr/>
        </p:nvSpPr>
        <p:spPr>
          <a:xfrm>
            <a:off x="4660961" y="836712"/>
            <a:ext cx="4305007" cy="12788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Прогнозы предпринимателей по объему ФОТ по итогам года более осторожные – доля тех, кто уверен, что ФОТ удастся сохранить или повысить уже составляет (42%).</a:t>
            </a:r>
          </a:p>
          <a:p>
            <a:pPr algn="just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 этом, доля тех, кто прогнозирует, что ФОТ придется снизить на 25% и более процентов составляется (42,2%), при этом (6,6%) считают, что вероятно придется уволить весь персонал.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18.11.2020</a:t>
            </a:r>
          </a:p>
        </p:txBody>
      </p:sp>
      <p:sp>
        <p:nvSpPr>
          <p:cNvPr id="18" name="Содержимое 5">
            <a:extLst>
              <a:ext uri="{FF2B5EF4-FFF2-40B4-BE49-F238E27FC236}">
                <a16:creationId xmlns:a16="http://schemas.microsoft.com/office/drawing/2014/main" xmlns="" id="{2DD6808B-0352-4380-93FF-DE72CC9C881F}"/>
              </a:ext>
            </a:extLst>
          </p:cNvPr>
          <p:cNvSpPr txBox="1">
            <a:spLocks/>
          </p:cNvSpPr>
          <p:nvPr/>
        </p:nvSpPr>
        <p:spPr>
          <a:xfrm>
            <a:off x="4624349" y="2078406"/>
            <a:ext cx="4247455" cy="6630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Font typeface="Arial" pitchFamily="34" charset="0"/>
              <a:buNone/>
            </a:pPr>
            <a:r>
              <a:rPr lang="ru-RU" sz="1200" dirty="0">
                <a:solidFill>
                  <a:srgbClr val="C00000"/>
                </a:solidFill>
              </a:rPr>
              <a:t>«ПО ВАШИМ ПРОГНОЗАМ, КАК ИЗМЕНИТСЯ ФОНД ОПЛАТЫ ТРУДА В ВАШЕЙ КОМПАНИИ ПО ИТОГАМ 2020 ГОДА ПО ОТНОШЕНИЮ К ФОНДУ ОПЛАТЫ ТРУДА В 2019 ГОДУ?»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xmlns="" id="{B4D36353-D6DB-437A-9658-D9CE2E510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544518"/>
              </p:ext>
            </p:extLst>
          </p:nvPr>
        </p:nvGraphicFramePr>
        <p:xfrm>
          <a:off x="4608620" y="2862181"/>
          <a:ext cx="4285971" cy="388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72E485B1-6F39-4ABF-AB99-4C9D2691002C}"/>
              </a:ext>
            </a:extLst>
          </p:cNvPr>
          <p:cNvSpPr txBox="1">
            <a:spLocks/>
          </p:cNvSpPr>
          <p:nvPr/>
        </p:nvSpPr>
        <p:spPr>
          <a:xfrm>
            <a:off x="174336" y="1134253"/>
            <a:ext cx="4305007" cy="7798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(52,3%) респондентов указали, что фонд оплаты труда в их компании не изменился, или немного вырос по сравнению с 2019 годом. При этом, еще (14,7%) компаний снизили ФОТ не более, чем на 30%.</a:t>
            </a:r>
          </a:p>
          <a:p>
            <a:pPr algn="just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(33,1%) предприятий снизили ФОТ значительно, не менее, чем на 30%.</a:t>
            </a:r>
          </a:p>
        </p:txBody>
      </p:sp>
    </p:spTree>
    <p:extLst>
      <p:ext uri="{BB962C8B-B14F-4D97-AF65-F5344CB8AC3E}">
        <p14:creationId xmlns:p14="http://schemas.microsoft.com/office/powerpoint/2010/main" val="23923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9F5B2E-6F45-8B4A-9E01-B3D6727A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50304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Выводы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3EC5A5-1B5B-2244-8CB8-CF733547E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8C371A-F87A-C649-9C0B-31C4A824C3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644BEA2-A4CA-D845-B3F9-DA2F2FF49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83D5424-8DB0-8A43-9278-7B5679E261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1EAB6E6-AD34-794E-843C-4A0B703F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DB9F56-62D4-2249-BA26-A1B3BE96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2D123EE-31F5-7D41-BD97-D275DF830A1E}"/>
              </a:ext>
            </a:extLst>
          </p:cNvPr>
          <p:cNvSpPr/>
          <p:nvPr/>
        </p:nvSpPr>
        <p:spPr>
          <a:xfrm>
            <a:off x="251520" y="136524"/>
            <a:ext cx="849694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КЛЮЧЕВОЙ ВЫВОД ПО РЕЗУЛЬТАТАМ МОНИТОРИНГА: </a:t>
            </a:r>
          </a:p>
          <a:p>
            <a:r>
              <a:rPr lang="ru-RU" sz="14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так как экономика восстанавливается после первой волны кризиса гораздо хуже, чем </a:t>
            </a:r>
            <a:r>
              <a:rPr lang="ru-RU" sz="14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ожидалось, </a:t>
            </a:r>
            <a:r>
              <a:rPr lang="ru-RU" sz="14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кроме того, началась «вторая волна», то во избежание массовой ликвидации компаний и сокращения рабочих мест, необходима разработка очередного пакета мер поддержки бизнеса</a:t>
            </a:r>
            <a:r>
              <a:rPr lang="ru-RU" sz="1400" b="1" u="sng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Кризис затронул около 70% компаний: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(20,0%) выручка снизилась не более чем на 30%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выручка в целом снизилась но не более чем на 80% у (67,7%) респондентов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(19%) процентов респондентов указали, что снижение выручки превысило 80% или их бизнес уже закрылся.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Стабильно работали только (13,3%) компаний. </a:t>
            </a:r>
          </a:p>
          <a:p>
            <a:pPr marL="457200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Настроения на будущее у большинства предпринимателей пессимистичны: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(22,24%) предпринимателей предполагают, что половина компаний в их регионе и в их отрасли уже прекратили или прекратят деятельность до конца года.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(36,17%) ожидают, что массовый уход компаний с рынка начнется с января 2021 года.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введения повторного «карантина» (76,9%) предпринимателей оценивают шансы на выживание их компании 50/50.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 (21%) уверены, что компания точно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переживет второй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локдаун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Только 8% предпринимателей уверены, компания выживет в любом случае, так как компания не зависит от возможных ограничений.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(68,8%) респондентов ответили , что в их регионе в настоящее время действуют ограничения, влияющие на их бизнес. </a:t>
            </a:r>
          </a:p>
          <a:p>
            <a:pPr lvl="0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Главная проблема - падающий спрос: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(64,0%) назвали основной трудностью, с которой пришлось столкнуться компании - спрос на продукцию.</a:t>
            </a:r>
          </a:p>
          <a:p>
            <a:pPr marL="342900" lvl="0" indent="-342900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(81,9%) респондентов указали, что спрос на продукцию их компании за 10 месяцев с начала 2020 года или сильно уменьшился, или совсем исчез.</a:t>
            </a:r>
          </a:p>
          <a:p>
            <a:pPr marL="342900" lvl="0" indent="-342900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(18,2%) отметили, что спрос на продукции их компании не изменился, или немного увеличился.</a:t>
            </a:r>
          </a:p>
          <a:p>
            <a:pPr marL="457200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поддержки получили только чуть больше половины предпринимателей: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(45,34%) респондентов указали, что не смогли воспользоваться никакими мерами поддержки.  </a:t>
            </a:r>
          </a:p>
          <a:p>
            <a:pPr marL="342900" lvl="0" indent="-342900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Самые популярные меры: </a:t>
            </a:r>
          </a:p>
          <a:p>
            <a:pPr indent="0">
              <a:buNone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(23,55%) - отсрочка по всем видам налогов (за исключением НДС). </a:t>
            </a:r>
          </a:p>
          <a:p>
            <a:pPr indent="0">
              <a:buNone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(20,7%) - «Кредитование под 2% на возобновление деятельности».</a:t>
            </a:r>
          </a:p>
          <a:p>
            <a:pPr indent="0">
              <a:buNone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(19,3%) - продление сроков уплаты страховых взносов </a:t>
            </a:r>
          </a:p>
          <a:p>
            <a:pPr marL="457200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616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1A6134C-34B9-8F41-AC43-82855FCC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D56BB2-ED67-114F-AE01-CE990663EDF1}"/>
              </a:ext>
            </a:extLst>
          </p:cNvPr>
          <p:cNvSpPr txBox="1"/>
          <p:nvPr/>
        </p:nvSpPr>
        <p:spPr>
          <a:xfrm>
            <a:off x="628650" y="162092"/>
            <a:ext cx="7886700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/>
              <a:t>Больше половины предпринимателей не смогут выполнить свои обязательства по полученным мерам поддержки, без дополнительной реструктуризации</a:t>
            </a:r>
            <a:endParaRPr lang="ru-RU" sz="1200" dirty="0"/>
          </a:p>
          <a:p>
            <a:pPr marL="600075" lvl="0" indent="-285750">
              <a:buFont typeface="Системный шрифт, обычный"/>
              <a:buChar char="-"/>
            </a:pPr>
            <a:r>
              <a:rPr lang="ru-RU" sz="1200" dirty="0"/>
              <a:t>(38,6%) предпринимателей получили меры поддержки, по которым предстоит погашение обязательств в ближайшее время.</a:t>
            </a:r>
          </a:p>
          <a:p>
            <a:pPr marL="600075" lvl="0" indent="-285750">
              <a:buFont typeface="Системный шрифт, обычный"/>
              <a:buChar char="-"/>
            </a:pPr>
            <a:r>
              <a:rPr lang="ru-RU" sz="1200" dirty="0"/>
              <a:t> Из них (49,5%) нуждаются в новой реструктуризации, так как не смогут погасить долг по наступлению срока погашения. Еще (9,3%) считают, что не смогут исполнить условия получения меры поддержки</a:t>
            </a:r>
          </a:p>
          <a:p>
            <a:pPr marL="600075" lvl="0" indent="-285750">
              <a:buFont typeface="Системный шрифт, обычный"/>
              <a:buChar char="-"/>
            </a:pPr>
            <a:r>
              <a:rPr lang="ru-RU" sz="1200" dirty="0"/>
              <a:t>Только (33,9%) респондентов, получивших кредит под 2%, или прямые дотации с условием сохранения занятости, смогут сохранить численность персонала на 1 декабря. </a:t>
            </a:r>
          </a:p>
          <a:p>
            <a:pPr marL="600075" lvl="0" indent="-285750">
              <a:buFont typeface="Системный шрифт, обычный"/>
              <a:buChar char="-"/>
            </a:pPr>
            <a:r>
              <a:rPr lang="ru-RU" sz="1200" dirty="0"/>
              <a:t>Ещё (23,7%) предпринимателей смогут выполнить условие по сохранению численности персонала на 1 декабря только если государство предоставит дополнительную помощь. </a:t>
            </a:r>
          </a:p>
          <a:p>
            <a:pPr marL="600075" lvl="0" indent="-285750">
              <a:buFont typeface="Системный шрифт, обычный"/>
              <a:buChar char="-"/>
            </a:pPr>
            <a:r>
              <a:rPr lang="ru-RU" sz="1200" dirty="0"/>
              <a:t>Еще (11,4%) респондентов указали, что точно не смогут сохранить численность персонала, так как обороты бизнеса, так и не восстановились.</a:t>
            </a:r>
          </a:p>
          <a:p>
            <a:pPr marL="600075" lvl="0" indent="-285750">
              <a:buFont typeface="Системный шрифт, обычный"/>
              <a:buChar char="-"/>
            </a:pPr>
            <a:endParaRPr lang="ru-RU" sz="1200" dirty="0"/>
          </a:p>
          <a:p>
            <a:pPr lvl="0"/>
            <a:r>
              <a:rPr lang="ru-RU" sz="1200" b="1" dirty="0"/>
              <a:t>Предприниматели считают, что главными мерами поддержки в будущем должны стать: </a:t>
            </a:r>
            <a:endParaRPr lang="ru-RU" sz="1200" dirty="0"/>
          </a:p>
          <a:p>
            <a:pPr marL="579438" lvl="0" indent="-265113">
              <a:buFont typeface="Arial" panose="020B0604020202020204" pitchFamily="34" charset="0"/>
              <a:buChar char="•"/>
            </a:pPr>
            <a:r>
              <a:rPr lang="ru-RU" sz="1200" dirty="0"/>
              <a:t>(52,3%) большинство предпринимателей на будущее считают, что лучшей мерой поддержки было снижение налогов или реструктуризация налоговой задолженности</a:t>
            </a:r>
          </a:p>
          <a:p>
            <a:pPr marL="579438" lvl="0" indent="-265113">
              <a:buFont typeface="Arial" panose="020B0604020202020204" pitchFamily="34" charset="0"/>
              <a:buChar char="•"/>
            </a:pPr>
            <a:r>
              <a:rPr lang="ru-RU" sz="1200" dirty="0"/>
              <a:t>(46,5%) назвали лучшей мерой поддержки - не закрывать бизнес на карантин</a:t>
            </a:r>
          </a:p>
          <a:p>
            <a:pPr marL="579438" lvl="0" indent="-265113">
              <a:buFont typeface="Arial" panose="020B0604020202020204" pitchFamily="34" charset="0"/>
              <a:buChar char="•"/>
            </a:pPr>
            <a:r>
              <a:rPr lang="ru-RU" sz="1200" dirty="0"/>
              <a:t>При этом (52,4%) заявили, что в их регионе действуют ограничения влияющие на их бизнес.</a:t>
            </a:r>
          </a:p>
          <a:p>
            <a:pPr marL="579438" lvl="0" indent="-265113">
              <a:buFont typeface="Arial" panose="020B0604020202020204" pitchFamily="34" charset="0"/>
              <a:buChar char="•"/>
            </a:pPr>
            <a:r>
              <a:rPr lang="ru-RU" sz="1200" dirty="0"/>
              <a:t>По мнению опрошенных предпринимателей, в топ-3 главных мер поддержки, в которых нуждаются компании в их отрасли и в их регионе, вошли:</a:t>
            </a:r>
            <a:br>
              <a:rPr lang="ru-RU" sz="1200" dirty="0"/>
            </a:br>
            <a:r>
              <a:rPr lang="ru-RU" sz="1200" dirty="0"/>
              <a:t>1) снижение налоговой нагрузки, или новой налоговой реструктуризации (52,3%)</a:t>
            </a:r>
            <a:br>
              <a:rPr lang="ru-RU" sz="1200" dirty="0"/>
            </a:br>
            <a:r>
              <a:rPr lang="ru-RU" sz="1200" dirty="0"/>
              <a:t>2) лучшая мера поддержки - не закрывать бизнес на карантин (46,5%)</a:t>
            </a:r>
            <a:br>
              <a:rPr lang="ru-RU" sz="1200" dirty="0"/>
            </a:br>
            <a:r>
              <a:rPr lang="ru-RU" sz="1200" dirty="0"/>
              <a:t>3) выдать новые прямые дотации в размере одного МРОТ на работающего за все месяцы ограничений (27,1%)</a:t>
            </a:r>
          </a:p>
          <a:p>
            <a:pPr lvl="0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Занятость пока удаётся сохранять, но прогнозы пессимистичные: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(52,3%) респондентов указали, что фонд оплаты труда в их компании не изменился, или немного вырос по сравнению с 2019 годом. (14,7%) компаний снизили ФОТ не более, чем на 30%.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Прогнозы предпринимателей по объему ФОТ по итогам года более осторожные: </a:t>
            </a:r>
          </a:p>
          <a:p>
            <a:pPr marL="846138" lvl="0" indent="-303213">
              <a:buFont typeface="Symbol" pitchFamily="2" charset="2"/>
              <a:buChar char="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(42,2%) заявили, что по итогам года ФОТ придется снизить на 25% и более процентов, при этом (6,6%) считают, что вероятно придется уволить весь персонал.</a:t>
            </a:r>
          </a:p>
          <a:p>
            <a:pPr marL="846138" lvl="0" indent="-303213">
              <a:buFont typeface="Symbol" pitchFamily="2" charset="2"/>
              <a:buChar char="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(33,9%) респондентов, получивших кредит под 2%, или прямые дотации с условием сохранения занятости, смогут сохранить численность персонала на 1 декабря. (23,7%) предпринимателей смогут выполнить условие по сохранению численности персонала на 1 декабря только если государство предоставит дополнительную помощь. Еще (11,4%) респондентов указали, что точно не смогут сохранить численность персонала, так как обороты бизнеса так и не восстановились.</a:t>
            </a:r>
          </a:p>
          <a:p>
            <a:pPr marL="542925"/>
            <a:r>
              <a:rPr lang="ru-RU" sz="1050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4595"/>
            <a:ext cx="8229600" cy="738664"/>
          </a:xfrm>
        </p:spPr>
        <p:txBody>
          <a:bodyPr>
            <a:noAutofit/>
          </a:bodyPr>
          <a:lstStyle/>
          <a:p>
            <a:r>
              <a:rPr lang="ru-RU" sz="1200" b="1" dirty="0"/>
              <a:t> </a:t>
            </a:r>
            <a:r>
              <a:rPr lang="ru-RU" sz="1600" b="1" dirty="0"/>
              <a:t>Распределение ответов респондентов на вопрос: </a:t>
            </a:r>
            <a:br>
              <a:rPr lang="ru-RU" sz="1600" b="1" dirty="0"/>
            </a:br>
            <a:r>
              <a:rPr lang="ru-RU" sz="1600" b="1" dirty="0"/>
              <a:t>«К какой сфере деятельности относится Ваша компания?»</a:t>
            </a:r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342781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92470" y="1972054"/>
            <a:ext cx="23839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rgbClr val="0070C0"/>
                </a:solidFill>
              </a:rPr>
              <a:t>(в % от  общего числа ответивших на вопрос)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C30075-50F6-4644-BFE0-93654B7D6FA1}"/>
              </a:ext>
            </a:extLst>
          </p:cNvPr>
          <p:cNvSpPr/>
          <p:nvPr/>
        </p:nvSpPr>
        <p:spPr>
          <a:xfrm>
            <a:off x="457200" y="465553"/>
            <a:ext cx="8352928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ПРОВЕДЕН 18 НОЯБРЯ 2020 Г. </a:t>
            </a:r>
          </a:p>
          <a:p>
            <a:pPr algn="just"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МОНИТОРИНГЕ ПРИНЯЛИ УЧАСТИЕ РУКОВОДИТЕЛИ И ВЛАДЕЛЬЦЫ 5</a:t>
            </a:r>
            <a:r>
              <a:rPr lang="en-US" sz="16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744</a:t>
            </a:r>
            <a:r>
              <a:rPr lang="ru-RU" sz="16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КОМПАНИЙ ИЗ 85 СУБЪЕКТОВ РФ.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14957449"/>
              </p:ext>
            </p:extLst>
          </p:nvPr>
        </p:nvGraphicFramePr>
        <p:xfrm>
          <a:off x="539552" y="2092191"/>
          <a:ext cx="8352928" cy="432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18.11.2020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761" y="495047"/>
            <a:ext cx="8274477" cy="98072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200" dirty="0"/>
              <a:t>(83,7%) </a:t>
            </a:r>
            <a:r>
              <a:rPr lang="ru-RU" sz="1200" b="0" dirty="0"/>
              <a:t>респондентов указали, что за прошедшие 10 месяцев 2020 года их выручка снизилась по сравнению с аналогичным периодом 2019 года. </a:t>
            </a:r>
            <a:r>
              <a:rPr lang="ru-RU" sz="1200" dirty="0"/>
              <a:t>(19%) </a:t>
            </a:r>
            <a:r>
              <a:rPr lang="ru-RU" sz="1200" b="0" dirty="0"/>
              <a:t>процентов респондентов указали, что выручка снизилась больше 80% или их бизнес уже закрылся.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200" b="0" dirty="0"/>
              <a:t>Увеличение выручки и стабильную работу по сравнению с 2019 годом констатировали только </a:t>
            </a:r>
            <a:r>
              <a:rPr lang="ru-RU" sz="1200" dirty="0"/>
              <a:t>(13,3%) </a:t>
            </a:r>
            <a:r>
              <a:rPr lang="ru-RU" sz="1200" b="0" dirty="0"/>
              <a:t>респондентов.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95736" y="1754225"/>
            <a:ext cx="4245868" cy="51613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rgbClr val="C00000"/>
                </a:solidFill>
              </a:rPr>
              <a:t>«КАК ВЫ ОХАРАКТЕРИЗУЕТЕ РЕЗУЛЬТАТ ДЕЯТЕЛЬНОСТИ ВАШЕЙ КОМПАНИИ ЗА ПРОШЕДШИЕ 10 МЕСЯЦЕВ 2020 ГОДА?»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12077" y="635393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25C68B6-61C2-468F-89AB-4B9F7531AA68}" type="slidenum">
              <a:rPr lang="ru-RU"/>
              <a:pPr/>
              <a:t>3</a:t>
            </a:fld>
            <a:endParaRPr lang="ru-RU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11503D2B-FDDD-8E4B-8A75-D902702F2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896077"/>
              </p:ext>
            </p:extLst>
          </p:nvPr>
        </p:nvGraphicFramePr>
        <p:xfrm>
          <a:off x="2526715" y="2628650"/>
          <a:ext cx="4090568" cy="373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18.11.2020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2296" y="1911552"/>
            <a:ext cx="4307526" cy="1008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rgbClr val="C00000"/>
                </a:solidFill>
              </a:rPr>
              <a:t>«ОЦЕНИТЕ, ПОЖАЛУЙСТА, КАКОЕ КОЛИЧЕСТВО КОМПАНИЙ В ВАШЕЙ ОТРАСЛИ В ВАШЕМ РЕГИОНЕ ПРЕКРАТИЛО ИЛИ ПРЕКРАТИТ СВОЮ ДЕЯТЕЛЬНОСТЬ ДО КОНЦА 2020?»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61793" y="6425437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11503D2B-FDDD-8E4B-8A75-D902702F2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143970"/>
              </p:ext>
            </p:extLst>
          </p:nvPr>
        </p:nvGraphicFramePr>
        <p:xfrm>
          <a:off x="210061" y="2864167"/>
          <a:ext cx="4392666" cy="379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72E485B1-6F39-4ABF-AB99-4C9D2691002C}"/>
              </a:ext>
            </a:extLst>
          </p:cNvPr>
          <p:cNvSpPr txBox="1">
            <a:spLocks/>
          </p:cNvSpPr>
          <p:nvPr/>
        </p:nvSpPr>
        <p:spPr>
          <a:xfrm>
            <a:off x="86833" y="463430"/>
            <a:ext cx="4320480" cy="937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(22,24%)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предпринимателей предполагают, что половина компаний в их регионе и в их отрасли уже прекратили или  прекратят деятельность до конца года. 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(36,17%)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ожидают, что массовый уход компаний с рынка начнется с января 2021 года. </a:t>
            </a:r>
          </a:p>
        </p:txBody>
      </p:sp>
      <p:sp>
        <p:nvSpPr>
          <p:cNvPr id="20" name="Содержимое 3">
            <a:extLst>
              <a:ext uri="{FF2B5EF4-FFF2-40B4-BE49-F238E27FC236}">
                <a16:creationId xmlns:a16="http://schemas.microsoft.com/office/drawing/2014/main" xmlns="" id="{363D8D11-2514-484D-8DCC-B385D600032D}"/>
              </a:ext>
            </a:extLst>
          </p:cNvPr>
          <p:cNvSpPr txBox="1">
            <a:spLocks/>
          </p:cNvSpPr>
          <p:nvPr/>
        </p:nvSpPr>
        <p:spPr>
          <a:xfrm>
            <a:off x="4618146" y="1853613"/>
            <a:ext cx="4392487" cy="1097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200" b="1" dirty="0">
                <a:solidFill>
                  <a:srgbClr val="C00000"/>
                </a:solidFill>
              </a:rPr>
              <a:t>«</a:t>
            </a:r>
            <a:r>
              <a:rPr lang="ru-RU" sz="1200" b="1" dirty="0">
                <a:solidFill>
                  <a:srgbClr val="C00000"/>
                </a:solidFill>
                <a:latin typeface="+mj-lt"/>
              </a:rPr>
              <a:t>КАК ВЫ ОЦЕНИВАЕТЕ ШАНС ВЫЖИВАНИЯ ВАШЕЙ КОМПАНИИ В СЛУЧАЕ ПОВТОРНОГО ВВЕДЕНИЯ РЕЖИМА КАРАНТИНА В СВЯЗИ С РИСКАМИ ВТОРОЙ ВОЛНЫ COVID-19?»</a:t>
            </a:r>
            <a:endParaRPr lang="ru-RU" sz="105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11503D2B-FDDD-8E4B-8A75-D902702F2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951411"/>
              </p:ext>
            </p:extLst>
          </p:nvPr>
        </p:nvGraphicFramePr>
        <p:xfrm>
          <a:off x="4641970" y="2859815"/>
          <a:ext cx="4392666" cy="392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18.11.2020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72E485B1-6F39-4ABF-AB99-4C9D2691002C}"/>
              </a:ext>
            </a:extLst>
          </p:cNvPr>
          <p:cNvSpPr txBox="1">
            <a:spLocks/>
          </p:cNvSpPr>
          <p:nvPr/>
        </p:nvSpPr>
        <p:spPr>
          <a:xfrm>
            <a:off x="4600769" y="526309"/>
            <a:ext cx="4417960" cy="10849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(76,9%)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предпринимателей считают, что шансы на выживание их компании 50% и ниже. Из них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(21%)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уверены, что компания точно не переживет второй </a:t>
            </a:r>
            <a:r>
              <a:rPr lang="ru-RU" sz="12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локдаун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только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(8%)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предпринимателей уверены, компания выживет в любом случае, так как компания не зависит от возможных ограничений.</a:t>
            </a:r>
          </a:p>
        </p:txBody>
      </p:sp>
    </p:spTree>
    <p:extLst>
      <p:ext uri="{BB962C8B-B14F-4D97-AF65-F5344CB8AC3E}">
        <p14:creationId xmlns:p14="http://schemas.microsoft.com/office/powerpoint/2010/main" val="70736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C65382A4-3BEB-8949-82FA-5330324070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40042" y="593888"/>
            <a:ext cx="5064050" cy="823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ru-RU" sz="1600" dirty="0">
                <a:solidFill>
                  <a:srgbClr val="26262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(52,35%) предпринимателей указали, что в их регионе действуют ограничения, влияющие на поток клиентов.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1C3D4AA8-E912-C04F-9AB9-CC59D9EABA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1360738"/>
              </p:ext>
            </p:extLst>
          </p:nvPr>
        </p:nvGraphicFramePr>
        <p:xfrm>
          <a:off x="1763688" y="2854325"/>
          <a:ext cx="5064050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1F7FD4F-3E74-8341-9A98-DEF7A3C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1" name="Содержимое 3">
            <a:extLst>
              <a:ext uri="{FF2B5EF4-FFF2-40B4-BE49-F238E27FC236}">
                <a16:creationId xmlns:a16="http://schemas.microsoft.com/office/drawing/2014/main" xmlns="" id="{09323020-AD29-B54C-AF1E-EDFA5DDB51CE}"/>
              </a:ext>
            </a:extLst>
          </p:cNvPr>
          <p:cNvSpPr txBox="1">
            <a:spLocks/>
          </p:cNvSpPr>
          <p:nvPr/>
        </p:nvSpPr>
        <p:spPr>
          <a:xfrm>
            <a:off x="2549525" y="1793223"/>
            <a:ext cx="4044950" cy="7581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algn="just"/>
            <a:r>
              <a:rPr lang="ru-RU" sz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«ВВЕЛИ ЛИ В ВАШЕМ РЕГИОНЕ ОГРАНИЧЕНИЯ, ВЛИЯЮЩИЕ НА ПРИТОК КЛИЕНТОВ (ПРИКАЗЫ И РАСПОРЯЖЕНИЯ ГУБЕРНАТОРА, ПРИКАЗЫ И РЕКОМЕНДАЦИИ РОСПОТРЕБНАДЗОРА, ИНЫЕ ФОРМЫ ДОКУМЕНТОВ, УСТАНАВЛИВАЮЩИЕ ОГРАНИЧЕНИЯ)?»</a:t>
            </a:r>
            <a:endParaRPr lang="ru-RU" sz="12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7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688" y="116632"/>
            <a:ext cx="4421088" cy="1136569"/>
          </a:xfrm>
        </p:spPr>
        <p:txBody>
          <a:bodyPr>
            <a:normAutofit/>
          </a:bodyPr>
          <a:lstStyle/>
          <a:p>
            <a:pPr algn="just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Основной трудностью с которой пришлось столкнуться большинству компаний, по мнению большинства предпринимателей, стало то, что спрос на продукцию не восстановился с момента начала пандемии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(64,0%).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1833" y="1708741"/>
            <a:ext cx="4200097" cy="75859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1200" dirty="0">
                <a:solidFill>
                  <a:srgbClr val="C00000"/>
                </a:solidFill>
                <a:latin typeface="+mj-lt"/>
              </a:rPr>
              <a:t>«С КАКИМИ ТРУДНОСТЯМИ НА ТЕКУЩИЙ МОМЕНТ СТАЛКИВАЕТСЯ ВАША КОМПАНИЯ?»</a:t>
            </a:r>
            <a:r>
              <a:rPr lang="ru-RU" sz="12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050" i="1" dirty="0">
                <a:solidFill>
                  <a:srgbClr val="C00000"/>
                </a:solidFill>
                <a:latin typeface="+mj-lt"/>
              </a:rPr>
              <a:t>(ДОПУСКАЛСЯ ВЫБОР НЕОГРАНИЧЕННОГО ЧИСЛА ОТВЕТОВ)</a:t>
            </a:r>
            <a:endParaRPr lang="ru-RU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6192" y="6366093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30667689"/>
              </p:ext>
            </p:extLst>
          </p:nvPr>
        </p:nvGraphicFramePr>
        <p:xfrm>
          <a:off x="176688" y="2467334"/>
          <a:ext cx="4797491" cy="385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18.11.2020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F4BB89-3CB4-D24A-AE04-A3085C6020F7}"/>
              </a:ext>
            </a:extLst>
          </p:cNvPr>
          <p:cNvSpPr txBox="1"/>
          <p:nvPr/>
        </p:nvSpPr>
        <p:spPr>
          <a:xfrm>
            <a:off x="5228823" y="798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FE2EC100-54C5-6C45-8F3D-7334EE98B066}"/>
              </a:ext>
            </a:extLst>
          </p:cNvPr>
          <p:cNvSpPr txBox="1">
            <a:spLocks/>
          </p:cNvSpPr>
          <p:nvPr/>
        </p:nvSpPr>
        <p:spPr>
          <a:xfrm>
            <a:off x="4769708" y="818568"/>
            <a:ext cx="4320480" cy="752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dirty="0"/>
              <a:t>(81,9%) </a:t>
            </a:r>
            <a:r>
              <a:rPr lang="ru-RU" sz="1200" b="0" dirty="0"/>
              <a:t>респондентов указали, что спрос на продукцию их компании за 10 месяцев с начала 2020 года или сильно уменьшился, или совсем исчез.</a:t>
            </a:r>
          </a:p>
          <a:p>
            <a:pPr algn="just"/>
            <a:r>
              <a:rPr lang="ru-RU" sz="1200" b="0" dirty="0"/>
              <a:t>При этом, </a:t>
            </a:r>
            <a:r>
              <a:rPr lang="ru-RU" sz="1200" dirty="0"/>
              <a:t>(18,2%) </a:t>
            </a:r>
            <a:r>
              <a:rPr lang="ru-RU" sz="1200" b="0" dirty="0"/>
              <a:t>отметили, что спрос на продукции их компании не изменился, или немного увеличился.</a:t>
            </a:r>
          </a:p>
        </p:txBody>
      </p:sp>
      <p:sp>
        <p:nvSpPr>
          <p:cNvPr id="18" name="Содержимое 3">
            <a:extLst>
              <a:ext uri="{FF2B5EF4-FFF2-40B4-BE49-F238E27FC236}">
                <a16:creationId xmlns:a16="http://schemas.microsoft.com/office/drawing/2014/main" xmlns="" id="{0C7DD0BD-5229-6E45-995E-97AE71866A37}"/>
              </a:ext>
            </a:extLst>
          </p:cNvPr>
          <p:cNvSpPr txBox="1">
            <a:spLocks/>
          </p:cNvSpPr>
          <p:nvPr/>
        </p:nvSpPr>
        <p:spPr>
          <a:xfrm>
            <a:off x="4697701" y="1693784"/>
            <a:ext cx="4392487" cy="584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200" dirty="0">
                <a:solidFill>
                  <a:srgbClr val="C00000"/>
                </a:solidFill>
                <a:latin typeface="+mj-lt"/>
              </a:rPr>
              <a:t>«КАК ИЗМЕНИЛСЯ СПРОС НА ПРОДУКЦИЮ ВАШЕЙ КОМПАНИИ ЗА ПРОШЕДШИЕ 10 МЕСЯЦЕВ 2020 ГОДА?»</a:t>
            </a:r>
            <a:endParaRPr lang="ru-RU" sz="105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CB820BAE-9E25-3A4E-AF4F-D418BD5810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841357"/>
              </p:ext>
            </p:extLst>
          </p:nvPr>
        </p:nvGraphicFramePr>
        <p:xfrm>
          <a:off x="4674732" y="2704075"/>
          <a:ext cx="4633656" cy="385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255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76152" y="6256984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67544" y="397526"/>
            <a:ext cx="3960440" cy="12181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(45,34%)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респондентов указали, что не смогли воспользоваться никакими мерами поддержки.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Самая популярная мера, которой смогли воспользоваться предприниматели - отсрочка по всем видам налогов (за исключением НДС)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(23,55%).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втором месте «Кредитование под 2% на возобновление деятельности»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(20,7%).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третьем – продление сроков уплаты страховых взносов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(19,3%).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27899" y="1704635"/>
            <a:ext cx="3784062" cy="75859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Font typeface="Arial" pitchFamily="34" charset="0"/>
              <a:buNone/>
            </a:pPr>
            <a:r>
              <a:rPr lang="ru-RU" sz="1100" dirty="0">
                <a:solidFill>
                  <a:srgbClr val="C00000"/>
                </a:solidFill>
              </a:rPr>
              <a:t>«КАКИМИ МЕРАМИ ПОДДЕРЖКИ ВОСПОЛЬЗОВАЛАСЬ ВАША КОМПАНИЯ В ПЕРИОД ПЕРВОЙ ВОЛНЫ COVID 19?» </a:t>
            </a:r>
          </a:p>
          <a:p>
            <a:pPr marL="0" algn="ctr">
              <a:buFont typeface="Arial" pitchFamily="34" charset="0"/>
              <a:buNone/>
            </a:pPr>
            <a:r>
              <a:rPr lang="ru-RU" sz="1000" i="1" dirty="0">
                <a:solidFill>
                  <a:srgbClr val="C00000"/>
                </a:solidFill>
              </a:rPr>
              <a:t>(ДОПУСКАЛСЯ ВЫБОР НЕОГРАНИЧЕННОГО ЧИСЛА ОТВЕТОВ)</a:t>
            </a:r>
            <a:endParaRPr lang="ru-RU" sz="1100" dirty="0">
              <a:solidFill>
                <a:srgbClr val="C0000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01378224"/>
              </p:ext>
            </p:extLst>
          </p:nvPr>
        </p:nvGraphicFramePr>
        <p:xfrm>
          <a:off x="467544" y="2463227"/>
          <a:ext cx="4311950" cy="379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18.11.2020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3B5DF13-B05B-0649-B999-D9FEBD196326}"/>
              </a:ext>
            </a:extLst>
          </p:cNvPr>
          <p:cNvSpPr txBox="1">
            <a:spLocks/>
          </p:cNvSpPr>
          <p:nvPr/>
        </p:nvSpPr>
        <p:spPr>
          <a:xfrm>
            <a:off x="4716018" y="414052"/>
            <a:ext cx="4320478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/>
              <a:t>По мнению опрошенных предпринимателей, в топ-3 главных мер поддержки, в которых нуждаются компании в их отрасли и в их регионе, вошли: </a:t>
            </a:r>
            <a:br>
              <a:rPr lang="ru-RU" sz="1050" dirty="0"/>
            </a:br>
            <a:r>
              <a:rPr lang="ru-RU" sz="1050" dirty="0"/>
              <a:t>1) снижение налоговой нагрузки, или новой налоговой реструктуризации (52,3%)</a:t>
            </a:r>
            <a:br>
              <a:rPr lang="ru-RU" sz="1050" dirty="0"/>
            </a:br>
            <a:r>
              <a:rPr lang="ru-RU" sz="1050" dirty="0"/>
              <a:t>2) лучшая мера поддержки - не закрывать бизнес на карантин (46,5%)</a:t>
            </a:r>
            <a:br>
              <a:rPr lang="ru-RU" sz="1050" dirty="0"/>
            </a:br>
            <a:r>
              <a:rPr lang="ru-RU" sz="1050" dirty="0"/>
              <a:t>3) выдать новые прямые дотации в размере одного МРОТ на работающего за все месяцы ограничений (27,1%)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B35825FB-D4AC-5A4E-BD44-978E35C5C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132330"/>
              </p:ext>
            </p:extLst>
          </p:nvPr>
        </p:nvGraphicFramePr>
        <p:xfrm>
          <a:off x="4692355" y="2468139"/>
          <a:ext cx="4451646" cy="405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A178517E-595B-C748-BE8E-0A96AFC8E2DC}"/>
              </a:ext>
            </a:extLst>
          </p:cNvPr>
          <p:cNvSpPr txBox="1">
            <a:spLocks/>
          </p:cNvSpPr>
          <p:nvPr/>
        </p:nvSpPr>
        <p:spPr>
          <a:xfrm>
            <a:off x="4951785" y="1739615"/>
            <a:ext cx="3877712" cy="639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ru-RU" sz="1100" dirty="0">
                <a:solidFill>
                  <a:srgbClr val="C00000"/>
                </a:solidFill>
              </a:rPr>
              <a:t>«В КАКИХ МЕРАХ ПОДДЕРЖКИ НА ВАШ ВЗГЛЯД БОЛЬШЕ ВСЕГО НУЖДАЮТСЯ КОМПАНИИ В ВАШЕЙ ОТРАСЛИ В ВАШЕМ РЕГИОНЕ? </a:t>
            </a:r>
            <a:r>
              <a:rPr lang="ru-RU" sz="900" i="1" dirty="0">
                <a:solidFill>
                  <a:srgbClr val="C00000"/>
                </a:solidFill>
              </a:rPr>
              <a:t>(ДОПУСКАЛСЯ ВЫБОР 3 ГЛАВНЫХ МЕР ПО МНЕНИЮ ОПРАШИВАЕМЫХ)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0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7079" y="1936824"/>
            <a:ext cx="4307526" cy="1008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rgbClr val="C00000"/>
                </a:solidFill>
                <a:latin typeface="+mj-lt"/>
              </a:rPr>
              <a:t>«ПОЛУЧИЛА ЛИ ВАША КОМПАНИЯ МЕРЫ ПОДДЕРЖКИ (НАЛОГОВЫЕ, КРЕДИТНЫЕ ОТСРОЧКИ И РЕСТРУКТУРИЗАЦИИ ИЛИ ИНЫЕ), ПО КОТОРЫМ УЖЕ НАСТУПИЛ ИЛИ СКОРО НАСТУПИТ СРОК ПОГАШЕНИЯ ЗАДОЛЖЕННОСТИ?»</a:t>
            </a:r>
            <a:endParaRPr lang="ru-RU" sz="105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40232" y="6352713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11503D2B-FDDD-8E4B-8A75-D902702F2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062303"/>
              </p:ext>
            </p:extLst>
          </p:nvPr>
        </p:nvGraphicFramePr>
        <p:xfrm>
          <a:off x="207511" y="3087722"/>
          <a:ext cx="4392666" cy="301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72E485B1-6F39-4ABF-AB99-4C9D2691002C}"/>
              </a:ext>
            </a:extLst>
          </p:cNvPr>
          <p:cNvSpPr txBox="1">
            <a:spLocks/>
          </p:cNvSpPr>
          <p:nvPr/>
        </p:nvSpPr>
        <p:spPr>
          <a:xfrm>
            <a:off x="250218" y="876483"/>
            <a:ext cx="4320480" cy="630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(38,6%) предпринимателей получили меры поддержки по которым предстоит погашение обязательств в ближайшее время.</a:t>
            </a:r>
          </a:p>
        </p:txBody>
      </p:sp>
      <p:sp>
        <p:nvSpPr>
          <p:cNvPr id="20" name="Содержимое 3">
            <a:extLst>
              <a:ext uri="{FF2B5EF4-FFF2-40B4-BE49-F238E27FC236}">
                <a16:creationId xmlns:a16="http://schemas.microsoft.com/office/drawing/2014/main" xmlns="" id="{363D8D11-2514-484D-8DCC-B385D600032D}"/>
              </a:ext>
            </a:extLst>
          </p:cNvPr>
          <p:cNvSpPr txBox="1">
            <a:spLocks/>
          </p:cNvSpPr>
          <p:nvPr/>
        </p:nvSpPr>
        <p:spPr>
          <a:xfrm>
            <a:off x="4876624" y="1903334"/>
            <a:ext cx="3960482" cy="526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200" dirty="0">
                <a:solidFill>
                  <a:srgbClr val="C00000"/>
                </a:solidFill>
                <a:latin typeface="+mj-lt"/>
              </a:rPr>
              <a:t>«ЕСЛИ ДА, СМОЖЕТЕ ЛИ ПОГАСИТЬ ДОЛГ ПЕРЕД ГОСУДАРСТВОМ И БАНКАМИ ПО ЭТИМ ЗАДОЛЖЕННОСТЯМ?»</a:t>
            </a:r>
            <a:endParaRPr lang="ru-RU" sz="105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11503D2B-FDDD-8E4B-8A75-D902702F2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38049"/>
              </p:ext>
            </p:extLst>
          </p:nvPr>
        </p:nvGraphicFramePr>
        <p:xfrm>
          <a:off x="4643899" y="3087722"/>
          <a:ext cx="4392666" cy="342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C2208FF3-CBE9-436C-91AB-2E913B50F3C8}"/>
              </a:ext>
            </a:extLst>
          </p:cNvPr>
          <p:cNvSpPr txBox="1">
            <a:spLocks/>
          </p:cNvSpPr>
          <p:nvPr/>
        </p:nvSpPr>
        <p:spPr>
          <a:xfrm>
            <a:off x="0" y="6525344"/>
            <a:ext cx="1224136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18.11.2020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72E485B1-6F39-4ABF-AB99-4C9D2691002C}"/>
              </a:ext>
            </a:extLst>
          </p:cNvPr>
          <p:cNvSpPr txBox="1">
            <a:spLocks/>
          </p:cNvSpPr>
          <p:nvPr/>
        </p:nvSpPr>
        <p:spPr>
          <a:xfrm>
            <a:off x="4774276" y="910459"/>
            <a:ext cx="4046197" cy="783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0" dirty="0"/>
              <a:t>Из них (49,5%) нуждаются в новой реструктуризации, так как не смогут погасить долг по наступлению срока погашения. Еще (9,3%) считают, что не смогут исполнить условия получения 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39310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17568" y="638090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1979712" y="1965660"/>
            <a:ext cx="5904656" cy="58627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solidFill>
                  <a:srgbClr val="C00000"/>
                </a:solidFill>
                <a:latin typeface="+mj-lt"/>
              </a:rPr>
              <a:t>«ЕСЛИ ВЫ ПОЛУЧИЛИ КРЕДИТ ПОД 2%, ИЛИ ПРЯМЫЕ ДОТАЦИИ С УСЛОВИЕМ СОХРАНЕНИЯ ЗАНЯТОСТИ, УДАСТСЯ ЛИ ВАМ ВЫПОЛНИТЬ УСЛОВИЯ ПО СОХРАНЕНИЮ ЧИСЛЕННОСТИ ПЕРСОНАЛА НА 1 ДЕКАБРЯ?»</a:t>
            </a:r>
            <a:endParaRPr lang="ru-RU" sz="11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1331640" y="707186"/>
            <a:ext cx="7416824" cy="8059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200" dirty="0"/>
              <a:t>(33,9%) респондентов, получивших кредит под 2%, или прямые дотации с условием сохранения занятости, смогут сохранить численность персонала на 1 декабря.</a:t>
            </a:r>
          </a:p>
          <a:p>
            <a:pPr marL="0" indent="0" algn="just">
              <a:buNone/>
            </a:pPr>
            <a:r>
              <a:rPr lang="ru-RU" sz="1200" dirty="0"/>
              <a:t>(23,7%) предпринимателей смогут выполнить условие по сохранению численности персонала на 1 декабря только если государство предоставит дополнительную помощь.</a:t>
            </a:r>
          </a:p>
          <a:p>
            <a:pPr marL="0" indent="0" algn="just">
              <a:buNone/>
            </a:pPr>
            <a:r>
              <a:rPr lang="ru-RU" sz="1200" dirty="0"/>
              <a:t>Еще (11,4%) респондентов указали, что точно не смогут сохранить численность персонала, так как обороты бизнеса так и не восстановились.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B4D36353-D6DB-437A-9658-D9CE2E510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041747"/>
              </p:ext>
            </p:extLst>
          </p:nvPr>
        </p:nvGraphicFramePr>
        <p:xfrm>
          <a:off x="2145985" y="2727546"/>
          <a:ext cx="4852029" cy="390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8466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5204</TotalTime>
  <Words>1460</Words>
  <Application>Microsoft Office PowerPoint</Application>
  <PresentationFormat>Экран (4:3)</PresentationFormat>
  <Paragraphs>196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* Мониторинг проведен институтом уполномоченных по защите прав предпринимателей </vt:lpstr>
      <vt:lpstr> Распределение ответов респондентов на вопрос:  «К какой сфере деятельности относится Ваша компания?»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Истомина Екатерина</cp:lastModifiedBy>
  <cp:revision>556</cp:revision>
  <dcterms:created xsi:type="dcterms:W3CDTF">2020-04-14T14:10:39Z</dcterms:created>
  <dcterms:modified xsi:type="dcterms:W3CDTF">2020-11-23T13:44:08Z</dcterms:modified>
</cp:coreProperties>
</file>