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3"/>
  </p:notesMasterIdLst>
  <p:handoutMasterIdLst>
    <p:handoutMasterId r:id="rId24"/>
  </p:handoutMasterIdLst>
  <p:sldIdLst>
    <p:sldId id="257" r:id="rId2"/>
    <p:sldId id="258" r:id="rId3"/>
    <p:sldId id="547" r:id="rId4"/>
    <p:sldId id="535" r:id="rId5"/>
    <p:sldId id="549" r:id="rId6"/>
    <p:sldId id="534" r:id="rId7"/>
    <p:sldId id="550" r:id="rId8"/>
    <p:sldId id="537" r:id="rId9"/>
    <p:sldId id="548" r:id="rId10"/>
    <p:sldId id="456" r:id="rId11"/>
    <p:sldId id="545" r:id="rId12"/>
    <p:sldId id="541" r:id="rId13"/>
    <p:sldId id="542" r:id="rId14"/>
    <p:sldId id="551" r:id="rId15"/>
    <p:sldId id="543" r:id="rId16"/>
    <p:sldId id="552" r:id="rId17"/>
    <p:sldId id="544" r:id="rId18"/>
    <p:sldId id="553" r:id="rId19"/>
    <p:sldId id="554" r:id="rId20"/>
    <p:sldId id="259" r:id="rId21"/>
    <p:sldId id="45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A4"/>
    <a:srgbClr val="B14BFF"/>
    <a:srgbClr val="F1F1F1"/>
    <a:srgbClr val="E8E8E8"/>
    <a:srgbClr val="EF686A"/>
    <a:srgbClr val="F39A9C"/>
    <a:srgbClr val="55A46A"/>
    <a:srgbClr val="F8CBCD"/>
    <a:srgbClr val="97D3A8"/>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70" d="100"/>
          <a:sy n="70" d="100"/>
        </p:scale>
        <p:origin x="187" y="326"/>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Выручка на 1 предприятие</c:v>
                </c:pt>
              </c:strCache>
            </c:strRef>
          </c:tx>
          <c:spPr>
            <a:solidFill>
              <a:schemeClr val="accent5">
                <a:lumMod val="60000"/>
                <a:lumOff val="4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1 кв. 2020</c:v>
                </c:pt>
                <c:pt idx="1">
                  <c:v>1-2 кв. 2020</c:v>
                </c:pt>
                <c:pt idx="2">
                  <c:v>1-3 кв. 2020</c:v>
                </c:pt>
              </c:strCache>
            </c:strRef>
          </c:cat>
          <c:val>
            <c:numRef>
              <c:f>Лист1!$B$2:$B$4</c:f>
              <c:numCache>
                <c:formatCode>0.0</c:formatCode>
                <c:ptCount val="3"/>
                <c:pt idx="0">
                  <c:v>8.1084465405959207</c:v>
                </c:pt>
                <c:pt idx="1">
                  <c:v>5.7831889131816254</c:v>
                </c:pt>
                <c:pt idx="2">
                  <c:v>7.4543180248597709</c:v>
                </c:pt>
              </c:numCache>
            </c:numRef>
          </c:val>
          <c:extLst>
            <c:ext xmlns:c16="http://schemas.microsoft.com/office/drawing/2014/chart" uri="{C3380CC4-5D6E-409C-BE32-E72D297353CC}">
              <c16:uniqueId val="{00000000-0E0D-7341-AACF-8CA6AEEB1384}"/>
            </c:ext>
          </c:extLst>
        </c:ser>
        <c:ser>
          <c:idx val="1"/>
          <c:order val="1"/>
          <c:tx>
            <c:strRef>
              <c:f>Лист1!$C$1</c:f>
              <c:strCache>
                <c:ptCount val="1"/>
                <c:pt idx="0">
                  <c:v>ФОТ на 1 занятого</c:v>
                </c:pt>
              </c:strCache>
            </c:strRef>
          </c:tx>
          <c:spPr>
            <a:solidFill>
              <a:schemeClr val="accent6">
                <a:lumMod val="60000"/>
                <a:lumOff val="40000"/>
              </a:schemeClr>
            </a:solidFill>
            <a:ln>
              <a:solidFill>
                <a:schemeClr val="tx1"/>
              </a:solidFill>
            </a:ln>
            <a:effectLst/>
          </c:spPr>
          <c:invertIfNegative val="0"/>
          <c:dLbls>
            <c:dLbl>
              <c:idx val="0"/>
              <c:layout>
                <c:manualLayout>
                  <c:x val="0"/>
                  <c:y val="0.116128194554044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F2-2F43-80F1-80F8D9BD72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1 кв. 2020</c:v>
                </c:pt>
                <c:pt idx="1">
                  <c:v>1-2 кв. 2020</c:v>
                </c:pt>
                <c:pt idx="2">
                  <c:v>1-3 кв. 2020</c:v>
                </c:pt>
              </c:strCache>
            </c:strRef>
          </c:cat>
          <c:val>
            <c:numRef>
              <c:f>Лист1!$C$2:$C$4</c:f>
              <c:numCache>
                <c:formatCode>0.0</c:formatCode>
                <c:ptCount val="3"/>
                <c:pt idx="0">
                  <c:v>12.223207506436422</c:v>
                </c:pt>
                <c:pt idx="1">
                  <c:v>7.2138377221022516</c:v>
                </c:pt>
                <c:pt idx="2">
                  <c:v>7.706754142804721</c:v>
                </c:pt>
              </c:numCache>
            </c:numRef>
          </c:val>
          <c:extLst>
            <c:ext xmlns:c16="http://schemas.microsoft.com/office/drawing/2014/chart" uri="{C3380CC4-5D6E-409C-BE32-E72D297353CC}">
              <c16:uniqueId val="{00000001-0E0D-7341-AACF-8CA6AEEB1384}"/>
            </c:ext>
          </c:extLst>
        </c:ser>
        <c:ser>
          <c:idx val="2"/>
          <c:order val="2"/>
          <c:tx>
            <c:strRef>
              <c:f>Лист1!$D$1</c:f>
              <c:strCache>
                <c:ptCount val="1"/>
                <c:pt idx="0">
                  <c:v>Число сотрудников  на 1 предприятие</c:v>
                </c:pt>
              </c:strCache>
            </c:strRef>
          </c:tx>
          <c:spPr>
            <a:solidFill>
              <a:schemeClr val="accent2">
                <a:lumMod val="40000"/>
                <a:lumOff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1 кв. 2020</c:v>
                </c:pt>
                <c:pt idx="1">
                  <c:v>1-2 кв. 2020</c:v>
                </c:pt>
                <c:pt idx="2">
                  <c:v>1-3 кв. 2020</c:v>
                </c:pt>
              </c:strCache>
            </c:strRef>
          </c:cat>
          <c:val>
            <c:numRef>
              <c:f>Лист1!$D$2:$D$4</c:f>
              <c:numCache>
                <c:formatCode>0.0</c:formatCode>
                <c:ptCount val="3"/>
                <c:pt idx="0">
                  <c:v>1.0006775439984632</c:v>
                </c:pt>
                <c:pt idx="1">
                  <c:v>1.9672527252274234</c:v>
                </c:pt>
                <c:pt idx="2">
                  <c:v>3.08960605455691</c:v>
                </c:pt>
              </c:numCache>
            </c:numRef>
          </c:val>
          <c:extLst>
            <c:ext xmlns:c16="http://schemas.microsoft.com/office/drawing/2014/chart" uri="{C3380CC4-5D6E-409C-BE32-E72D297353CC}">
              <c16:uniqueId val="{00000002-0E0D-7341-AACF-8CA6AEEB1384}"/>
            </c:ext>
          </c:extLst>
        </c:ser>
        <c:dLbls>
          <c:showLegendKey val="0"/>
          <c:showVal val="0"/>
          <c:showCatName val="0"/>
          <c:showSerName val="0"/>
          <c:showPercent val="0"/>
          <c:showBubbleSize val="0"/>
        </c:dLbls>
        <c:gapWidth val="219"/>
        <c:overlap val="-27"/>
        <c:axId val="24766704"/>
        <c:axId val="25084224"/>
      </c:barChart>
      <c:lineChart>
        <c:grouping val="standard"/>
        <c:varyColors val="0"/>
        <c:ser>
          <c:idx val="3"/>
          <c:order val="3"/>
          <c:tx>
            <c:strRef>
              <c:f>Лист1!$E$1</c:f>
              <c:strCache>
                <c:ptCount val="1"/>
                <c:pt idx="0">
                  <c:v>Итоговый индекс</c:v>
                </c:pt>
              </c:strCache>
            </c:strRef>
          </c:tx>
          <c:spPr>
            <a:ln w="53975" cap="rnd">
              <a:solidFill>
                <a:srgbClr val="C00000"/>
              </a:solidFill>
              <a:round/>
            </a:ln>
            <a:effectLst/>
          </c:spPr>
          <c:marker>
            <c:symbol val="none"/>
          </c:marker>
          <c:dLbls>
            <c:dLbl>
              <c:idx val="0"/>
              <c:layout>
                <c:manualLayout>
                  <c:x val="7.1506793637708911E-3"/>
                  <c:y val="-7.466128514592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38-F342-AA5D-248FE1992108}"/>
                </c:ext>
              </c:extLst>
            </c:dLbl>
            <c:dLbl>
              <c:idx val="1"/>
              <c:layout>
                <c:manualLayout>
                  <c:x val="-2.8699920714655765E-2"/>
                  <c:y val="-9.810592171496657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538-F342-AA5D-248FE19921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1 кв. 2020</c:v>
                </c:pt>
                <c:pt idx="1">
                  <c:v>1-2 кв. 2020</c:v>
                </c:pt>
                <c:pt idx="2">
                  <c:v>1-3 кв. 2020</c:v>
                </c:pt>
              </c:strCache>
            </c:strRef>
          </c:cat>
          <c:val>
            <c:numRef>
              <c:f>Лист1!$E$2:$E$4</c:f>
              <c:numCache>
                <c:formatCode>0.0</c:formatCode>
                <c:ptCount val="3"/>
                <c:pt idx="0">
                  <c:v>6.9112433282931374</c:v>
                </c:pt>
                <c:pt idx="1">
                  <c:v>4.829073961568195</c:v>
                </c:pt>
                <c:pt idx="2">
                  <c:v>5.8094076839166062</c:v>
                </c:pt>
              </c:numCache>
            </c:numRef>
          </c:val>
          <c:smooth val="0"/>
          <c:extLst>
            <c:ext xmlns:c16="http://schemas.microsoft.com/office/drawing/2014/chart" uri="{C3380CC4-5D6E-409C-BE32-E72D297353CC}">
              <c16:uniqueId val="{00000004-0E0D-7341-AACF-8CA6AEEB1384}"/>
            </c:ext>
          </c:extLst>
        </c:ser>
        <c:dLbls>
          <c:showLegendKey val="0"/>
          <c:showVal val="0"/>
          <c:showCatName val="0"/>
          <c:showSerName val="0"/>
          <c:showPercent val="0"/>
          <c:showBubbleSize val="0"/>
        </c:dLbls>
        <c:marker val="1"/>
        <c:smooth val="0"/>
        <c:axId val="113119120"/>
        <c:axId val="674177024"/>
      </c:lineChart>
      <c:catAx>
        <c:axId val="2476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084224"/>
        <c:crosses val="autoZero"/>
        <c:auto val="1"/>
        <c:lblAlgn val="ctr"/>
        <c:lblOffset val="100"/>
        <c:noMultiLvlLbl val="0"/>
      </c:catAx>
      <c:valAx>
        <c:axId val="2508422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4766704"/>
        <c:crosses val="autoZero"/>
        <c:crossBetween val="between"/>
      </c:valAx>
      <c:valAx>
        <c:axId val="67417702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3119120"/>
        <c:crosses val="max"/>
        <c:crossBetween val="between"/>
      </c:valAx>
      <c:catAx>
        <c:axId val="113119120"/>
        <c:scaling>
          <c:orientation val="minMax"/>
        </c:scaling>
        <c:delete val="1"/>
        <c:axPos val="b"/>
        <c:numFmt formatCode="General" sourceLinked="1"/>
        <c:majorTickMark val="out"/>
        <c:minorTickMark val="none"/>
        <c:tickLblPos val="nextTo"/>
        <c:crossAx val="674177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1 группа</c:v>
                </c:pt>
              </c:strCache>
            </c:strRef>
          </c:tx>
          <c:spPr>
            <a:solidFill>
              <a:schemeClr val="accent1">
                <a:shade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Лист1!$B$2:$B$4</c:f>
              <c:numCache>
                <c:formatCode>0.0</c:formatCode>
                <c:ptCount val="3"/>
                <c:pt idx="0">
                  <c:v>0.34885237760112869</c:v>
                </c:pt>
                <c:pt idx="1">
                  <c:v>1.1840817700431501</c:v>
                </c:pt>
                <c:pt idx="2">
                  <c:v>1.210860610380659</c:v>
                </c:pt>
              </c:numCache>
            </c:numRef>
          </c:val>
          <c:extLst>
            <c:ext xmlns:c16="http://schemas.microsoft.com/office/drawing/2014/chart" uri="{C3380CC4-5D6E-409C-BE32-E72D297353CC}">
              <c16:uniqueId val="{00000000-3805-5A4D-9097-B5C8D8EA4607}"/>
            </c:ext>
          </c:extLst>
        </c:ser>
        <c:ser>
          <c:idx val="1"/>
          <c:order val="1"/>
          <c:tx>
            <c:strRef>
              <c:f>Лист1!$C$1</c:f>
              <c:strCache>
                <c:ptCount val="1"/>
                <c:pt idx="0">
                  <c:v>2 группа</c:v>
                </c:pt>
              </c:strCache>
            </c:strRef>
          </c:tx>
          <c:spPr>
            <a:solidFill>
              <a:schemeClr val="accent1">
                <a:shade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Лист1!$C$2:$C$4</c:f>
              <c:numCache>
                <c:formatCode>0.0</c:formatCode>
                <c:ptCount val="3"/>
                <c:pt idx="0">
                  <c:v>-0.3</c:v>
                </c:pt>
                <c:pt idx="1">
                  <c:v>1</c:v>
                </c:pt>
                <c:pt idx="2">
                  <c:v>1.7</c:v>
                </c:pt>
              </c:numCache>
            </c:numRef>
          </c:val>
          <c:extLst>
            <c:ext xmlns:c16="http://schemas.microsoft.com/office/drawing/2014/chart" uri="{C3380CC4-5D6E-409C-BE32-E72D297353CC}">
              <c16:uniqueId val="{00000001-3805-5A4D-9097-B5C8D8EA4607}"/>
            </c:ext>
          </c:extLst>
        </c:ser>
        <c:ser>
          <c:idx val="2"/>
          <c:order val="2"/>
          <c:tx>
            <c:strRef>
              <c:f>Лист1!$D$1</c:f>
              <c:strCache>
                <c:ptCount val="1"/>
                <c:pt idx="0">
                  <c:v>3 группа</c:v>
                </c:pt>
              </c:strCache>
            </c:strRef>
          </c:tx>
          <c:spPr>
            <a:solidFill>
              <a:schemeClr val="accent1">
                <a:tint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Лист1!$D$2:$D$4</c:f>
              <c:numCache>
                <c:formatCode>0.0</c:formatCode>
                <c:ptCount val="3"/>
                <c:pt idx="0">
                  <c:v>-0.4314858577800198</c:v>
                </c:pt>
                <c:pt idx="1">
                  <c:v>0.56892362025926835</c:v>
                </c:pt>
                <c:pt idx="2">
                  <c:v>2.131309740063374</c:v>
                </c:pt>
              </c:numCache>
            </c:numRef>
          </c:val>
          <c:extLst>
            <c:ext xmlns:c16="http://schemas.microsoft.com/office/drawing/2014/chart" uri="{C3380CC4-5D6E-409C-BE32-E72D297353CC}">
              <c16:uniqueId val="{00000002-3805-5A4D-9097-B5C8D8EA4607}"/>
            </c:ext>
          </c:extLst>
        </c:ser>
        <c:ser>
          <c:idx val="3"/>
          <c:order val="3"/>
          <c:tx>
            <c:strRef>
              <c:f>Лист1!$E$1</c:f>
              <c:strCache>
                <c:ptCount val="1"/>
                <c:pt idx="0">
                  <c:v>4 группа</c:v>
                </c:pt>
              </c:strCache>
            </c:strRef>
          </c:tx>
          <c:spPr>
            <a:solidFill>
              <a:schemeClr val="accent1">
                <a:tint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Лист1!$E$2:$E$4</c:f>
              <c:numCache>
                <c:formatCode>0.0</c:formatCode>
                <c:ptCount val="3"/>
                <c:pt idx="0">
                  <c:v>2.6</c:v>
                </c:pt>
                <c:pt idx="1">
                  <c:v>3.4</c:v>
                </c:pt>
                <c:pt idx="2">
                  <c:v>4.5</c:v>
                </c:pt>
              </c:numCache>
            </c:numRef>
          </c:val>
          <c:extLst>
            <c:ext xmlns:c16="http://schemas.microsoft.com/office/drawing/2014/chart" uri="{C3380CC4-5D6E-409C-BE32-E72D297353CC}">
              <c16:uniqueId val="{00000006-3805-5A4D-9097-B5C8D8EA4607}"/>
            </c:ext>
          </c:extLst>
        </c:ser>
        <c:dLbls>
          <c:dLblPos val="outEnd"/>
          <c:showLegendKey val="0"/>
          <c:showVal val="1"/>
          <c:showCatName val="0"/>
          <c:showSerName val="0"/>
          <c:showPercent val="0"/>
          <c:showBubbleSize val="0"/>
        </c:dLbls>
        <c:gapWidth val="444"/>
        <c:overlap val="-90"/>
        <c:axId val="24766704"/>
        <c:axId val="25084224"/>
      </c:barChart>
      <c:catAx>
        <c:axId val="2476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ru-RU"/>
          </a:p>
        </c:txPr>
        <c:crossAx val="25084224"/>
        <c:crosses val="autoZero"/>
        <c:auto val="1"/>
        <c:lblAlgn val="ctr"/>
        <c:lblOffset val="100"/>
        <c:noMultiLvlLbl val="0"/>
      </c:catAx>
      <c:valAx>
        <c:axId val="25084224"/>
        <c:scaling>
          <c:orientation val="minMax"/>
        </c:scaling>
        <c:delete val="1"/>
        <c:axPos val="l"/>
        <c:numFmt formatCode="0.0" sourceLinked="1"/>
        <c:majorTickMark val="none"/>
        <c:minorTickMark val="none"/>
        <c:tickLblPos val="nextTo"/>
        <c:crossAx val="2476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8065274600875"/>
          <c:y val="0.1431166717436565"/>
          <c:w val="0.65277101800062176"/>
          <c:h val="0.64842044776532726"/>
        </c:manualLayout>
      </c:layout>
      <c:barChart>
        <c:barDir val="bar"/>
        <c:grouping val="clustered"/>
        <c:varyColors val="0"/>
        <c:ser>
          <c:idx val="0"/>
          <c:order val="0"/>
          <c:tx>
            <c:strRef>
              <c:f>Лист1!$B$1</c:f>
              <c:strCache>
                <c:ptCount val="1"/>
                <c:pt idx="0">
                  <c:v>Итоговые значения Индекса Роста (1-3 квартал 2020 г.)</c:v>
                </c:pt>
              </c:strCache>
            </c:strRef>
          </c:tx>
          <c:spPr>
            <a:solidFill>
              <a:srgbClr val="00B050"/>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5-ED89-BC40-A410-8D2B1D3071A6}"/>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4-ED89-BC40-A410-8D2B1D3071A6}"/>
              </c:ext>
            </c:extLst>
          </c:dPt>
          <c:dPt>
            <c:idx val="2"/>
            <c:invertIfNegative val="0"/>
            <c:bubble3D val="0"/>
            <c:spPr>
              <a:solidFill>
                <a:srgbClr val="92D050"/>
              </a:solidFill>
              <a:ln>
                <a:noFill/>
              </a:ln>
              <a:effectLst/>
            </c:spPr>
            <c:extLst>
              <c:ext xmlns:c16="http://schemas.microsoft.com/office/drawing/2014/chart" uri="{C3380CC4-5D6E-409C-BE32-E72D297353CC}">
                <c16:uniqueId val="{00000007-ED89-BC40-A410-8D2B1D3071A6}"/>
              </c:ext>
            </c:extLst>
          </c:dPt>
          <c:dPt>
            <c:idx val="3"/>
            <c:invertIfNegative val="0"/>
            <c:bubble3D val="0"/>
            <c:spPr>
              <a:solidFill>
                <a:srgbClr val="92D050"/>
              </a:solidFill>
              <a:ln>
                <a:noFill/>
              </a:ln>
              <a:effectLst/>
            </c:spPr>
            <c:extLst>
              <c:ext xmlns:c16="http://schemas.microsoft.com/office/drawing/2014/chart" uri="{C3380CC4-5D6E-409C-BE32-E72D297353CC}">
                <c16:uniqueId val="{00000006-ED89-BC40-A410-8D2B1D3071A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Санкт-Петербург</c:v>
                </c:pt>
                <c:pt idx="1">
                  <c:v>Среднее по группе</c:v>
                </c:pt>
                <c:pt idx="2">
                  <c:v>Москва</c:v>
                </c:pt>
                <c:pt idx="3">
                  <c:v>Московская область</c:v>
                </c:pt>
              </c:strCache>
            </c:strRef>
          </c:cat>
          <c:val>
            <c:numRef>
              <c:f>Лист1!$B$2:$B$5</c:f>
              <c:numCache>
                <c:formatCode>0.0</c:formatCode>
                <c:ptCount val="4"/>
                <c:pt idx="0">
                  <c:v>1.89388892</c:v>
                </c:pt>
                <c:pt idx="1">
                  <c:v>4.6727157899999998</c:v>
                </c:pt>
                <c:pt idx="2">
                  <c:v>5.4235773900000002</c:v>
                </c:pt>
                <c:pt idx="3">
                  <c:v>6.7006810400000001</c:v>
                </c:pt>
              </c:numCache>
            </c:numRef>
          </c:val>
          <c:extLst>
            <c:ext xmlns:c16="http://schemas.microsoft.com/office/drawing/2014/chart" uri="{C3380CC4-5D6E-409C-BE32-E72D297353CC}">
              <c16:uniqueId val="{00000000-ED89-BC40-A410-8D2B1D3071A6}"/>
            </c:ext>
          </c:extLst>
        </c:ser>
        <c:dLbls>
          <c:showLegendKey val="0"/>
          <c:showVal val="0"/>
          <c:showCatName val="0"/>
          <c:showSerName val="0"/>
          <c:showPercent val="0"/>
          <c:showBubbleSize val="0"/>
        </c:dLbls>
        <c:gapWidth val="219"/>
        <c:axId val="1026064160"/>
        <c:axId val="590025568"/>
      </c:barChart>
      <c:catAx>
        <c:axId val="1026064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90025568"/>
        <c:crosses val="autoZero"/>
        <c:auto val="1"/>
        <c:lblAlgn val="ctr"/>
        <c:lblOffset val="100"/>
        <c:noMultiLvlLbl val="0"/>
      </c:catAx>
      <c:valAx>
        <c:axId val="590025568"/>
        <c:scaling>
          <c:orientation val="minMax"/>
        </c:scaling>
        <c:delete val="1"/>
        <c:axPos val="b"/>
        <c:numFmt formatCode="0.0" sourceLinked="1"/>
        <c:majorTickMark val="none"/>
        <c:minorTickMark val="none"/>
        <c:tickLblPos val="nextTo"/>
        <c:crossAx val="102606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6987925757428"/>
          <c:y val="0.1431166717436565"/>
          <c:w val="0.80938181061846071"/>
          <c:h val="0.7931441376465892"/>
        </c:manualLayout>
      </c:layout>
      <c:barChart>
        <c:barDir val="bar"/>
        <c:grouping val="clustered"/>
        <c:varyColors val="0"/>
        <c:ser>
          <c:idx val="0"/>
          <c:order val="0"/>
          <c:tx>
            <c:strRef>
              <c:f>Лист1!$B$1</c:f>
              <c:strCache>
                <c:ptCount val="1"/>
                <c:pt idx="0">
                  <c:v>Итоговые значения Индекса Роста (1-3 квартал 2020 г.)</c:v>
                </c:pt>
              </c:strCache>
            </c:strRef>
          </c:tx>
          <c:spPr>
            <a:solidFill>
              <a:schemeClr val="accent3">
                <a:lumMod val="50000"/>
              </a:schemeClr>
            </a:solidFill>
            <a:ln>
              <a:noFill/>
            </a:ln>
            <a:effectLst/>
          </c:spPr>
          <c:invertIfNegative val="0"/>
          <c:dPt>
            <c:idx val="8"/>
            <c:invertIfNegative val="0"/>
            <c:bubble3D val="0"/>
            <c:spPr>
              <a:solidFill>
                <a:schemeClr val="accent3">
                  <a:lumMod val="50000"/>
                </a:schemeClr>
              </a:solidFill>
              <a:ln>
                <a:noFill/>
              </a:ln>
              <a:effectLst/>
            </c:spPr>
            <c:extLst>
              <c:ext xmlns:c16="http://schemas.microsoft.com/office/drawing/2014/chart" uri="{C3380CC4-5D6E-409C-BE32-E72D297353CC}">
                <c16:uniqueId val="{00000001-9C4E-844E-B4FD-9362ABF560E5}"/>
              </c:ext>
            </c:extLst>
          </c:dPt>
          <c:dPt>
            <c:idx val="13"/>
            <c:invertIfNegative val="0"/>
            <c:bubble3D val="0"/>
            <c:spPr>
              <a:solidFill>
                <a:srgbClr val="92D050"/>
              </a:solidFill>
              <a:ln>
                <a:noFill/>
              </a:ln>
              <a:effectLst/>
            </c:spPr>
            <c:extLst>
              <c:ext xmlns:c16="http://schemas.microsoft.com/office/drawing/2014/chart" uri="{C3380CC4-5D6E-409C-BE32-E72D297353CC}">
                <c16:uniqueId val="{00000003-9C4E-844E-B4FD-9362ABF560E5}"/>
              </c:ext>
            </c:extLst>
          </c:dPt>
          <c:dPt>
            <c:idx val="14"/>
            <c:invertIfNegative val="0"/>
            <c:bubble3D val="0"/>
            <c:spPr>
              <a:solidFill>
                <a:srgbClr val="92D050"/>
              </a:solidFill>
              <a:ln>
                <a:noFill/>
              </a:ln>
              <a:effectLst/>
            </c:spPr>
            <c:extLst>
              <c:ext xmlns:c16="http://schemas.microsoft.com/office/drawing/2014/chart" uri="{C3380CC4-5D6E-409C-BE32-E72D297353CC}">
                <c16:uniqueId val="{0000000C-AFC0-6E4B-8DB8-865D79076525}"/>
              </c:ext>
            </c:extLst>
          </c:dPt>
          <c:dPt>
            <c:idx val="15"/>
            <c:invertIfNegative val="0"/>
            <c:bubble3D val="0"/>
            <c:spPr>
              <a:solidFill>
                <a:srgbClr val="92D050"/>
              </a:solidFill>
              <a:ln>
                <a:noFill/>
              </a:ln>
              <a:effectLst/>
            </c:spPr>
            <c:extLst>
              <c:ext xmlns:c16="http://schemas.microsoft.com/office/drawing/2014/chart" uri="{C3380CC4-5D6E-409C-BE32-E72D297353CC}">
                <c16:uniqueId val="{0000000B-AFC0-6E4B-8DB8-865D79076525}"/>
              </c:ext>
            </c:extLst>
          </c:dPt>
          <c:dPt>
            <c:idx val="16"/>
            <c:invertIfNegative val="0"/>
            <c:bubble3D val="0"/>
            <c:spPr>
              <a:solidFill>
                <a:srgbClr val="92D050"/>
              </a:solidFill>
              <a:ln>
                <a:noFill/>
              </a:ln>
              <a:effectLst/>
            </c:spPr>
            <c:extLst>
              <c:ext xmlns:c16="http://schemas.microsoft.com/office/drawing/2014/chart" uri="{C3380CC4-5D6E-409C-BE32-E72D297353CC}">
                <c16:uniqueId val="{0000000A-AFC0-6E4B-8DB8-865D79076525}"/>
              </c:ext>
            </c:extLst>
          </c:dPt>
          <c:dPt>
            <c:idx val="17"/>
            <c:invertIfNegative val="0"/>
            <c:bubble3D val="0"/>
            <c:spPr>
              <a:solidFill>
                <a:srgbClr val="92D050"/>
              </a:solidFill>
              <a:ln>
                <a:noFill/>
              </a:ln>
              <a:effectLst/>
            </c:spPr>
            <c:extLst>
              <c:ext xmlns:c16="http://schemas.microsoft.com/office/drawing/2014/chart" uri="{C3380CC4-5D6E-409C-BE32-E72D297353CC}">
                <c16:uniqueId val="{00000009-AFC0-6E4B-8DB8-865D79076525}"/>
              </c:ext>
            </c:extLst>
          </c:dPt>
          <c:dPt>
            <c:idx val="18"/>
            <c:invertIfNegative val="0"/>
            <c:bubble3D val="0"/>
            <c:spPr>
              <a:solidFill>
                <a:srgbClr val="92D050"/>
              </a:solidFill>
              <a:ln>
                <a:noFill/>
              </a:ln>
              <a:effectLst/>
            </c:spPr>
            <c:extLst>
              <c:ext xmlns:c16="http://schemas.microsoft.com/office/drawing/2014/chart" uri="{C3380CC4-5D6E-409C-BE32-E72D297353CC}">
                <c16:uniqueId val="{00000008-AFC0-6E4B-8DB8-865D79076525}"/>
              </c:ext>
            </c:extLst>
          </c:dPt>
          <c:dPt>
            <c:idx val="19"/>
            <c:invertIfNegative val="0"/>
            <c:bubble3D val="0"/>
            <c:spPr>
              <a:solidFill>
                <a:srgbClr val="92D050"/>
              </a:solidFill>
              <a:ln>
                <a:noFill/>
              </a:ln>
              <a:effectLst/>
            </c:spPr>
            <c:extLst>
              <c:ext xmlns:c16="http://schemas.microsoft.com/office/drawing/2014/chart" uri="{C3380CC4-5D6E-409C-BE32-E72D297353CC}">
                <c16:uniqueId val="{00000007-AFC0-6E4B-8DB8-865D79076525}"/>
              </c:ext>
            </c:extLst>
          </c:dPt>
          <c:dPt>
            <c:idx val="20"/>
            <c:invertIfNegative val="0"/>
            <c:bubble3D val="0"/>
            <c:spPr>
              <a:solidFill>
                <a:srgbClr val="92D050"/>
              </a:solidFill>
              <a:ln>
                <a:noFill/>
              </a:ln>
              <a:effectLst/>
            </c:spPr>
            <c:extLst>
              <c:ext xmlns:c16="http://schemas.microsoft.com/office/drawing/2014/chart" uri="{C3380CC4-5D6E-409C-BE32-E72D297353CC}">
                <c16:uniqueId val="{00000006-AFC0-6E4B-8DB8-865D7907652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Лист1!$A$2:$A$22</c:f>
              <c:strCache>
                <c:ptCount val="21"/>
                <c:pt idx="0">
                  <c:v>Кемеровская область</c:v>
                </c:pt>
                <c:pt idx="1">
                  <c:v>Иркутская область</c:v>
                </c:pt>
                <c:pt idx="2">
                  <c:v>Свердловская область</c:v>
                </c:pt>
                <c:pt idx="3">
                  <c:v>Новосибирская область</c:v>
                </c:pt>
                <c:pt idx="4">
                  <c:v>Республика Башкортостан</c:v>
                </c:pt>
                <c:pt idx="5">
                  <c:v>Краснодарский край</c:v>
                </c:pt>
                <c:pt idx="6">
                  <c:v>Челябинская область</c:v>
                </c:pt>
                <c:pt idx="7">
                  <c:v>Самарская область</c:v>
                </c:pt>
                <c:pt idx="8">
                  <c:v>Волгоградская область</c:v>
                </c:pt>
                <c:pt idx="9">
                  <c:v>Ставропольский край</c:v>
                </c:pt>
                <c:pt idx="10">
                  <c:v>Красноярский край</c:v>
                </c:pt>
                <c:pt idx="11">
                  <c:v>Саратовская область</c:v>
                </c:pt>
                <c:pt idx="12">
                  <c:v>Среднее по группе</c:v>
                </c:pt>
                <c:pt idx="13">
                  <c:v>Ростовская область</c:v>
                </c:pt>
                <c:pt idx="14">
                  <c:v>Республика Татарстан</c:v>
                </c:pt>
                <c:pt idx="15">
                  <c:v>Нижегородская область</c:v>
                </c:pt>
                <c:pt idx="16">
                  <c:v>Воронежская область</c:v>
                </c:pt>
                <c:pt idx="17">
                  <c:v>Тюменская область</c:v>
                </c:pt>
                <c:pt idx="18">
                  <c:v>Приморский край</c:v>
                </c:pt>
                <c:pt idx="19">
                  <c:v>Алтайский край</c:v>
                </c:pt>
                <c:pt idx="20">
                  <c:v>Пермский край</c:v>
                </c:pt>
              </c:strCache>
            </c:strRef>
          </c:cat>
          <c:val>
            <c:numRef>
              <c:f>Лист1!$B$2:$B$22</c:f>
              <c:numCache>
                <c:formatCode>0.0</c:formatCode>
                <c:ptCount val="21"/>
                <c:pt idx="0">
                  <c:v>-0.48596982081710149</c:v>
                </c:pt>
                <c:pt idx="1">
                  <c:v>-0.1407159532061486</c:v>
                </c:pt>
                <c:pt idx="2">
                  <c:v>1.0195917448252345</c:v>
                </c:pt>
                <c:pt idx="3">
                  <c:v>1.5455521165451955</c:v>
                </c:pt>
                <c:pt idx="4">
                  <c:v>2.3087213064831817</c:v>
                </c:pt>
                <c:pt idx="5">
                  <c:v>3.0656401902306412</c:v>
                </c:pt>
                <c:pt idx="6">
                  <c:v>3.3017243190124876</c:v>
                </c:pt>
                <c:pt idx="7">
                  <c:v>3.3056389017279519</c:v>
                </c:pt>
                <c:pt idx="8">
                  <c:v>3.3106205996319487</c:v>
                </c:pt>
                <c:pt idx="9">
                  <c:v>3.8765229169428954</c:v>
                </c:pt>
                <c:pt idx="10">
                  <c:v>4.2200252966252831</c:v>
                </c:pt>
                <c:pt idx="11">
                  <c:v>4.8781175718362846</c:v>
                </c:pt>
                <c:pt idx="12">
                  <c:v>5.0999999999999996</c:v>
                </c:pt>
                <c:pt idx="13">
                  <c:v>5.2786805128099221</c:v>
                </c:pt>
                <c:pt idx="14">
                  <c:v>5.310584920943354</c:v>
                </c:pt>
                <c:pt idx="15">
                  <c:v>5.4051169694388737</c:v>
                </c:pt>
                <c:pt idx="16">
                  <c:v>7.4829391417670745</c:v>
                </c:pt>
                <c:pt idx="17">
                  <c:v>8.4742349463176136</c:v>
                </c:pt>
                <c:pt idx="18">
                  <c:v>11.793637500438599</c:v>
                </c:pt>
                <c:pt idx="19">
                  <c:v>11.893303936845097</c:v>
                </c:pt>
                <c:pt idx="20">
                  <c:v>16.067017932425706</c:v>
                </c:pt>
              </c:numCache>
            </c:numRef>
          </c:val>
          <c:extLst>
            <c:ext xmlns:c16="http://schemas.microsoft.com/office/drawing/2014/chart" uri="{C3380CC4-5D6E-409C-BE32-E72D297353CC}">
              <c16:uniqueId val="{00000000-ED89-BC40-A410-8D2B1D3071A6}"/>
            </c:ext>
          </c:extLst>
        </c:ser>
        <c:dLbls>
          <c:showLegendKey val="0"/>
          <c:showVal val="0"/>
          <c:showCatName val="0"/>
          <c:showSerName val="0"/>
          <c:showPercent val="0"/>
          <c:showBubbleSize val="0"/>
        </c:dLbls>
        <c:gapWidth val="219"/>
        <c:axId val="1026064160"/>
        <c:axId val="590025568"/>
      </c:barChart>
      <c:catAx>
        <c:axId val="1026064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590025568"/>
        <c:crosses val="autoZero"/>
        <c:auto val="1"/>
        <c:lblAlgn val="ctr"/>
        <c:lblOffset val="100"/>
        <c:noMultiLvlLbl val="0"/>
      </c:catAx>
      <c:valAx>
        <c:axId val="590025568"/>
        <c:scaling>
          <c:orientation val="minMax"/>
        </c:scaling>
        <c:delete val="1"/>
        <c:axPos val="b"/>
        <c:numFmt formatCode="0.0" sourceLinked="1"/>
        <c:majorTickMark val="none"/>
        <c:minorTickMark val="none"/>
        <c:tickLblPos val="nextTo"/>
        <c:crossAx val="1026064160"/>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6987925757428"/>
          <c:y val="0.1431166717436565"/>
          <c:w val="0.80938181061846071"/>
          <c:h val="0.7931441376465892"/>
        </c:manualLayout>
      </c:layout>
      <c:barChart>
        <c:barDir val="bar"/>
        <c:grouping val="clustered"/>
        <c:varyColors val="0"/>
        <c:ser>
          <c:idx val="0"/>
          <c:order val="0"/>
          <c:tx>
            <c:strRef>
              <c:f>Лист1!$B$1</c:f>
              <c:strCache>
                <c:ptCount val="1"/>
                <c:pt idx="0">
                  <c:v>Итоговые значения Индекса Роста (1-3 квартал 2020 г.)</c:v>
                </c:pt>
              </c:strCache>
            </c:strRef>
          </c:tx>
          <c:spPr>
            <a:solidFill>
              <a:schemeClr val="accent3">
                <a:lumMod val="50000"/>
              </a:schemeClr>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1-F5DE-6E43-B45B-518E62A57C01}"/>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F5DE-6E43-B45B-518E62A57C01}"/>
              </c:ext>
            </c:extLst>
          </c:dPt>
          <c:dPt>
            <c:idx val="2"/>
            <c:invertIfNegative val="0"/>
            <c:bubble3D val="0"/>
            <c:spPr>
              <a:solidFill>
                <a:schemeClr val="accent3">
                  <a:lumMod val="50000"/>
                </a:schemeClr>
              </a:solidFill>
              <a:ln>
                <a:noFill/>
              </a:ln>
              <a:effectLst/>
            </c:spPr>
            <c:extLst>
              <c:ext xmlns:c16="http://schemas.microsoft.com/office/drawing/2014/chart" uri="{C3380CC4-5D6E-409C-BE32-E72D297353CC}">
                <c16:uniqueId val="{00000005-F5DE-6E43-B45B-518E62A57C01}"/>
              </c:ext>
            </c:extLst>
          </c:dPt>
          <c:dPt>
            <c:idx val="7"/>
            <c:invertIfNegative val="0"/>
            <c:bubble3D val="0"/>
            <c:spPr>
              <a:solidFill>
                <a:schemeClr val="accent3">
                  <a:lumMod val="50000"/>
                </a:schemeClr>
              </a:solidFill>
              <a:ln>
                <a:noFill/>
              </a:ln>
              <a:effectLst/>
            </c:spPr>
            <c:extLst>
              <c:ext xmlns:c16="http://schemas.microsoft.com/office/drawing/2014/chart" uri="{C3380CC4-5D6E-409C-BE32-E72D297353CC}">
                <c16:uniqueId val="{00000007-F5DE-6E43-B45B-518E62A57C01}"/>
              </c:ext>
            </c:extLst>
          </c:dPt>
          <c:dPt>
            <c:idx val="8"/>
            <c:invertIfNegative val="0"/>
            <c:bubble3D val="0"/>
            <c:spPr>
              <a:solidFill>
                <a:schemeClr val="accent3">
                  <a:lumMod val="50000"/>
                </a:schemeClr>
              </a:solidFill>
              <a:ln>
                <a:noFill/>
              </a:ln>
              <a:effectLst/>
            </c:spPr>
            <c:extLst>
              <c:ext xmlns:c16="http://schemas.microsoft.com/office/drawing/2014/chart" uri="{C3380CC4-5D6E-409C-BE32-E72D297353CC}">
                <c16:uniqueId val="{00000009-F5DE-6E43-B45B-518E62A57C01}"/>
              </c:ext>
            </c:extLst>
          </c:dPt>
          <c:dPt>
            <c:idx val="9"/>
            <c:invertIfNegative val="0"/>
            <c:bubble3D val="0"/>
            <c:spPr>
              <a:solidFill>
                <a:schemeClr val="accent3">
                  <a:lumMod val="50000"/>
                </a:schemeClr>
              </a:solidFill>
              <a:ln>
                <a:noFill/>
              </a:ln>
              <a:effectLst/>
            </c:spPr>
            <c:extLst>
              <c:ext xmlns:c16="http://schemas.microsoft.com/office/drawing/2014/chart" uri="{C3380CC4-5D6E-409C-BE32-E72D297353CC}">
                <c16:uniqueId val="{00000001-7697-C94F-A549-5494D153BB04}"/>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13-7697-C94F-A549-5494D153BB04}"/>
              </c:ext>
            </c:extLst>
          </c:dPt>
          <c:dPt>
            <c:idx val="12"/>
            <c:invertIfNegative val="0"/>
            <c:bubble3D val="0"/>
            <c:spPr>
              <a:solidFill>
                <a:schemeClr val="accent6">
                  <a:lumMod val="75000"/>
                </a:schemeClr>
              </a:solidFill>
              <a:ln>
                <a:noFill/>
              </a:ln>
              <a:effectLst/>
            </c:spPr>
            <c:extLst>
              <c:ext xmlns:c16="http://schemas.microsoft.com/office/drawing/2014/chart" uri="{C3380CC4-5D6E-409C-BE32-E72D297353CC}">
                <c16:uniqueId val="{0000000F-F5DE-6E43-B45B-518E62A57C01}"/>
              </c:ext>
            </c:extLst>
          </c:dPt>
          <c:dPt>
            <c:idx val="13"/>
            <c:invertIfNegative val="0"/>
            <c:bubble3D val="0"/>
            <c:spPr>
              <a:solidFill>
                <a:schemeClr val="accent6">
                  <a:lumMod val="75000"/>
                </a:schemeClr>
              </a:solidFill>
              <a:ln>
                <a:noFill/>
              </a:ln>
              <a:effectLst/>
            </c:spPr>
            <c:extLst>
              <c:ext xmlns:c16="http://schemas.microsoft.com/office/drawing/2014/chart" uri="{C3380CC4-5D6E-409C-BE32-E72D297353CC}">
                <c16:uniqueId val="{00000014-7697-C94F-A549-5494D153BB04}"/>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C-AFC0-6E4B-8DB8-865D79076525}"/>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B-AFC0-6E4B-8DB8-865D79076525}"/>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0A-AFC0-6E4B-8DB8-865D79076525}"/>
              </c:ext>
            </c:extLst>
          </c:dPt>
          <c:dPt>
            <c:idx val="17"/>
            <c:invertIfNegative val="0"/>
            <c:bubble3D val="0"/>
            <c:spPr>
              <a:solidFill>
                <a:schemeClr val="accent6">
                  <a:lumMod val="75000"/>
                </a:schemeClr>
              </a:solidFill>
              <a:ln>
                <a:noFill/>
              </a:ln>
              <a:effectLst/>
            </c:spPr>
            <c:extLst>
              <c:ext xmlns:c16="http://schemas.microsoft.com/office/drawing/2014/chart" uri="{C3380CC4-5D6E-409C-BE32-E72D297353CC}">
                <c16:uniqueId val="{00000009-AFC0-6E4B-8DB8-865D79076525}"/>
              </c:ext>
            </c:extLst>
          </c:dPt>
          <c:dPt>
            <c:idx val="18"/>
            <c:invertIfNegative val="0"/>
            <c:bubble3D val="0"/>
            <c:spPr>
              <a:solidFill>
                <a:schemeClr val="accent6">
                  <a:lumMod val="75000"/>
                </a:schemeClr>
              </a:solidFill>
              <a:ln>
                <a:noFill/>
              </a:ln>
              <a:effectLst/>
            </c:spPr>
            <c:extLst>
              <c:ext xmlns:c16="http://schemas.microsoft.com/office/drawing/2014/chart" uri="{C3380CC4-5D6E-409C-BE32-E72D297353CC}">
                <c16:uniqueId val="{00000008-AFC0-6E4B-8DB8-865D79076525}"/>
              </c:ext>
            </c:extLst>
          </c:dPt>
          <c:dPt>
            <c:idx val="19"/>
            <c:invertIfNegative val="0"/>
            <c:bubble3D val="0"/>
            <c:spPr>
              <a:solidFill>
                <a:schemeClr val="accent6">
                  <a:lumMod val="75000"/>
                </a:schemeClr>
              </a:solidFill>
              <a:ln>
                <a:noFill/>
              </a:ln>
              <a:effectLst/>
            </c:spPr>
            <c:extLst>
              <c:ext xmlns:c16="http://schemas.microsoft.com/office/drawing/2014/chart" uri="{C3380CC4-5D6E-409C-BE32-E72D297353CC}">
                <c16:uniqueId val="{00000007-AFC0-6E4B-8DB8-865D79076525}"/>
              </c:ext>
            </c:extLst>
          </c:dPt>
          <c:dPt>
            <c:idx val="20"/>
            <c:invertIfNegative val="0"/>
            <c:bubble3D val="0"/>
            <c:spPr>
              <a:solidFill>
                <a:schemeClr val="accent6">
                  <a:lumMod val="75000"/>
                </a:schemeClr>
              </a:solidFill>
              <a:ln>
                <a:noFill/>
              </a:ln>
              <a:effectLst/>
            </c:spPr>
            <c:extLst>
              <c:ext xmlns:c16="http://schemas.microsoft.com/office/drawing/2014/chart" uri="{C3380CC4-5D6E-409C-BE32-E72D297353CC}">
                <c16:uniqueId val="{00000006-AFC0-6E4B-8DB8-865D79076525}"/>
              </c:ext>
            </c:extLst>
          </c:dPt>
          <c:dPt>
            <c:idx val="21"/>
            <c:invertIfNegative val="0"/>
            <c:bubble3D val="0"/>
            <c:spPr>
              <a:solidFill>
                <a:schemeClr val="accent6">
                  <a:lumMod val="75000"/>
                </a:schemeClr>
              </a:solidFill>
              <a:ln>
                <a:noFill/>
              </a:ln>
              <a:effectLst/>
            </c:spPr>
            <c:extLst>
              <c:ext xmlns:c16="http://schemas.microsoft.com/office/drawing/2014/chart" uri="{C3380CC4-5D6E-409C-BE32-E72D297353CC}">
                <c16:uniqueId val="{00000005-AFC0-6E4B-8DB8-865D79076525}"/>
              </c:ext>
            </c:extLst>
          </c:dPt>
          <c:dPt>
            <c:idx val="22"/>
            <c:invertIfNegative val="0"/>
            <c:bubble3D val="0"/>
            <c:spPr>
              <a:solidFill>
                <a:schemeClr val="accent6">
                  <a:lumMod val="75000"/>
                </a:schemeClr>
              </a:solidFill>
              <a:ln>
                <a:noFill/>
              </a:ln>
              <a:effectLst/>
            </c:spPr>
            <c:extLst>
              <c:ext xmlns:c16="http://schemas.microsoft.com/office/drawing/2014/chart" uri="{C3380CC4-5D6E-409C-BE32-E72D297353CC}">
                <c16:uniqueId val="{00000023-F5DE-6E43-B45B-518E62A57C01}"/>
              </c:ext>
            </c:extLst>
          </c:dPt>
          <c:dPt>
            <c:idx val="23"/>
            <c:invertIfNegative val="0"/>
            <c:bubble3D val="0"/>
            <c:spPr>
              <a:solidFill>
                <a:schemeClr val="accent6">
                  <a:lumMod val="50000"/>
                </a:schemeClr>
              </a:solidFill>
              <a:ln>
                <a:noFill/>
              </a:ln>
              <a:effectLst/>
            </c:spPr>
            <c:extLst>
              <c:ext xmlns:c16="http://schemas.microsoft.com/office/drawing/2014/chart" uri="{C3380CC4-5D6E-409C-BE32-E72D297353CC}">
                <c16:uniqueId val="{00000015-7697-C94F-A549-5494D153BB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Лист1!$A$2:$A$25</c:f>
              <c:strCache>
                <c:ptCount val="24"/>
                <c:pt idx="0">
                  <c:v>Тульская область</c:v>
                </c:pt>
                <c:pt idx="1">
                  <c:v>Удмуртская Республика</c:v>
                </c:pt>
                <c:pt idx="2">
                  <c:v>Омская область</c:v>
                </c:pt>
                <c:pt idx="3">
                  <c:v>Вологодская область</c:v>
                </c:pt>
                <c:pt idx="4">
                  <c:v>Пензенская область</c:v>
                </c:pt>
                <c:pt idx="5">
                  <c:v>Республика Саха (Якутия)</c:v>
                </c:pt>
                <c:pt idx="6">
                  <c:v>Оренбургская область</c:v>
                </c:pt>
                <c:pt idx="7">
                  <c:v>Хабаровский край</c:v>
                </c:pt>
                <c:pt idx="8">
                  <c:v>Тверская область</c:v>
                </c:pt>
                <c:pt idx="9">
                  <c:v>Ханты-Мансийский автономный округ - Югра</c:v>
                </c:pt>
                <c:pt idx="10">
                  <c:v>Ленинградская область</c:v>
                </c:pt>
                <c:pt idx="11">
                  <c:v>Ивановская область</c:v>
                </c:pt>
                <c:pt idx="12">
                  <c:v>Ульяновская область</c:v>
                </c:pt>
                <c:pt idx="13">
                  <c:v>Липецкая область</c:v>
                </c:pt>
                <c:pt idx="14">
                  <c:v>Среднее по группе</c:v>
                </c:pt>
                <c:pt idx="15">
                  <c:v>Белгородская область</c:v>
                </c:pt>
                <c:pt idx="16">
                  <c:v>Владимирская область</c:v>
                </c:pt>
                <c:pt idx="17">
                  <c:v>Калужская область</c:v>
                </c:pt>
                <c:pt idx="18">
                  <c:v>Калининградская область</c:v>
                </c:pt>
                <c:pt idx="19">
                  <c:v>Кировская область</c:v>
                </c:pt>
                <c:pt idx="20">
                  <c:v>Томская область</c:v>
                </c:pt>
                <c:pt idx="21">
                  <c:v>Ярославская область</c:v>
                </c:pt>
                <c:pt idx="22">
                  <c:v>Чувашская Республика</c:v>
                </c:pt>
                <c:pt idx="23">
                  <c:v>Рязанская область</c:v>
                </c:pt>
              </c:strCache>
            </c:strRef>
          </c:cat>
          <c:val>
            <c:numRef>
              <c:f>Лист1!$B$2:$B$25</c:f>
              <c:numCache>
                <c:formatCode>0.0</c:formatCode>
                <c:ptCount val="24"/>
                <c:pt idx="0">
                  <c:v>-0.66517113043539688</c:v>
                </c:pt>
                <c:pt idx="1">
                  <c:v>0.27185203281463244</c:v>
                </c:pt>
                <c:pt idx="2">
                  <c:v>0.33448778308800553</c:v>
                </c:pt>
                <c:pt idx="3">
                  <c:v>1.0945954140836678</c:v>
                </c:pt>
                <c:pt idx="4">
                  <c:v>2.2648035999545786</c:v>
                </c:pt>
                <c:pt idx="5">
                  <c:v>2.4882781666665781</c:v>
                </c:pt>
                <c:pt idx="6">
                  <c:v>2.7848981011595613</c:v>
                </c:pt>
                <c:pt idx="7">
                  <c:v>3.0465911149491012</c:v>
                </c:pt>
                <c:pt idx="8">
                  <c:v>3.2307788563679969</c:v>
                </c:pt>
                <c:pt idx="9">
                  <c:v>3.5492231227923328</c:v>
                </c:pt>
                <c:pt idx="10">
                  <c:v>4.4189156628019166</c:v>
                </c:pt>
                <c:pt idx="11">
                  <c:v>5.3077173947275043</c:v>
                </c:pt>
                <c:pt idx="12">
                  <c:v>5.4322564391227779</c:v>
                </c:pt>
                <c:pt idx="13">
                  <c:v>5.52789505332556</c:v>
                </c:pt>
                <c:pt idx="14">
                  <c:v>5.7</c:v>
                </c:pt>
                <c:pt idx="15">
                  <c:v>5.7465715849006074</c:v>
                </c:pt>
                <c:pt idx="16">
                  <c:v>6.7322471296386404</c:v>
                </c:pt>
                <c:pt idx="17">
                  <c:v>7.9975616584119908</c:v>
                </c:pt>
                <c:pt idx="18">
                  <c:v>8.187544610341206</c:v>
                </c:pt>
                <c:pt idx="19">
                  <c:v>9.3521883001816946</c:v>
                </c:pt>
                <c:pt idx="20">
                  <c:v>10.844767410809045</c:v>
                </c:pt>
                <c:pt idx="21">
                  <c:v>11.321264488639072</c:v>
                </c:pt>
                <c:pt idx="22">
                  <c:v>12.582934057577242</c:v>
                </c:pt>
                <c:pt idx="23">
                  <c:v>20.876059644644265</c:v>
                </c:pt>
              </c:numCache>
            </c:numRef>
          </c:val>
          <c:extLst>
            <c:ext xmlns:c16="http://schemas.microsoft.com/office/drawing/2014/chart" uri="{C3380CC4-5D6E-409C-BE32-E72D297353CC}">
              <c16:uniqueId val="{00000000-ED89-BC40-A410-8D2B1D3071A6}"/>
            </c:ext>
          </c:extLst>
        </c:ser>
        <c:dLbls>
          <c:showLegendKey val="0"/>
          <c:showVal val="0"/>
          <c:showCatName val="0"/>
          <c:showSerName val="0"/>
          <c:showPercent val="0"/>
          <c:showBubbleSize val="0"/>
        </c:dLbls>
        <c:gapWidth val="219"/>
        <c:axId val="1026064160"/>
        <c:axId val="590025568"/>
      </c:barChart>
      <c:catAx>
        <c:axId val="1026064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0025568"/>
        <c:crosses val="autoZero"/>
        <c:auto val="1"/>
        <c:lblAlgn val="ctr"/>
        <c:lblOffset val="100"/>
        <c:noMultiLvlLbl val="0"/>
      </c:catAx>
      <c:valAx>
        <c:axId val="590025568"/>
        <c:scaling>
          <c:orientation val="minMax"/>
        </c:scaling>
        <c:delete val="1"/>
        <c:axPos val="b"/>
        <c:numFmt formatCode="0.0" sourceLinked="1"/>
        <c:majorTickMark val="none"/>
        <c:minorTickMark val="none"/>
        <c:tickLblPos val="nextTo"/>
        <c:crossAx val="102606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31492475771877"/>
          <c:y val="0.14046247606999679"/>
          <c:w val="0.69168507524228129"/>
          <c:h val="0.7931441376465892"/>
        </c:manualLayout>
      </c:layout>
      <c:barChart>
        <c:barDir val="bar"/>
        <c:grouping val="clustered"/>
        <c:varyColors val="0"/>
        <c:ser>
          <c:idx val="0"/>
          <c:order val="0"/>
          <c:tx>
            <c:strRef>
              <c:f>Лист1!$B$1</c:f>
              <c:strCache>
                <c:ptCount val="1"/>
                <c:pt idx="0">
                  <c:v>Итоговые значения Индекса Роста (1-3 квартал 2020 г.)</c:v>
                </c:pt>
              </c:strCache>
            </c:strRef>
          </c:tx>
          <c:spPr>
            <a:solidFill>
              <a:schemeClr val="accent3">
                <a:lumMod val="50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B8D-764E-AB35-EC02AE13EF6B}"/>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CB8D-764E-AB35-EC02AE13EF6B}"/>
              </c:ext>
            </c:extLst>
          </c:dPt>
          <c:dPt>
            <c:idx val="2"/>
            <c:invertIfNegative val="0"/>
            <c:bubble3D val="0"/>
            <c:spPr>
              <a:solidFill>
                <a:schemeClr val="accent3">
                  <a:lumMod val="50000"/>
                </a:schemeClr>
              </a:solidFill>
              <a:ln>
                <a:noFill/>
              </a:ln>
              <a:effectLst/>
            </c:spPr>
            <c:extLst>
              <c:ext xmlns:c16="http://schemas.microsoft.com/office/drawing/2014/chart" uri="{C3380CC4-5D6E-409C-BE32-E72D297353CC}">
                <c16:uniqueId val="{00000005-CB8D-764E-AB35-EC02AE13EF6B}"/>
              </c:ext>
            </c:extLst>
          </c:dPt>
          <c:dPt>
            <c:idx val="5"/>
            <c:invertIfNegative val="0"/>
            <c:bubble3D val="0"/>
            <c:spPr>
              <a:solidFill>
                <a:schemeClr val="accent3">
                  <a:lumMod val="50000"/>
                </a:schemeClr>
              </a:solidFill>
              <a:ln>
                <a:noFill/>
              </a:ln>
              <a:effectLst/>
            </c:spPr>
            <c:extLst>
              <c:ext xmlns:c16="http://schemas.microsoft.com/office/drawing/2014/chart" uri="{C3380CC4-5D6E-409C-BE32-E72D297353CC}">
                <c16:uniqueId val="{00000007-663F-7C4B-8C33-9BC87808BB4F}"/>
              </c:ext>
            </c:extLst>
          </c:dPt>
          <c:dPt>
            <c:idx val="6"/>
            <c:invertIfNegative val="0"/>
            <c:bubble3D val="0"/>
            <c:spPr>
              <a:solidFill>
                <a:schemeClr val="accent3">
                  <a:lumMod val="50000"/>
                </a:schemeClr>
              </a:solidFill>
              <a:ln>
                <a:noFill/>
              </a:ln>
              <a:effectLst/>
            </c:spPr>
            <c:extLst>
              <c:ext xmlns:c16="http://schemas.microsoft.com/office/drawing/2014/chart" uri="{C3380CC4-5D6E-409C-BE32-E72D297353CC}">
                <c16:uniqueId val="{00000009-2597-3941-9C64-AFB34CA4ABF4}"/>
              </c:ext>
            </c:extLst>
          </c:dPt>
          <c:dPt>
            <c:idx val="8"/>
            <c:invertIfNegative val="0"/>
            <c:bubble3D val="0"/>
            <c:spPr>
              <a:solidFill>
                <a:schemeClr val="accent3">
                  <a:lumMod val="50000"/>
                </a:schemeClr>
              </a:solidFill>
              <a:ln>
                <a:noFill/>
              </a:ln>
              <a:effectLst/>
            </c:spPr>
            <c:extLst>
              <c:ext xmlns:c16="http://schemas.microsoft.com/office/drawing/2014/chart" uri="{C3380CC4-5D6E-409C-BE32-E72D297353CC}">
                <c16:uniqueId val="{0000000B-663F-7C4B-8C33-9BC87808BB4F}"/>
              </c:ext>
            </c:extLst>
          </c:dPt>
          <c:dPt>
            <c:idx val="9"/>
            <c:invertIfNegative val="0"/>
            <c:bubble3D val="0"/>
            <c:spPr>
              <a:solidFill>
                <a:schemeClr val="accent3">
                  <a:lumMod val="50000"/>
                </a:schemeClr>
              </a:solidFill>
              <a:ln>
                <a:noFill/>
              </a:ln>
              <a:effectLst/>
            </c:spPr>
            <c:extLst>
              <c:ext xmlns:c16="http://schemas.microsoft.com/office/drawing/2014/chart" uri="{C3380CC4-5D6E-409C-BE32-E72D297353CC}">
                <c16:uniqueId val="{00000001-7697-C94F-A549-5494D153BB04}"/>
              </c:ext>
            </c:extLst>
          </c:dPt>
          <c:dPt>
            <c:idx val="10"/>
            <c:invertIfNegative val="0"/>
            <c:bubble3D val="0"/>
            <c:spPr>
              <a:solidFill>
                <a:schemeClr val="accent3">
                  <a:lumMod val="50000"/>
                </a:schemeClr>
              </a:solidFill>
              <a:ln>
                <a:noFill/>
              </a:ln>
              <a:effectLst/>
            </c:spPr>
            <c:extLst>
              <c:ext xmlns:c16="http://schemas.microsoft.com/office/drawing/2014/chart" uri="{C3380CC4-5D6E-409C-BE32-E72D297353CC}">
                <c16:uniqueId val="{0000000F-2597-3941-9C64-AFB34CA4ABF4}"/>
              </c:ext>
            </c:extLst>
          </c:dPt>
          <c:dPt>
            <c:idx val="11"/>
            <c:invertIfNegative val="0"/>
            <c:bubble3D val="0"/>
            <c:spPr>
              <a:solidFill>
                <a:schemeClr val="accent3">
                  <a:lumMod val="50000"/>
                </a:schemeClr>
              </a:solidFill>
              <a:ln>
                <a:noFill/>
              </a:ln>
              <a:effectLst/>
            </c:spPr>
            <c:extLst>
              <c:ext xmlns:c16="http://schemas.microsoft.com/office/drawing/2014/chart" uri="{C3380CC4-5D6E-409C-BE32-E72D297353CC}">
                <c16:uniqueId val="{00000013-7697-C94F-A549-5494D153BB04}"/>
              </c:ext>
            </c:extLst>
          </c:dPt>
          <c:dPt>
            <c:idx val="13"/>
            <c:invertIfNegative val="0"/>
            <c:bubble3D val="0"/>
            <c:spPr>
              <a:solidFill>
                <a:schemeClr val="accent6">
                  <a:lumMod val="75000"/>
                </a:schemeClr>
              </a:solidFill>
              <a:ln>
                <a:noFill/>
              </a:ln>
              <a:effectLst/>
            </c:spPr>
            <c:extLst>
              <c:ext xmlns:c16="http://schemas.microsoft.com/office/drawing/2014/chart" uri="{C3380CC4-5D6E-409C-BE32-E72D297353CC}">
                <c16:uniqueId val="{00000013-663F-7C4B-8C33-9BC87808BB4F}"/>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C-AFC0-6E4B-8DB8-865D79076525}"/>
              </c:ext>
            </c:extLst>
          </c:dPt>
          <c:dPt>
            <c:idx val="15"/>
            <c:invertIfNegative val="0"/>
            <c:bubble3D val="0"/>
            <c:spPr>
              <a:solidFill>
                <a:schemeClr val="accent6">
                  <a:lumMod val="75000"/>
                </a:schemeClr>
              </a:solidFill>
              <a:ln>
                <a:noFill/>
              </a:ln>
              <a:effectLst/>
            </c:spPr>
            <c:extLst>
              <c:ext xmlns:c16="http://schemas.microsoft.com/office/drawing/2014/chart" uri="{C3380CC4-5D6E-409C-BE32-E72D297353CC}">
                <c16:uniqueId val="{0000000B-AFC0-6E4B-8DB8-865D79076525}"/>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0A-AFC0-6E4B-8DB8-865D79076525}"/>
              </c:ext>
            </c:extLst>
          </c:dPt>
          <c:dPt>
            <c:idx val="17"/>
            <c:invertIfNegative val="0"/>
            <c:bubble3D val="0"/>
            <c:spPr>
              <a:solidFill>
                <a:schemeClr val="accent6">
                  <a:lumMod val="75000"/>
                </a:schemeClr>
              </a:solidFill>
              <a:ln>
                <a:noFill/>
              </a:ln>
              <a:effectLst/>
            </c:spPr>
            <c:extLst>
              <c:ext xmlns:c16="http://schemas.microsoft.com/office/drawing/2014/chart" uri="{C3380CC4-5D6E-409C-BE32-E72D297353CC}">
                <c16:uniqueId val="{00000009-AFC0-6E4B-8DB8-865D79076525}"/>
              </c:ext>
            </c:extLst>
          </c:dPt>
          <c:dPt>
            <c:idx val="18"/>
            <c:invertIfNegative val="0"/>
            <c:bubble3D val="0"/>
            <c:spPr>
              <a:solidFill>
                <a:schemeClr val="accent6">
                  <a:lumMod val="75000"/>
                </a:schemeClr>
              </a:solidFill>
              <a:ln>
                <a:noFill/>
              </a:ln>
              <a:effectLst/>
            </c:spPr>
            <c:extLst>
              <c:ext xmlns:c16="http://schemas.microsoft.com/office/drawing/2014/chart" uri="{C3380CC4-5D6E-409C-BE32-E72D297353CC}">
                <c16:uniqueId val="{00000008-AFC0-6E4B-8DB8-865D79076525}"/>
              </c:ext>
            </c:extLst>
          </c:dPt>
          <c:dPt>
            <c:idx val="19"/>
            <c:invertIfNegative val="0"/>
            <c:bubble3D val="0"/>
            <c:spPr>
              <a:solidFill>
                <a:schemeClr val="accent6">
                  <a:lumMod val="75000"/>
                </a:schemeClr>
              </a:solidFill>
              <a:ln>
                <a:noFill/>
              </a:ln>
              <a:effectLst/>
            </c:spPr>
            <c:extLst>
              <c:ext xmlns:c16="http://schemas.microsoft.com/office/drawing/2014/chart" uri="{C3380CC4-5D6E-409C-BE32-E72D297353CC}">
                <c16:uniqueId val="{00000007-AFC0-6E4B-8DB8-865D79076525}"/>
              </c:ext>
            </c:extLst>
          </c:dPt>
          <c:dPt>
            <c:idx val="20"/>
            <c:invertIfNegative val="0"/>
            <c:bubble3D val="0"/>
            <c:spPr>
              <a:solidFill>
                <a:schemeClr val="accent6">
                  <a:lumMod val="75000"/>
                </a:schemeClr>
              </a:solidFill>
              <a:ln>
                <a:noFill/>
              </a:ln>
              <a:effectLst/>
            </c:spPr>
            <c:extLst>
              <c:ext xmlns:c16="http://schemas.microsoft.com/office/drawing/2014/chart" uri="{C3380CC4-5D6E-409C-BE32-E72D297353CC}">
                <c16:uniqueId val="{00000006-AFC0-6E4B-8DB8-865D79076525}"/>
              </c:ext>
            </c:extLst>
          </c:dPt>
          <c:dPt>
            <c:idx val="21"/>
            <c:invertIfNegative val="0"/>
            <c:bubble3D val="0"/>
            <c:spPr>
              <a:solidFill>
                <a:schemeClr val="accent6">
                  <a:lumMod val="75000"/>
                </a:schemeClr>
              </a:solidFill>
              <a:ln>
                <a:noFill/>
              </a:ln>
              <a:effectLst/>
            </c:spPr>
            <c:extLst>
              <c:ext xmlns:c16="http://schemas.microsoft.com/office/drawing/2014/chart" uri="{C3380CC4-5D6E-409C-BE32-E72D297353CC}">
                <c16:uniqueId val="{00000005-AFC0-6E4B-8DB8-865D79076525}"/>
              </c:ext>
            </c:extLst>
          </c:dPt>
          <c:dPt>
            <c:idx val="22"/>
            <c:invertIfNegative val="0"/>
            <c:bubble3D val="0"/>
            <c:spPr>
              <a:solidFill>
                <a:schemeClr val="accent6">
                  <a:lumMod val="75000"/>
                </a:schemeClr>
              </a:solidFill>
              <a:ln>
                <a:noFill/>
              </a:ln>
              <a:effectLst/>
            </c:spPr>
            <c:extLst>
              <c:ext xmlns:c16="http://schemas.microsoft.com/office/drawing/2014/chart" uri="{C3380CC4-5D6E-409C-BE32-E72D297353CC}">
                <c16:uniqueId val="{00000023-CB8D-764E-AB35-EC02AE13EF6B}"/>
              </c:ext>
            </c:extLst>
          </c:dPt>
          <c:dPt>
            <c:idx val="23"/>
            <c:invertIfNegative val="0"/>
            <c:bubble3D val="0"/>
            <c:spPr>
              <a:solidFill>
                <a:schemeClr val="accent6">
                  <a:lumMod val="75000"/>
                </a:schemeClr>
              </a:solidFill>
              <a:ln>
                <a:noFill/>
              </a:ln>
              <a:effectLst/>
            </c:spPr>
            <c:extLst>
              <c:ext xmlns:c16="http://schemas.microsoft.com/office/drawing/2014/chart" uri="{C3380CC4-5D6E-409C-BE32-E72D297353CC}">
                <c16:uniqueId val="{00000015-7697-C94F-A549-5494D153BB04}"/>
              </c:ext>
            </c:extLst>
          </c:dPt>
          <c:dPt>
            <c:idx val="24"/>
            <c:invertIfNegative val="0"/>
            <c:bubble3D val="0"/>
            <c:spPr>
              <a:solidFill>
                <a:schemeClr val="accent6">
                  <a:lumMod val="75000"/>
                </a:schemeClr>
              </a:solidFill>
              <a:ln>
                <a:noFill/>
              </a:ln>
              <a:effectLst/>
            </c:spPr>
            <c:extLst>
              <c:ext xmlns:c16="http://schemas.microsoft.com/office/drawing/2014/chart" uri="{C3380CC4-5D6E-409C-BE32-E72D297353CC}">
                <c16:uniqueId val="{00000027-CB8D-764E-AB35-EC02AE13EF6B}"/>
              </c:ext>
            </c:extLst>
          </c:dPt>
          <c:dPt>
            <c:idx val="25"/>
            <c:invertIfNegative val="0"/>
            <c:bubble3D val="0"/>
            <c:spPr>
              <a:solidFill>
                <a:schemeClr val="accent6">
                  <a:lumMod val="75000"/>
                </a:schemeClr>
              </a:solidFill>
              <a:ln>
                <a:noFill/>
              </a:ln>
              <a:effectLst/>
            </c:spPr>
            <c:extLst>
              <c:ext xmlns:c16="http://schemas.microsoft.com/office/drawing/2014/chart" uri="{C3380CC4-5D6E-409C-BE32-E72D297353CC}">
                <c16:uniqueId val="{0000002B-2597-3941-9C64-AFB34CA4ABF4}"/>
              </c:ext>
            </c:extLst>
          </c:dPt>
          <c:dPt>
            <c:idx val="26"/>
            <c:invertIfNegative val="0"/>
            <c:bubble3D val="0"/>
            <c:spPr>
              <a:solidFill>
                <a:schemeClr val="accent6">
                  <a:lumMod val="75000"/>
                </a:schemeClr>
              </a:solidFill>
              <a:ln>
                <a:noFill/>
              </a:ln>
              <a:effectLst/>
            </c:spPr>
            <c:extLst>
              <c:ext xmlns:c16="http://schemas.microsoft.com/office/drawing/2014/chart" uri="{C3380CC4-5D6E-409C-BE32-E72D297353CC}">
                <c16:uniqueId val="{00000028-CB8D-764E-AB35-EC02AE13EF6B}"/>
              </c:ext>
            </c:extLst>
          </c:dPt>
          <c:dPt>
            <c:idx val="27"/>
            <c:invertIfNegative val="0"/>
            <c:bubble3D val="0"/>
            <c:spPr>
              <a:solidFill>
                <a:schemeClr val="accent6">
                  <a:lumMod val="75000"/>
                </a:schemeClr>
              </a:solidFill>
              <a:ln>
                <a:noFill/>
              </a:ln>
              <a:effectLst/>
            </c:spPr>
            <c:extLst>
              <c:ext xmlns:c16="http://schemas.microsoft.com/office/drawing/2014/chart" uri="{C3380CC4-5D6E-409C-BE32-E72D297353CC}">
                <c16:uniqueId val="{0000002F-2597-3941-9C64-AFB34CA4ABF4}"/>
              </c:ext>
            </c:extLst>
          </c:dPt>
          <c:dPt>
            <c:idx val="28"/>
            <c:invertIfNegative val="0"/>
            <c:bubble3D val="0"/>
            <c:spPr>
              <a:solidFill>
                <a:schemeClr val="accent6">
                  <a:lumMod val="75000"/>
                </a:schemeClr>
              </a:solidFill>
              <a:ln>
                <a:noFill/>
              </a:ln>
              <a:effectLst/>
            </c:spPr>
            <c:extLst>
              <c:ext xmlns:c16="http://schemas.microsoft.com/office/drawing/2014/chart" uri="{C3380CC4-5D6E-409C-BE32-E72D297353CC}">
                <c16:uniqueId val="{00000029-CB8D-764E-AB35-EC02AE13EF6B}"/>
              </c:ext>
            </c:extLst>
          </c:dPt>
          <c:dPt>
            <c:idx val="29"/>
            <c:invertIfNegative val="0"/>
            <c:bubble3D val="0"/>
            <c:spPr>
              <a:solidFill>
                <a:schemeClr val="accent6">
                  <a:lumMod val="75000"/>
                </a:schemeClr>
              </a:solidFill>
              <a:ln>
                <a:noFill/>
              </a:ln>
              <a:effectLst/>
            </c:spPr>
            <c:extLst>
              <c:ext xmlns:c16="http://schemas.microsoft.com/office/drawing/2014/chart" uri="{C3380CC4-5D6E-409C-BE32-E72D297353CC}">
                <c16:uniqueId val="{00000033-2597-3941-9C64-AFB34CA4ABF4}"/>
              </c:ext>
            </c:extLst>
          </c:dPt>
          <c:dPt>
            <c:idx val="30"/>
            <c:invertIfNegative val="0"/>
            <c:bubble3D val="0"/>
            <c:spPr>
              <a:solidFill>
                <a:schemeClr val="accent6">
                  <a:lumMod val="75000"/>
                </a:schemeClr>
              </a:solidFill>
              <a:ln>
                <a:noFill/>
              </a:ln>
              <a:effectLst/>
            </c:spPr>
            <c:extLst>
              <c:ext xmlns:c16="http://schemas.microsoft.com/office/drawing/2014/chart" uri="{C3380CC4-5D6E-409C-BE32-E72D297353CC}">
                <c16:uniqueId val="{00000035-2597-3941-9C64-AFB34CA4ABF4}"/>
              </c:ext>
            </c:extLst>
          </c:dPt>
          <c:dPt>
            <c:idx val="31"/>
            <c:invertIfNegative val="0"/>
            <c:bubble3D val="0"/>
            <c:spPr>
              <a:solidFill>
                <a:schemeClr val="accent6">
                  <a:lumMod val="75000"/>
                </a:schemeClr>
              </a:solidFill>
              <a:ln>
                <a:noFill/>
              </a:ln>
              <a:effectLst/>
            </c:spPr>
            <c:extLst>
              <c:ext xmlns:c16="http://schemas.microsoft.com/office/drawing/2014/chart" uri="{C3380CC4-5D6E-409C-BE32-E72D297353CC}">
                <c16:uniqueId val="{00000037-2597-3941-9C64-AFB34CA4ABF4}"/>
              </c:ext>
            </c:extLst>
          </c:dPt>
          <c:dPt>
            <c:idx val="32"/>
            <c:invertIfNegative val="0"/>
            <c:bubble3D val="0"/>
            <c:spPr>
              <a:solidFill>
                <a:schemeClr val="accent6">
                  <a:lumMod val="75000"/>
                </a:schemeClr>
              </a:solidFill>
              <a:ln>
                <a:noFill/>
              </a:ln>
              <a:effectLst/>
            </c:spPr>
            <c:extLst>
              <c:ext xmlns:c16="http://schemas.microsoft.com/office/drawing/2014/chart" uri="{C3380CC4-5D6E-409C-BE32-E72D297353CC}">
                <c16:uniqueId val="{0000002A-CB8D-764E-AB35-EC02AE13EF6B}"/>
              </c:ext>
            </c:extLst>
          </c:dPt>
          <c:dPt>
            <c:idx val="33"/>
            <c:invertIfNegative val="0"/>
            <c:bubble3D val="0"/>
            <c:spPr>
              <a:solidFill>
                <a:schemeClr val="accent6">
                  <a:lumMod val="75000"/>
                </a:schemeClr>
              </a:solidFill>
              <a:ln>
                <a:noFill/>
              </a:ln>
              <a:effectLst/>
            </c:spPr>
            <c:extLst>
              <c:ext xmlns:c16="http://schemas.microsoft.com/office/drawing/2014/chart" uri="{C3380CC4-5D6E-409C-BE32-E72D297353CC}">
                <c16:uniqueId val="{0000002B-CB8D-764E-AB35-EC02AE13EF6B}"/>
              </c:ext>
            </c:extLst>
          </c:dPt>
          <c:dPt>
            <c:idx val="34"/>
            <c:invertIfNegative val="0"/>
            <c:bubble3D val="0"/>
            <c:spPr>
              <a:solidFill>
                <a:schemeClr val="accent6">
                  <a:lumMod val="75000"/>
                </a:schemeClr>
              </a:solidFill>
              <a:ln>
                <a:noFill/>
              </a:ln>
              <a:effectLst/>
            </c:spPr>
            <c:extLst>
              <c:ext xmlns:c16="http://schemas.microsoft.com/office/drawing/2014/chart" uri="{C3380CC4-5D6E-409C-BE32-E72D297353CC}">
                <c16:uniqueId val="{0000003D-2597-3941-9C64-AFB34CA4ABF4}"/>
              </c:ext>
            </c:extLst>
          </c:dPt>
          <c:dPt>
            <c:idx val="35"/>
            <c:invertIfNegative val="0"/>
            <c:bubble3D val="0"/>
            <c:spPr>
              <a:solidFill>
                <a:schemeClr val="accent6">
                  <a:lumMod val="75000"/>
                </a:schemeClr>
              </a:solidFill>
              <a:ln>
                <a:noFill/>
              </a:ln>
              <a:effectLst/>
            </c:spPr>
            <c:extLst>
              <c:ext xmlns:c16="http://schemas.microsoft.com/office/drawing/2014/chart" uri="{C3380CC4-5D6E-409C-BE32-E72D297353CC}">
                <c16:uniqueId val="{0000003F-2597-3941-9C64-AFB34CA4ABF4}"/>
              </c:ext>
            </c:extLst>
          </c:dPt>
          <c:dPt>
            <c:idx val="36"/>
            <c:invertIfNegative val="0"/>
            <c:bubble3D val="0"/>
            <c:spPr>
              <a:solidFill>
                <a:schemeClr val="accent6">
                  <a:lumMod val="75000"/>
                </a:schemeClr>
              </a:solidFill>
              <a:ln>
                <a:noFill/>
              </a:ln>
              <a:effectLst/>
            </c:spPr>
            <c:extLst>
              <c:ext xmlns:c16="http://schemas.microsoft.com/office/drawing/2014/chart" uri="{C3380CC4-5D6E-409C-BE32-E72D297353CC}">
                <c16:uniqueId val="{0000002C-CB8D-764E-AB35-EC02AE13EF6B}"/>
              </c:ext>
            </c:extLst>
          </c:dPt>
          <c:dPt>
            <c:idx val="37"/>
            <c:invertIfNegative val="0"/>
            <c:bubble3D val="0"/>
            <c:spPr>
              <a:solidFill>
                <a:schemeClr val="accent6">
                  <a:lumMod val="50000"/>
                </a:schemeClr>
              </a:solidFill>
              <a:ln>
                <a:noFill/>
              </a:ln>
              <a:effectLst/>
            </c:spPr>
            <c:extLst>
              <c:ext xmlns:c16="http://schemas.microsoft.com/office/drawing/2014/chart" uri="{C3380CC4-5D6E-409C-BE32-E72D297353CC}">
                <c16:uniqueId val="{0000002D-CB8D-764E-AB35-EC02AE13EF6B}"/>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Лист1!$A$2:$A$39</c:f>
              <c:strCache>
                <c:ptCount val="38"/>
                <c:pt idx="0">
                  <c:v>Республика Коми</c:v>
                </c:pt>
                <c:pt idx="1">
                  <c:v>Республика Ингушетия</c:v>
                </c:pt>
                <c:pt idx="2">
                  <c:v>Новгородская область</c:v>
                </c:pt>
                <c:pt idx="3">
                  <c:v>Республика Марий Эл</c:v>
                </c:pt>
                <c:pt idx="4">
                  <c:v>Республика Мордовия</c:v>
                </c:pt>
                <c:pt idx="5">
                  <c:v>Республика Адыгея</c:v>
                </c:pt>
                <c:pt idx="6">
                  <c:v>Курская область</c:v>
                </c:pt>
                <c:pt idx="7">
                  <c:v>Астраханская область</c:v>
                </c:pt>
                <c:pt idx="8">
                  <c:v>Мурманская область</c:v>
                </c:pt>
                <c:pt idx="9">
                  <c:v>Забайкальский край</c:v>
                </c:pt>
                <c:pt idx="10">
                  <c:v> Республика Бурятия</c:v>
                </c:pt>
                <c:pt idx="11">
                  <c:v>Республика Алтай</c:v>
                </c:pt>
                <c:pt idx="12">
                  <c:v>Республика Северная Осетия</c:v>
                </c:pt>
                <c:pt idx="13">
                  <c:v>Республика Калмыкия</c:v>
                </c:pt>
                <c:pt idx="14">
                  <c:v>Курганская область</c:v>
                </c:pt>
                <c:pt idx="15">
                  <c:v>Среднее значение</c:v>
                </c:pt>
                <c:pt idx="16">
                  <c:v>Орловская область</c:v>
                </c:pt>
                <c:pt idx="17">
                  <c:v>Еврейская автономная область</c:v>
                </c:pt>
                <c:pt idx="18">
                  <c:v>Архангельская область</c:v>
                </c:pt>
                <c:pt idx="19">
                  <c:v>Ямало-Ненецкий автономный округ</c:v>
                </c:pt>
                <c:pt idx="20">
                  <c:v>Брянская область</c:v>
                </c:pt>
                <c:pt idx="21">
                  <c:v>Республика Хакасия</c:v>
                </c:pt>
                <c:pt idx="22">
                  <c:v>Чукотский автономный округ</c:v>
                </c:pt>
                <c:pt idx="23">
                  <c:v>Тамбовская область</c:v>
                </c:pt>
                <c:pt idx="24">
                  <c:v>Амурская область</c:v>
                </c:pt>
                <c:pt idx="25">
                  <c:v>Смоленская область</c:v>
                </c:pt>
                <c:pt idx="26">
                  <c:v>Ненецкий автономный округ</c:v>
                </c:pt>
                <c:pt idx="27">
                  <c:v>Республика Тыва</c:v>
                </c:pt>
                <c:pt idx="28">
                  <c:v>Камчатский край</c:v>
                </c:pt>
                <c:pt idx="29">
                  <c:v>Республика Дагестан</c:v>
                </c:pt>
                <c:pt idx="30">
                  <c:v> Псковская область</c:v>
                </c:pt>
                <c:pt idx="31">
                  <c:v>Чеченская Республика</c:v>
                </c:pt>
                <c:pt idx="32">
                  <c:v>Республика Карелия</c:v>
                </c:pt>
                <c:pt idx="33">
                  <c:v>Костромская область</c:v>
                </c:pt>
                <c:pt idx="34">
                  <c:v>Кабардино-Балкарская Республика</c:v>
                </c:pt>
                <c:pt idx="35">
                  <c:v>Сахалинская область</c:v>
                </c:pt>
                <c:pt idx="36">
                  <c:v>Карачаево-Черкесская Республика</c:v>
                </c:pt>
                <c:pt idx="37">
                  <c:v>Магаданская область</c:v>
                </c:pt>
              </c:strCache>
            </c:strRef>
          </c:cat>
          <c:val>
            <c:numRef>
              <c:f>Лист1!$B$2:$B$39</c:f>
              <c:numCache>
                <c:formatCode>0.0</c:formatCode>
                <c:ptCount val="38"/>
                <c:pt idx="0">
                  <c:v>-8.3260956126672507</c:v>
                </c:pt>
                <c:pt idx="1">
                  <c:v>-1.6060851459644796</c:v>
                </c:pt>
                <c:pt idx="2">
                  <c:v>-1.4786158605971682</c:v>
                </c:pt>
                <c:pt idx="3">
                  <c:v>-1.1633764609006105</c:v>
                </c:pt>
                <c:pt idx="4">
                  <c:v>-0.4362152189202162</c:v>
                </c:pt>
                <c:pt idx="5">
                  <c:v>-0.32465742249727292</c:v>
                </c:pt>
                <c:pt idx="6">
                  <c:v>2.3470332863510097</c:v>
                </c:pt>
                <c:pt idx="7">
                  <c:v>2.9735740807435551</c:v>
                </c:pt>
                <c:pt idx="8">
                  <c:v>3.1586085482028072</c:v>
                </c:pt>
                <c:pt idx="9">
                  <c:v>3.5485599667435279</c:v>
                </c:pt>
                <c:pt idx="10">
                  <c:v>3.8962337206786968</c:v>
                </c:pt>
                <c:pt idx="11">
                  <c:v>4.3431307003997741</c:v>
                </c:pt>
                <c:pt idx="12">
                  <c:v>5.3258721761162455</c:v>
                </c:pt>
                <c:pt idx="13">
                  <c:v>5.8452623838042745</c:v>
                </c:pt>
                <c:pt idx="14">
                  <c:v>6.1495067419563778</c:v>
                </c:pt>
                <c:pt idx="15">
                  <c:v>7.2</c:v>
                </c:pt>
                <c:pt idx="16">
                  <c:v>6.8393996412476925</c:v>
                </c:pt>
                <c:pt idx="17">
                  <c:v>6.8721371262419551</c:v>
                </c:pt>
                <c:pt idx="18">
                  <c:v>7.1576758561081419</c:v>
                </c:pt>
                <c:pt idx="19">
                  <c:v>7.2349789146108563</c:v>
                </c:pt>
                <c:pt idx="20">
                  <c:v>7.4581706742090841</c:v>
                </c:pt>
                <c:pt idx="21">
                  <c:v>8.4030080973376542</c:v>
                </c:pt>
                <c:pt idx="22">
                  <c:v>8.712596327025393</c:v>
                </c:pt>
                <c:pt idx="23">
                  <c:v>9.1615117180360297</c:v>
                </c:pt>
                <c:pt idx="24">
                  <c:v>9.179207434571623</c:v>
                </c:pt>
                <c:pt idx="25">
                  <c:v>9.7193003725829783</c:v>
                </c:pt>
                <c:pt idx="26">
                  <c:v>9.906330396469162</c:v>
                </c:pt>
                <c:pt idx="27">
                  <c:v>10.057114029285902</c:v>
                </c:pt>
                <c:pt idx="28">
                  <c:v>10.286158626293116</c:v>
                </c:pt>
                <c:pt idx="29">
                  <c:v>11.311997653657471</c:v>
                </c:pt>
                <c:pt idx="30">
                  <c:v>11.439850684647089</c:v>
                </c:pt>
                <c:pt idx="31">
                  <c:v>11.666516866274865</c:v>
                </c:pt>
                <c:pt idx="32">
                  <c:v>11.988158711796538</c:v>
                </c:pt>
                <c:pt idx="33">
                  <c:v>12.346372034839952</c:v>
                </c:pt>
                <c:pt idx="34">
                  <c:v>12.895567157151799</c:v>
                </c:pt>
                <c:pt idx="35">
                  <c:v>14.944741855642082</c:v>
                </c:pt>
                <c:pt idx="36">
                  <c:v>16.726107670148352</c:v>
                </c:pt>
                <c:pt idx="37">
                  <c:v>26.931082614808126</c:v>
                </c:pt>
              </c:numCache>
            </c:numRef>
          </c:val>
          <c:extLst>
            <c:ext xmlns:c16="http://schemas.microsoft.com/office/drawing/2014/chart" uri="{C3380CC4-5D6E-409C-BE32-E72D297353CC}">
              <c16:uniqueId val="{00000000-ED89-BC40-A410-8D2B1D3071A6}"/>
            </c:ext>
          </c:extLst>
        </c:ser>
        <c:dLbls>
          <c:showLegendKey val="0"/>
          <c:showVal val="0"/>
          <c:showCatName val="0"/>
          <c:showSerName val="0"/>
          <c:showPercent val="0"/>
          <c:showBubbleSize val="0"/>
        </c:dLbls>
        <c:gapWidth val="219"/>
        <c:axId val="1026064160"/>
        <c:axId val="590025568"/>
      </c:barChart>
      <c:catAx>
        <c:axId val="1026064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590025568"/>
        <c:crosses val="autoZero"/>
        <c:auto val="1"/>
        <c:lblAlgn val="ctr"/>
        <c:lblOffset val="100"/>
        <c:noMultiLvlLbl val="0"/>
      </c:catAx>
      <c:valAx>
        <c:axId val="590025568"/>
        <c:scaling>
          <c:orientation val="minMax"/>
        </c:scaling>
        <c:delete val="1"/>
        <c:axPos val="b"/>
        <c:numFmt formatCode="0.0" sourceLinked="1"/>
        <c:majorTickMark val="none"/>
        <c:minorTickMark val="none"/>
        <c:tickLblPos val="nextTo"/>
        <c:crossAx val="1026064160"/>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Итоговый индекс</c:v>
                </c:pt>
              </c:strCache>
            </c:strRef>
          </c:tx>
          <c:spPr>
            <a:solidFill>
              <a:schemeClr val="accent6">
                <a:lumMod val="40000"/>
                <a:lumOff val="60000"/>
              </a:schemeClr>
            </a:solidFill>
            <a:ln>
              <a:solidFill>
                <a:schemeClr val="tx1"/>
              </a:solidFill>
            </a:ln>
            <a:effectLst/>
          </c:spPr>
          <c:invertIfNegative val="0"/>
          <c:dPt>
            <c:idx val="0"/>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1-B661-B344-A008-24568D7B3A39}"/>
              </c:ext>
            </c:extLst>
          </c:dPt>
          <c:dPt>
            <c:idx val="1"/>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3-B661-B344-A008-24568D7B3A39}"/>
              </c:ext>
            </c:extLst>
          </c:dPt>
          <c:dPt>
            <c:idx val="2"/>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5-B661-B344-A008-24568D7B3A39}"/>
              </c:ext>
            </c:extLst>
          </c:dPt>
          <c:dPt>
            <c:idx val="3"/>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7-B661-B344-A008-24568D7B3A39}"/>
              </c:ext>
            </c:extLst>
          </c:dPt>
          <c:dPt>
            <c:idx val="4"/>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9-B661-B344-A008-24568D7B3A39}"/>
              </c:ext>
            </c:extLst>
          </c:dPt>
          <c:dPt>
            <c:idx val="5"/>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B-B661-B344-A008-24568D7B3A39}"/>
              </c:ext>
            </c:extLst>
          </c:dPt>
          <c:dPt>
            <c:idx val="6"/>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D-B661-B344-A008-24568D7B3A39}"/>
              </c:ext>
            </c:extLst>
          </c:dPt>
          <c:dPt>
            <c:idx val="7"/>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0F-B661-B344-A008-24568D7B3A39}"/>
              </c:ext>
            </c:extLst>
          </c:dPt>
          <c:dPt>
            <c:idx val="8"/>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11-B661-B344-A008-24568D7B3A39}"/>
              </c:ext>
            </c:extLst>
          </c:dPt>
          <c:dPt>
            <c:idx val="9"/>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13-B661-B344-A008-24568D7B3A39}"/>
              </c:ext>
            </c:extLst>
          </c:dPt>
          <c:dPt>
            <c:idx val="10"/>
            <c:invertIfNegative val="0"/>
            <c:bubble3D val="0"/>
            <c:spPr>
              <a:solidFill>
                <a:schemeClr val="accent6">
                  <a:lumMod val="40000"/>
                  <a:lumOff val="60000"/>
                </a:schemeClr>
              </a:solidFill>
              <a:ln>
                <a:solidFill>
                  <a:schemeClr val="tx1"/>
                </a:solidFill>
              </a:ln>
              <a:effectLst/>
            </c:spPr>
            <c:extLst>
              <c:ext xmlns:c16="http://schemas.microsoft.com/office/drawing/2014/chart" uri="{C3380CC4-5D6E-409C-BE32-E72D297353CC}">
                <c16:uniqueId val="{00000015-B661-B344-A008-24568D7B3A39}"/>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Sheet1!$A$2:$A$15</c:f>
              <c:strCache>
                <c:ptCount val="14"/>
                <c:pt idx="0">
                  <c:v>Продукты</c:v>
                </c:pt>
                <c:pt idx="1">
                  <c:v>Универсальные магазины</c:v>
                </c:pt>
                <c:pt idx="2">
                  <c:v>Телекоммуникационные услуги</c:v>
                </c:pt>
                <c:pt idx="3">
                  <c:v>Медицина</c:v>
                </c:pt>
                <c:pt idx="4">
                  <c:v>Коммунальные платежи</c:v>
                </c:pt>
                <c:pt idx="5">
                  <c:v>Авто/мото</c:v>
                </c:pt>
                <c:pt idx="6">
                  <c:v>Компьютеры/Гаджеты/ПО/IT-услуги</c:v>
                </c:pt>
                <c:pt idx="7">
                  <c:v>Специализированные товары и услуги</c:v>
                </c:pt>
                <c:pt idx="8">
                  <c:v>Товары для дома/ремонта</c:v>
                </c:pt>
                <c:pt idx="9">
                  <c:v>Отдых/развлечения/спорт</c:v>
                </c:pt>
                <c:pt idx="10">
                  <c:v>Красота и здоровье</c:v>
                </c:pt>
                <c:pt idx="11">
                  <c:v>Кафе/бары/рестораны</c:v>
                </c:pt>
                <c:pt idx="12">
                  <c:v>Одежда, обувь и аксессуары</c:v>
                </c:pt>
                <c:pt idx="13">
                  <c:v>Туризм/транспорт</c:v>
                </c:pt>
              </c:strCache>
            </c:strRef>
          </c:cat>
          <c:val>
            <c:numRef>
              <c:f>Sheet1!$B$2:$B$15</c:f>
              <c:numCache>
                <c:formatCode>0.0</c:formatCode>
                <c:ptCount val="14"/>
                <c:pt idx="0">
                  <c:v>16.302559112136777</c:v>
                </c:pt>
                <c:pt idx="1">
                  <c:v>50.535229285490203</c:v>
                </c:pt>
                <c:pt idx="2">
                  <c:v>50.776334128232094</c:v>
                </c:pt>
                <c:pt idx="3">
                  <c:v>57.149769270311793</c:v>
                </c:pt>
                <c:pt idx="4">
                  <c:v>60.608952805891931</c:v>
                </c:pt>
                <c:pt idx="5">
                  <c:v>67.527346099711593</c:v>
                </c:pt>
                <c:pt idx="6">
                  <c:v>68.356050071469866</c:v>
                </c:pt>
                <c:pt idx="7">
                  <c:v>96.802798760140348</c:v>
                </c:pt>
                <c:pt idx="8">
                  <c:v>99.150858431222019</c:v>
                </c:pt>
                <c:pt idx="9">
                  <c:v>202.3200595600324</c:v>
                </c:pt>
                <c:pt idx="10">
                  <c:v>213.97423926001318</c:v>
                </c:pt>
                <c:pt idx="11">
                  <c:v>234.68346449777277</c:v>
                </c:pt>
                <c:pt idx="12">
                  <c:v>332.11520443121225</c:v>
                </c:pt>
                <c:pt idx="13">
                  <c:v>394.58529485096045</c:v>
                </c:pt>
              </c:numCache>
            </c:numRef>
          </c:val>
          <c:extLst>
            <c:ext xmlns:c16="http://schemas.microsoft.com/office/drawing/2014/chart" uri="{C3380CC4-5D6E-409C-BE32-E72D297353CC}">
              <c16:uniqueId val="{0000002A-B661-B344-A008-24568D7B3A39}"/>
            </c:ext>
          </c:extLst>
        </c:ser>
        <c:dLbls>
          <c:showLegendKey val="0"/>
          <c:showVal val="0"/>
          <c:showCatName val="0"/>
          <c:showSerName val="0"/>
          <c:showPercent val="0"/>
          <c:showBubbleSize val="0"/>
        </c:dLbls>
        <c:gapWidth val="150"/>
        <c:axId val="2129230192"/>
        <c:axId val="2039343840"/>
      </c:barChart>
      <c:catAx>
        <c:axId val="2129230192"/>
        <c:scaling>
          <c:orientation val="minMax"/>
        </c:scaling>
        <c:delete val="0"/>
        <c:axPos val="b"/>
        <c:numFmt formatCode="General" sourceLinked="0"/>
        <c:majorTickMark val="none"/>
        <c:minorTickMark val="none"/>
        <c:tickLblPos val="low"/>
        <c:spPr>
          <a:noFill/>
          <a:ln w="635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2039343840"/>
        <c:crosses val="autoZero"/>
        <c:auto val="1"/>
        <c:lblAlgn val="ctr"/>
        <c:lblOffset val="100"/>
        <c:noMultiLvlLbl val="0"/>
      </c:catAx>
      <c:valAx>
        <c:axId val="2039343840"/>
        <c:scaling>
          <c:orientation val="minMax"/>
        </c:scaling>
        <c:delete val="1"/>
        <c:axPos val="l"/>
        <c:numFmt formatCode="0.0" sourceLinked="1"/>
        <c:majorTickMark val="out"/>
        <c:minorTickMark val="none"/>
        <c:tickLblPos val="nextTo"/>
        <c:crossAx val="2129230192"/>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8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48365777790087E-2"/>
          <c:y val="1.9396200296796822E-2"/>
          <c:w val="0.63658103906708907"/>
          <c:h val="0.91866781996383984"/>
        </c:manualLayout>
      </c:layout>
      <c:barChart>
        <c:barDir val="bar"/>
        <c:grouping val="stacked"/>
        <c:varyColors val="0"/>
        <c:ser>
          <c:idx val="0"/>
          <c:order val="0"/>
          <c:tx>
            <c:strRef>
              <c:f>Лист1!$B$1</c:f>
              <c:strCache>
                <c:ptCount val="1"/>
                <c:pt idx="0">
                  <c:v>Микропредприятия</c:v>
                </c:pt>
              </c:strCache>
            </c:strRef>
          </c:tx>
          <c:spPr>
            <a:solidFill>
              <a:schemeClr val="accent1"/>
            </a:solidFill>
            <a:ln>
              <a:noFill/>
            </a:ln>
            <a:effectLst/>
          </c:spPr>
          <c:invertIfNegative val="0"/>
          <c:dLbls>
            <c:dLbl>
              <c:idx val="1"/>
              <c:layout>
                <c:manualLayout>
                  <c:x val="-5.6106243680188995E-2"/>
                  <c:y val="-2.6105930465723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10-D540-9731-51EEF47869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ФОТ на 1 занятого</c:v>
                </c:pt>
                <c:pt idx="1">
                  <c:v>Число сотрудников на 1 МСП</c:v>
                </c:pt>
                <c:pt idx="2">
                  <c:v>Выручка на 1 МСП</c:v>
                </c:pt>
              </c:strCache>
            </c:strRef>
          </c:cat>
          <c:val>
            <c:numRef>
              <c:f>Лист1!$B$2:$B$4</c:f>
              <c:numCache>
                <c:formatCode>0.00</c:formatCode>
                <c:ptCount val="3"/>
                <c:pt idx="0">
                  <c:v>2.5618214616969825</c:v>
                </c:pt>
                <c:pt idx="1">
                  <c:v>0.14255539146218232</c:v>
                </c:pt>
                <c:pt idx="2">
                  <c:v>1.920354116318217</c:v>
                </c:pt>
              </c:numCache>
            </c:numRef>
          </c:val>
          <c:extLst>
            <c:ext xmlns:c16="http://schemas.microsoft.com/office/drawing/2014/chart" uri="{C3380CC4-5D6E-409C-BE32-E72D297353CC}">
              <c16:uniqueId val="{00000001-4110-D540-9731-51EEF47869B0}"/>
            </c:ext>
          </c:extLst>
        </c:ser>
        <c:ser>
          <c:idx val="1"/>
          <c:order val="1"/>
          <c:tx>
            <c:strRef>
              <c:f>Лист1!$C$1</c:f>
              <c:strCache>
                <c:ptCount val="1"/>
                <c:pt idx="0">
                  <c:v>Малые предприятия</c:v>
                </c:pt>
              </c:strCache>
            </c:strRef>
          </c:tx>
          <c:spPr>
            <a:solidFill>
              <a:schemeClr val="accent2"/>
            </a:solidFill>
            <a:ln>
              <a:noFill/>
            </a:ln>
            <a:effectLst/>
          </c:spPr>
          <c:invertIfNegative val="0"/>
          <c:dLbls>
            <c:dLbl>
              <c:idx val="1"/>
              <c:layout>
                <c:manualLayout>
                  <c:x val="2.157932449238037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10-D540-9731-51EEF47869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ФОТ на 1 занятого</c:v>
                </c:pt>
                <c:pt idx="1">
                  <c:v>Число сотрудников на 1 МСП</c:v>
                </c:pt>
                <c:pt idx="2">
                  <c:v>Выручка на 1 МСП</c:v>
                </c:pt>
              </c:strCache>
            </c:strRef>
          </c:cat>
          <c:val>
            <c:numRef>
              <c:f>Лист1!$C$2:$C$4</c:f>
              <c:numCache>
                <c:formatCode>0.00</c:formatCode>
                <c:ptCount val="3"/>
                <c:pt idx="0">
                  <c:v>2.7798793419608572</c:v>
                </c:pt>
                <c:pt idx="1">
                  <c:v>1.9635185474683738</c:v>
                </c:pt>
                <c:pt idx="2">
                  <c:v>2.8638993443457688</c:v>
                </c:pt>
              </c:numCache>
            </c:numRef>
          </c:val>
          <c:extLst>
            <c:ext xmlns:c16="http://schemas.microsoft.com/office/drawing/2014/chart" uri="{C3380CC4-5D6E-409C-BE32-E72D297353CC}">
              <c16:uniqueId val="{00000003-4110-D540-9731-51EEF47869B0}"/>
            </c:ext>
          </c:extLst>
        </c:ser>
        <c:ser>
          <c:idx val="2"/>
          <c:order val="2"/>
          <c:tx>
            <c:strRef>
              <c:f>Лист1!$D$1</c:f>
              <c:strCache>
                <c:ptCount val="1"/>
                <c:pt idx="0">
                  <c:v>Средние предприятия</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ФОТ на 1 занятого</c:v>
                </c:pt>
                <c:pt idx="1">
                  <c:v>Число сотрудников на 1 МСП</c:v>
                </c:pt>
                <c:pt idx="2">
                  <c:v>Выручка на 1 МСП</c:v>
                </c:pt>
              </c:strCache>
            </c:strRef>
          </c:cat>
          <c:val>
            <c:numRef>
              <c:f>Лист1!$D$2:$D$4</c:f>
              <c:numCache>
                <c:formatCode>0.00</c:formatCode>
                <c:ptCount val="3"/>
                <c:pt idx="0">
                  <c:v>2.3582991963421609</c:v>
                </c:pt>
                <c:pt idx="1">
                  <c:v>0.99392606106944392</c:v>
                </c:pt>
                <c:pt idx="2">
                  <c:v>2.7157465393360143</c:v>
                </c:pt>
              </c:numCache>
            </c:numRef>
          </c:val>
          <c:extLst>
            <c:ext xmlns:c16="http://schemas.microsoft.com/office/drawing/2014/chart" uri="{C3380CC4-5D6E-409C-BE32-E72D297353CC}">
              <c16:uniqueId val="{00000004-4110-D540-9731-51EEF47869B0}"/>
            </c:ext>
          </c:extLst>
        </c:ser>
        <c:dLbls>
          <c:showLegendKey val="0"/>
          <c:showVal val="0"/>
          <c:showCatName val="0"/>
          <c:showSerName val="0"/>
          <c:showPercent val="0"/>
          <c:showBubbleSize val="0"/>
        </c:dLbls>
        <c:gapWidth val="150"/>
        <c:overlap val="100"/>
        <c:axId val="37636768"/>
        <c:axId val="59869760"/>
      </c:barChart>
      <c:catAx>
        <c:axId val="37636768"/>
        <c:scaling>
          <c:orientation val="minMax"/>
        </c:scaling>
        <c:delete val="1"/>
        <c:axPos val="l"/>
        <c:numFmt formatCode="General" sourceLinked="1"/>
        <c:majorTickMark val="none"/>
        <c:minorTickMark val="none"/>
        <c:tickLblPos val="nextTo"/>
        <c:crossAx val="59869760"/>
        <c:crosses val="autoZero"/>
        <c:auto val="1"/>
        <c:lblAlgn val="ctr"/>
        <c:lblOffset val="100"/>
        <c:noMultiLvlLbl val="0"/>
      </c:catAx>
      <c:valAx>
        <c:axId val="59869760"/>
        <c:scaling>
          <c:orientation val="minMax"/>
          <c:max val="11"/>
          <c:min val="-4"/>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7636768"/>
        <c:crosses val="autoZero"/>
        <c:crossBetween val="between"/>
      </c:valAx>
      <c:spPr>
        <a:noFill/>
        <a:ln>
          <a:noFill/>
        </a:ln>
        <a:effectLst/>
      </c:spPr>
    </c:plotArea>
    <c:legend>
      <c:legendPos val="r"/>
      <c:layout>
        <c:manualLayout>
          <c:xMode val="edge"/>
          <c:yMode val="edge"/>
          <c:x val="0.62522685877120254"/>
          <c:y val="0.1951278522527671"/>
          <c:w val="0.28910143862729665"/>
          <c:h val="0.5090319324863638"/>
        </c:manualLayout>
      </c:layout>
      <c:overlay val="0"/>
      <c:spPr>
        <a:noFill/>
        <a:ln>
          <a:noFill/>
        </a:ln>
        <a:effectLst/>
      </c:spPr>
      <c:txPr>
        <a:bodyPr rot="0" spcFirstLastPara="1" vertOverflow="ellipsis" vert="horz" wrap="square" anchor="t" anchorCtr="0"/>
        <a:lstStyle/>
        <a:p>
          <a:pPr>
            <a:defRPr sz="1100" b="0" i="0" u="none" strike="noStrike" kern="1200" baseline="0">
              <a:ln>
                <a:noFill/>
              </a:ln>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E24-8A4D-A6E2-4F9E11E4EF53}"/>
              </c:ext>
            </c:extLst>
          </c:dPt>
          <c:dPt>
            <c:idx val="1"/>
            <c:invertIfNegative val="0"/>
            <c:bubble3D val="0"/>
            <c:spPr>
              <a:solidFill>
                <a:srgbClr val="FF0000"/>
              </a:solidFill>
              <a:ln>
                <a:noFill/>
              </a:ln>
              <a:effectLst/>
            </c:spPr>
            <c:extLst>
              <c:ext xmlns:c16="http://schemas.microsoft.com/office/drawing/2014/chart" uri="{C3380CC4-5D6E-409C-BE32-E72D297353CC}">
                <c16:uniqueId val="{00000003-4E24-8A4D-A6E2-4F9E11E4EF53}"/>
              </c:ext>
            </c:extLst>
          </c:dPt>
          <c:dPt>
            <c:idx val="2"/>
            <c:invertIfNegative val="0"/>
            <c:bubble3D val="0"/>
            <c:spPr>
              <a:solidFill>
                <a:srgbClr val="FF0000"/>
              </a:solidFill>
              <a:ln>
                <a:noFill/>
              </a:ln>
              <a:effectLst/>
            </c:spPr>
            <c:extLst>
              <c:ext xmlns:c16="http://schemas.microsoft.com/office/drawing/2014/chart" uri="{C3380CC4-5D6E-409C-BE32-E72D297353CC}">
                <c16:uniqueId val="{00000005-4E24-8A4D-A6E2-4F9E11E4EF53}"/>
              </c:ext>
            </c:extLst>
          </c:dPt>
          <c:dPt>
            <c:idx val="3"/>
            <c:invertIfNegative val="0"/>
            <c:bubble3D val="0"/>
            <c:spPr>
              <a:solidFill>
                <a:srgbClr val="EF686A"/>
              </a:solidFill>
              <a:ln>
                <a:noFill/>
              </a:ln>
              <a:effectLst/>
            </c:spPr>
            <c:extLst>
              <c:ext xmlns:c16="http://schemas.microsoft.com/office/drawing/2014/chart" uri="{C3380CC4-5D6E-409C-BE32-E72D297353CC}">
                <c16:uniqueId val="{00000007-4E24-8A4D-A6E2-4F9E11E4EF53}"/>
              </c:ext>
            </c:extLst>
          </c:dPt>
          <c:dPt>
            <c:idx val="4"/>
            <c:invertIfNegative val="0"/>
            <c:bubble3D val="0"/>
            <c:spPr>
              <a:solidFill>
                <a:srgbClr val="EF686A"/>
              </a:solidFill>
              <a:ln>
                <a:noFill/>
              </a:ln>
              <a:effectLst/>
            </c:spPr>
            <c:extLst>
              <c:ext xmlns:c16="http://schemas.microsoft.com/office/drawing/2014/chart" uri="{C3380CC4-5D6E-409C-BE32-E72D297353CC}">
                <c16:uniqueId val="{00000009-4E24-8A4D-A6E2-4F9E11E4EF53}"/>
              </c:ext>
            </c:extLst>
          </c:dPt>
          <c:dPt>
            <c:idx val="5"/>
            <c:invertIfNegative val="0"/>
            <c:bubble3D val="0"/>
            <c:spPr>
              <a:solidFill>
                <a:srgbClr val="EF686A"/>
              </a:solidFill>
              <a:ln>
                <a:noFill/>
              </a:ln>
              <a:effectLst/>
            </c:spPr>
            <c:extLst>
              <c:ext xmlns:c16="http://schemas.microsoft.com/office/drawing/2014/chart" uri="{C3380CC4-5D6E-409C-BE32-E72D297353CC}">
                <c16:uniqueId val="{0000000B-4E24-8A4D-A6E2-4F9E11E4EF53}"/>
              </c:ext>
            </c:extLst>
          </c:dPt>
          <c:dPt>
            <c:idx val="6"/>
            <c:invertIfNegative val="0"/>
            <c:bubble3D val="0"/>
            <c:spPr>
              <a:solidFill>
                <a:srgbClr val="EF686A"/>
              </a:solidFill>
              <a:ln>
                <a:noFill/>
              </a:ln>
              <a:effectLst/>
            </c:spPr>
            <c:extLst>
              <c:ext xmlns:c16="http://schemas.microsoft.com/office/drawing/2014/chart" uri="{C3380CC4-5D6E-409C-BE32-E72D297353CC}">
                <c16:uniqueId val="{0000000D-4E24-8A4D-A6E2-4F9E11E4EF53}"/>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0F-4E24-8A4D-A6E2-4F9E11E4EF53}"/>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11-4E24-8A4D-A6E2-4F9E11E4EF53}"/>
              </c:ext>
            </c:extLst>
          </c:dPt>
          <c:dPt>
            <c:idx val="9"/>
            <c:invertIfNegative val="0"/>
            <c:bubble3D val="0"/>
            <c:spPr>
              <a:solidFill>
                <a:schemeClr val="accent3">
                  <a:lumMod val="75000"/>
                </a:schemeClr>
              </a:solidFill>
              <a:ln>
                <a:noFill/>
              </a:ln>
              <a:effectLst/>
            </c:spPr>
            <c:extLst>
              <c:ext xmlns:c16="http://schemas.microsoft.com/office/drawing/2014/chart" uri="{C3380CC4-5D6E-409C-BE32-E72D297353CC}">
                <c16:uniqueId val="{00000013-4E24-8A4D-A6E2-4F9E11E4EF53}"/>
              </c:ext>
            </c:extLst>
          </c:dPt>
          <c:dPt>
            <c:idx val="10"/>
            <c:invertIfNegative val="0"/>
            <c:bubble3D val="0"/>
            <c:spPr>
              <a:solidFill>
                <a:schemeClr val="accent3">
                  <a:lumMod val="75000"/>
                </a:schemeClr>
              </a:solidFill>
              <a:ln>
                <a:noFill/>
              </a:ln>
              <a:effectLst/>
            </c:spPr>
            <c:extLst>
              <c:ext xmlns:c16="http://schemas.microsoft.com/office/drawing/2014/chart" uri="{C3380CC4-5D6E-409C-BE32-E72D297353CC}">
                <c16:uniqueId val="{00000015-4E24-8A4D-A6E2-4F9E11E4EF53}"/>
              </c:ext>
            </c:extLst>
          </c:dPt>
          <c:dPt>
            <c:idx val="1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7-4E24-8A4D-A6E2-4F9E11E4EF53}"/>
              </c:ext>
            </c:extLst>
          </c:dPt>
          <c:dPt>
            <c:idx val="1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9-4E24-8A4D-A6E2-4F9E11E4EF53}"/>
              </c:ext>
            </c:extLst>
          </c:dPt>
          <c:dPt>
            <c:idx val="1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B-4E24-8A4D-A6E2-4F9E11E4EF53}"/>
              </c:ext>
            </c:extLst>
          </c:dPt>
          <c:dPt>
            <c:idx val="1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D-4E24-8A4D-A6E2-4F9E11E4EF53}"/>
              </c:ext>
            </c:extLst>
          </c:dPt>
          <c:dPt>
            <c:idx val="1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F-4E24-8A4D-A6E2-4F9E11E4EF53}"/>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21-4E24-8A4D-A6E2-4F9E11E4EF53}"/>
              </c:ext>
            </c:extLst>
          </c:dPt>
          <c:dPt>
            <c:idx val="17"/>
            <c:invertIfNegative val="0"/>
            <c:bubble3D val="0"/>
            <c:spPr>
              <a:solidFill>
                <a:schemeClr val="accent6">
                  <a:lumMod val="75000"/>
                </a:schemeClr>
              </a:solidFill>
              <a:ln>
                <a:noFill/>
              </a:ln>
              <a:effectLst/>
            </c:spPr>
            <c:extLst>
              <c:ext xmlns:c16="http://schemas.microsoft.com/office/drawing/2014/chart" uri="{C3380CC4-5D6E-409C-BE32-E72D297353CC}">
                <c16:uniqueId val="{00000023-4E24-8A4D-A6E2-4F9E11E4EF53}"/>
              </c:ext>
            </c:extLst>
          </c:dPt>
          <c:dPt>
            <c:idx val="18"/>
            <c:invertIfNegative val="0"/>
            <c:bubble3D val="0"/>
            <c:spPr>
              <a:solidFill>
                <a:schemeClr val="accent6">
                  <a:lumMod val="75000"/>
                </a:schemeClr>
              </a:solidFill>
              <a:ln>
                <a:noFill/>
              </a:ln>
              <a:effectLst/>
            </c:spPr>
            <c:extLst>
              <c:ext xmlns:c16="http://schemas.microsoft.com/office/drawing/2014/chart" uri="{C3380CC4-5D6E-409C-BE32-E72D297353CC}">
                <c16:uniqueId val="{00000025-4E24-8A4D-A6E2-4F9E11E4EF53}"/>
              </c:ext>
            </c:extLst>
          </c:dPt>
          <c:dPt>
            <c:idx val="19"/>
            <c:invertIfNegative val="0"/>
            <c:bubble3D val="0"/>
            <c:spPr>
              <a:solidFill>
                <a:schemeClr val="accent6">
                  <a:lumMod val="50000"/>
                </a:schemeClr>
              </a:solidFill>
              <a:ln>
                <a:noFill/>
              </a:ln>
              <a:effectLst/>
            </c:spPr>
            <c:extLst>
              <c:ext xmlns:c16="http://schemas.microsoft.com/office/drawing/2014/chart" uri="{C3380CC4-5D6E-409C-BE32-E72D297353CC}">
                <c16:uniqueId val="{00000027-4E24-8A4D-A6E2-4F9E11E4EF53}"/>
              </c:ext>
            </c:extLst>
          </c:dPt>
          <c:dPt>
            <c:idx val="20"/>
            <c:invertIfNegative val="0"/>
            <c:bubble3D val="0"/>
            <c:spPr>
              <a:solidFill>
                <a:schemeClr val="accent6">
                  <a:lumMod val="50000"/>
                </a:schemeClr>
              </a:solidFill>
              <a:ln>
                <a:noFill/>
              </a:ln>
              <a:effectLst/>
            </c:spPr>
            <c:extLst>
              <c:ext xmlns:c16="http://schemas.microsoft.com/office/drawing/2014/chart" uri="{C3380CC4-5D6E-409C-BE32-E72D297353CC}">
                <c16:uniqueId val="{00000029-4E24-8A4D-A6E2-4F9E11E4EF53}"/>
              </c:ext>
            </c:extLst>
          </c:dPt>
          <c:dLbls>
            <c:dLbl>
              <c:idx val="0"/>
              <c:layout>
                <c:manualLayout>
                  <c:x val="-1.3824884792626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24-8A4D-A6E2-4F9E11E4EF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Лист1!$A$2:$A$22</c:f>
              <c:strCache>
                <c:ptCount val="21"/>
                <c:pt idx="0">
                  <c:v> Добыча угля</c:v>
                </c:pt>
                <c:pt idx="1">
                  <c:v>Деятельность библиотек, архивов, музеев и прочих объектов культуры</c:v>
                </c:pt>
                <c:pt idx="2">
                  <c:v>Деятельность по трудоустройству и подбору персонала</c:v>
                </c:pt>
                <c:pt idx="3">
                  <c:v>Деятельность воздушного и космического транспорта</c:v>
                </c:pt>
                <c:pt idx="4">
                  <c:v>Образование</c:v>
                </c:pt>
                <c:pt idx="5">
                  <c:v>Деятельность в области информационных технологий</c:v>
                </c:pt>
                <c:pt idx="6">
                  <c:v>Деятельность в области права и бухгалтерского учета</c:v>
                </c:pt>
                <c:pt idx="7">
                  <c:v>Страхование, перестрахование, деятельность негосударственных пенсионных фондов</c:v>
                </c:pt>
                <c:pt idx="8">
                  <c:v>Производство автотранспортных средств, прицепов и полуприцепов</c:v>
                </c:pt>
                <c:pt idx="9">
                  <c:v>Деятельность вспомогательная в сфере финансовых услуг и страхования</c:v>
                </c:pt>
                <c:pt idx="10">
                  <c:v>Среднее по отраслям</c:v>
                </c:pt>
                <c:pt idx="11">
                  <c:v>Деятельность в области здравоохранения</c:v>
                </c:pt>
                <c:pt idx="12">
                  <c:v>Деятельность туристических агентств и прочих организаций, предоставляющих услуги в сфере туризма</c:v>
                </c:pt>
                <c:pt idx="13">
                  <c:v>Деятельность по предоставлению продуктов питания и напитков</c:v>
                </c:pt>
                <c:pt idx="14">
                  <c:v>Предоставление социальных услуг без обеспечения проживания</c:v>
                </c:pt>
                <c:pt idx="15">
                  <c:v> Производство текстильных изделий</c:v>
                </c:pt>
                <c:pt idx="16">
                  <c:v>Деятельность почтовой связи и курьерская деятельность</c:v>
                </c:pt>
                <c:pt idx="17">
                  <c:v>Сбор и обработка сточных вод</c:v>
                </c:pt>
                <c:pt idx="18">
                  <c:v> Производство кожи и изделий из кожи</c:v>
                </c:pt>
                <c:pt idx="19">
                  <c:v>Производство прочих транспортных средств и оборудования</c:v>
                </c:pt>
                <c:pt idx="20">
                  <c:v>Деятельность ветеринарная</c:v>
                </c:pt>
              </c:strCache>
            </c:strRef>
          </c:cat>
          <c:val>
            <c:numRef>
              <c:f>Лист1!$B$2:$B$22</c:f>
              <c:numCache>
                <c:formatCode>0.0</c:formatCode>
                <c:ptCount val="21"/>
                <c:pt idx="0">
                  <c:v>-50</c:v>
                </c:pt>
                <c:pt idx="1">
                  <c:v>-21.462835174189422</c:v>
                </c:pt>
                <c:pt idx="2">
                  <c:v>-20.46379375403167</c:v>
                </c:pt>
                <c:pt idx="3">
                  <c:v>-14.760468223668354</c:v>
                </c:pt>
                <c:pt idx="4">
                  <c:v>-12.585592204276807</c:v>
                </c:pt>
                <c:pt idx="5">
                  <c:v>-8.9725203812019316</c:v>
                </c:pt>
                <c:pt idx="6">
                  <c:v>-6.1319874952195761</c:v>
                </c:pt>
                <c:pt idx="7">
                  <c:v>-5.2804446690249023</c:v>
                </c:pt>
                <c:pt idx="8">
                  <c:v>-4.8158607324410809</c:v>
                </c:pt>
                <c:pt idx="9">
                  <c:v>-4.4941174061090408</c:v>
                </c:pt>
                <c:pt idx="10">
                  <c:v>2.1</c:v>
                </c:pt>
                <c:pt idx="11">
                  <c:v>9.9543059589216227</c:v>
                </c:pt>
                <c:pt idx="12">
                  <c:v>11.826146235844476</c:v>
                </c:pt>
                <c:pt idx="13">
                  <c:v>12.045862220060812</c:v>
                </c:pt>
                <c:pt idx="14">
                  <c:v>12.133429025467393</c:v>
                </c:pt>
                <c:pt idx="15">
                  <c:v>12.500126884063008</c:v>
                </c:pt>
                <c:pt idx="16">
                  <c:v>20.781727225323635</c:v>
                </c:pt>
                <c:pt idx="17">
                  <c:v>25.05473537417204</c:v>
                </c:pt>
                <c:pt idx="18">
                  <c:v>30.232190230745005</c:v>
                </c:pt>
                <c:pt idx="19">
                  <c:v>31.308618139833641</c:v>
                </c:pt>
                <c:pt idx="20">
                  <c:v>41.556405188642174</c:v>
                </c:pt>
              </c:numCache>
            </c:numRef>
          </c:val>
          <c:extLst>
            <c:ext xmlns:c16="http://schemas.microsoft.com/office/drawing/2014/chart" uri="{C3380CC4-5D6E-409C-BE32-E72D297353CC}">
              <c16:uniqueId val="{0000002A-4E24-8A4D-A6E2-4F9E11E4EF53}"/>
            </c:ext>
          </c:extLst>
        </c:ser>
        <c:dLbls>
          <c:showLegendKey val="0"/>
          <c:showVal val="0"/>
          <c:showCatName val="0"/>
          <c:showSerName val="0"/>
          <c:showPercent val="0"/>
          <c:showBubbleSize val="0"/>
        </c:dLbls>
        <c:gapWidth val="182"/>
        <c:axId val="82215632"/>
        <c:axId val="82311872"/>
      </c:barChart>
      <c:catAx>
        <c:axId val="82215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82311872"/>
        <c:crosses val="autoZero"/>
        <c:auto val="1"/>
        <c:lblAlgn val="ctr"/>
        <c:lblOffset val="100"/>
        <c:noMultiLvlLbl val="0"/>
      </c:catAx>
      <c:valAx>
        <c:axId val="82311872"/>
        <c:scaling>
          <c:orientation val="minMax"/>
        </c:scaling>
        <c:delete val="1"/>
        <c:axPos val="b"/>
        <c:numFmt formatCode="0.0" sourceLinked="1"/>
        <c:majorTickMark val="none"/>
        <c:minorTickMark val="none"/>
        <c:tickLblPos val="nextTo"/>
        <c:crossAx val="8221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8-6AE2-EA46-8DDB-20E01C173DC7}"/>
              </c:ext>
            </c:extLst>
          </c:dPt>
          <c:dPt>
            <c:idx val="1"/>
            <c:invertIfNegative val="0"/>
            <c:bubble3D val="0"/>
            <c:spPr>
              <a:solidFill>
                <a:srgbClr val="EF686A"/>
              </a:solidFill>
              <a:ln>
                <a:noFill/>
              </a:ln>
              <a:effectLst/>
            </c:spPr>
            <c:extLst>
              <c:ext xmlns:c16="http://schemas.microsoft.com/office/drawing/2014/chart" uri="{C3380CC4-5D6E-409C-BE32-E72D297353CC}">
                <c16:uniqueId val="{00000017-6AE2-EA46-8DDB-20E01C173DC7}"/>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16-6AE2-EA46-8DDB-20E01C173DC7}"/>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5-6AE2-EA46-8DDB-20E01C173DC7}"/>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14-6AE2-EA46-8DDB-20E01C173DC7}"/>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13-6AE2-EA46-8DDB-20E01C173DC7}"/>
              </c:ext>
            </c:extLst>
          </c:dPt>
          <c:dPt>
            <c:idx val="6"/>
            <c:invertIfNegative val="0"/>
            <c:bubble3D val="0"/>
            <c:spPr>
              <a:solidFill>
                <a:schemeClr val="accent3">
                  <a:lumMod val="75000"/>
                </a:schemeClr>
              </a:solidFill>
              <a:ln>
                <a:noFill/>
              </a:ln>
              <a:effectLst/>
            </c:spPr>
            <c:extLst>
              <c:ext xmlns:c16="http://schemas.microsoft.com/office/drawing/2014/chart" uri="{C3380CC4-5D6E-409C-BE32-E72D297353CC}">
                <c16:uniqueId val="{00000012-6AE2-EA46-8DDB-20E01C173DC7}"/>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11-6AE2-EA46-8DDB-20E01C173DC7}"/>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10-6AE2-EA46-8DDB-20E01C173DC7}"/>
              </c:ext>
            </c:extLst>
          </c:dPt>
          <c:dPt>
            <c:idx val="9"/>
            <c:invertIfNegative val="0"/>
            <c:bubble3D val="0"/>
            <c:spPr>
              <a:solidFill>
                <a:srgbClr val="EF686A"/>
              </a:solidFill>
              <a:ln>
                <a:noFill/>
              </a:ln>
              <a:effectLst/>
            </c:spPr>
            <c:extLst>
              <c:ext xmlns:c16="http://schemas.microsoft.com/office/drawing/2014/chart" uri="{C3380CC4-5D6E-409C-BE32-E72D297353CC}">
                <c16:uniqueId val="{0000000F-6AE2-EA46-8DDB-20E01C173DC7}"/>
              </c:ext>
            </c:extLst>
          </c:dPt>
          <c:dPt>
            <c:idx val="1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4-6AE2-EA46-8DDB-20E01C173DC7}"/>
              </c:ext>
            </c:extLst>
          </c:dPt>
          <c:dPt>
            <c:idx val="1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6AE2-EA46-8DDB-20E01C173DC7}"/>
              </c:ext>
            </c:extLst>
          </c:dPt>
          <c:dPt>
            <c:idx val="1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6AE2-EA46-8DDB-20E01C173DC7}"/>
              </c:ext>
            </c:extLst>
          </c:dPt>
          <c:dPt>
            <c:idx val="1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6AE2-EA46-8DDB-20E01C173DC7}"/>
              </c:ext>
            </c:extLst>
          </c:dPt>
          <c:dPt>
            <c:idx val="1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6AE2-EA46-8DDB-20E01C173DC7}"/>
              </c:ext>
            </c:extLst>
          </c:dPt>
          <c:dPt>
            <c:idx val="1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9-6AE2-EA46-8DDB-20E01C173DC7}"/>
              </c:ext>
            </c:extLst>
          </c:dPt>
          <c:dPt>
            <c:idx val="16"/>
            <c:invertIfNegative val="0"/>
            <c:bubble3D val="0"/>
            <c:spPr>
              <a:solidFill>
                <a:schemeClr val="accent6">
                  <a:lumMod val="75000"/>
                </a:schemeClr>
              </a:solidFill>
              <a:ln>
                <a:noFill/>
              </a:ln>
              <a:effectLst/>
            </c:spPr>
            <c:extLst>
              <c:ext xmlns:c16="http://schemas.microsoft.com/office/drawing/2014/chart" uri="{C3380CC4-5D6E-409C-BE32-E72D297353CC}">
                <c16:uniqueId val="{0000000A-6AE2-EA46-8DDB-20E01C173DC7}"/>
              </c:ext>
            </c:extLst>
          </c:dPt>
          <c:dPt>
            <c:idx val="17"/>
            <c:invertIfNegative val="0"/>
            <c:bubble3D val="0"/>
            <c:spPr>
              <a:solidFill>
                <a:schemeClr val="accent6">
                  <a:lumMod val="75000"/>
                </a:schemeClr>
              </a:solidFill>
              <a:ln>
                <a:noFill/>
              </a:ln>
              <a:effectLst/>
            </c:spPr>
            <c:extLst>
              <c:ext xmlns:c16="http://schemas.microsoft.com/office/drawing/2014/chart" uri="{C3380CC4-5D6E-409C-BE32-E72D297353CC}">
                <c16:uniqueId val="{0000000B-6AE2-EA46-8DDB-20E01C173DC7}"/>
              </c:ext>
            </c:extLst>
          </c:dPt>
          <c:dPt>
            <c:idx val="18"/>
            <c:invertIfNegative val="0"/>
            <c:bubble3D val="0"/>
            <c:spPr>
              <a:solidFill>
                <a:schemeClr val="accent6">
                  <a:lumMod val="75000"/>
                </a:schemeClr>
              </a:solidFill>
              <a:ln>
                <a:noFill/>
              </a:ln>
              <a:effectLst/>
            </c:spPr>
            <c:extLst>
              <c:ext xmlns:c16="http://schemas.microsoft.com/office/drawing/2014/chart" uri="{C3380CC4-5D6E-409C-BE32-E72D297353CC}">
                <c16:uniqueId val="{0000000C-6AE2-EA46-8DDB-20E01C173DC7}"/>
              </c:ext>
            </c:extLst>
          </c:dPt>
          <c:dPt>
            <c:idx val="19"/>
            <c:invertIfNegative val="0"/>
            <c:bubble3D val="0"/>
            <c:spPr>
              <a:solidFill>
                <a:schemeClr val="accent6">
                  <a:lumMod val="50000"/>
                </a:schemeClr>
              </a:solidFill>
              <a:ln>
                <a:noFill/>
              </a:ln>
              <a:effectLst/>
            </c:spPr>
            <c:extLst>
              <c:ext xmlns:c16="http://schemas.microsoft.com/office/drawing/2014/chart" uri="{C3380CC4-5D6E-409C-BE32-E72D297353CC}">
                <c16:uniqueId val="{0000000D-6AE2-EA46-8DDB-20E01C173DC7}"/>
              </c:ext>
            </c:extLst>
          </c:dPt>
          <c:dPt>
            <c:idx val="20"/>
            <c:invertIfNegative val="0"/>
            <c:bubble3D val="0"/>
            <c:spPr>
              <a:solidFill>
                <a:schemeClr val="accent6">
                  <a:lumMod val="50000"/>
                </a:schemeClr>
              </a:solidFill>
              <a:ln>
                <a:noFill/>
              </a:ln>
              <a:effectLst/>
            </c:spPr>
            <c:extLst>
              <c:ext xmlns:c16="http://schemas.microsoft.com/office/drawing/2014/chart" uri="{C3380CC4-5D6E-409C-BE32-E72D297353CC}">
                <c16:uniqueId val="{0000000E-6AE2-EA46-8DDB-20E01C173DC7}"/>
              </c:ext>
            </c:extLst>
          </c:dPt>
          <c:dLbls>
            <c:dLbl>
              <c:idx val="0"/>
              <c:layout>
                <c:manualLayout>
                  <c:x val="-1.3824884792626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AE2-EA46-8DDB-20E01C173D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Лист1!$A$2:$A$22</c:f>
              <c:strCache>
                <c:ptCount val="21"/>
                <c:pt idx="0">
                  <c:v>Страхование, перестрахование, деятельность негосударственных пенсионных фондов</c:v>
                </c:pt>
                <c:pt idx="1">
                  <c:v>Деятельность по предоставлению мест для временного проживания</c:v>
                </c:pt>
                <c:pt idx="2">
                  <c:v>Деятельность туристических агентств и прочих организаций, предоставляющих услуги в сфере туризма</c:v>
                </c:pt>
                <c:pt idx="3">
                  <c:v>Деятельность в области спорта, отдыха и развлечений</c:v>
                </c:pt>
                <c:pt idx="4">
                  <c:v>Деятельность по предоставлению финансовых услуг, кроме услуг по страхованию и пенсионному обеспечению</c:v>
                </c:pt>
                <c:pt idx="5">
                  <c:v>Деятельность профессиональная научная и техническая прочая</c:v>
                </c:pt>
                <c:pt idx="6">
                  <c:v>Предоставление социальных услуг без обеспечения проживания</c:v>
                </c:pt>
                <c:pt idx="7">
                  <c:v>Деятельность творческая, деятельность в области искусства и организации развлечений</c:v>
                </c:pt>
                <c:pt idx="8">
                  <c:v>Производство металлургическое</c:v>
                </c:pt>
                <c:pt idx="9">
                  <c:v>Деятельность по предоставлению прочих персональных услуг</c:v>
                </c:pt>
                <c:pt idx="10">
                  <c:v>Среднее по отраслям</c:v>
                </c:pt>
                <c:pt idx="11">
                  <c:v>Деятельность водного транспорта</c:v>
                </c:pt>
                <c:pt idx="12">
                  <c:v> Производство химических веществ и химических продуктов</c:v>
                </c:pt>
                <c:pt idx="13">
                  <c:v>Лесоводство и лесозаготовки</c:v>
                </c:pt>
                <c:pt idx="14">
                  <c:v>Деятельность вспомогательная в сфере финансовых услуг и страхования</c:v>
                </c:pt>
                <c:pt idx="15">
                  <c:v>Деятельность органов государственного управления по обеспечению военной безопасности</c:v>
                </c:pt>
                <c:pt idx="16">
                  <c:v>Деятельность по трудоустройству и подбору персонала</c:v>
                </c:pt>
                <c:pt idx="17">
                  <c:v> Добыча угля</c:v>
                </c:pt>
                <c:pt idx="18">
                  <c:v>Деятельность ветеринарная</c:v>
                </c:pt>
                <c:pt idx="19">
                  <c:v>Добыча металлических руд</c:v>
                </c:pt>
                <c:pt idx="20">
                  <c:v>Деятельность воздушного и космического транспорта</c:v>
                </c:pt>
              </c:strCache>
            </c:strRef>
          </c:cat>
          <c:val>
            <c:numRef>
              <c:f>Лист1!$B$2:$B$22</c:f>
              <c:numCache>
                <c:formatCode>0.0</c:formatCode>
                <c:ptCount val="21"/>
                <c:pt idx="0">
                  <c:v>-22.697238646578768</c:v>
                </c:pt>
                <c:pt idx="1">
                  <c:v>-6.304137984225946</c:v>
                </c:pt>
                <c:pt idx="2">
                  <c:v>-3.6691844764568629</c:v>
                </c:pt>
                <c:pt idx="3">
                  <c:v>-3.6450655860223833</c:v>
                </c:pt>
                <c:pt idx="4">
                  <c:v>-3.2907614196206367</c:v>
                </c:pt>
                <c:pt idx="5">
                  <c:v>-3.1085838242220944</c:v>
                </c:pt>
                <c:pt idx="6">
                  <c:v>-2.4377174570576443</c:v>
                </c:pt>
                <c:pt idx="7">
                  <c:v>-2.138222732713416</c:v>
                </c:pt>
                <c:pt idx="8">
                  <c:v>-1.7842244307141755</c:v>
                </c:pt>
                <c:pt idx="9">
                  <c:v>0.10121918482286674</c:v>
                </c:pt>
                <c:pt idx="10">
                  <c:v>7.4</c:v>
                </c:pt>
                <c:pt idx="11">
                  <c:v>14.123407473017409</c:v>
                </c:pt>
                <c:pt idx="12">
                  <c:v>15.452533052721321</c:v>
                </c:pt>
                <c:pt idx="13">
                  <c:v>16.018306181191463</c:v>
                </c:pt>
                <c:pt idx="14">
                  <c:v>19.303692272997708</c:v>
                </c:pt>
                <c:pt idx="15">
                  <c:v>19.685584848109343</c:v>
                </c:pt>
                <c:pt idx="16">
                  <c:v>23.187368152186622</c:v>
                </c:pt>
                <c:pt idx="17">
                  <c:v>23.73723732110831</c:v>
                </c:pt>
                <c:pt idx="18">
                  <c:v>27.33648113753533</c:v>
                </c:pt>
                <c:pt idx="19">
                  <c:v>40.995280828837934</c:v>
                </c:pt>
                <c:pt idx="20">
                  <c:v>43.103947591926755</c:v>
                </c:pt>
              </c:numCache>
            </c:numRef>
          </c:val>
          <c:extLst>
            <c:ext xmlns:c16="http://schemas.microsoft.com/office/drawing/2014/chart" uri="{C3380CC4-5D6E-409C-BE32-E72D297353CC}">
              <c16:uniqueId val="{00000000-6AE2-EA46-8DDB-20E01C173DC7}"/>
            </c:ext>
          </c:extLst>
        </c:ser>
        <c:dLbls>
          <c:showLegendKey val="0"/>
          <c:showVal val="0"/>
          <c:showCatName val="0"/>
          <c:showSerName val="0"/>
          <c:showPercent val="0"/>
          <c:showBubbleSize val="0"/>
        </c:dLbls>
        <c:gapWidth val="182"/>
        <c:axId val="82215632"/>
        <c:axId val="82311872"/>
      </c:barChart>
      <c:catAx>
        <c:axId val="82215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82311872"/>
        <c:crosses val="autoZero"/>
        <c:auto val="1"/>
        <c:lblAlgn val="ctr"/>
        <c:lblOffset val="100"/>
        <c:noMultiLvlLbl val="0"/>
      </c:catAx>
      <c:valAx>
        <c:axId val="82311872"/>
        <c:scaling>
          <c:orientation val="minMax"/>
        </c:scaling>
        <c:delete val="1"/>
        <c:axPos val="b"/>
        <c:numFmt formatCode="0.0" sourceLinked="1"/>
        <c:majorTickMark val="none"/>
        <c:minorTickMark val="none"/>
        <c:tickLblPos val="nextTo"/>
        <c:crossAx val="8221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4CD-694E-A9D6-0904F8BF7214}"/>
              </c:ext>
            </c:extLst>
          </c:dPt>
          <c:dPt>
            <c:idx val="1"/>
            <c:invertIfNegative val="0"/>
            <c:bubble3D val="0"/>
            <c:spPr>
              <a:solidFill>
                <a:srgbClr val="FF0000"/>
              </a:solidFill>
              <a:ln>
                <a:noFill/>
              </a:ln>
              <a:effectLst/>
            </c:spPr>
            <c:extLst>
              <c:ext xmlns:c16="http://schemas.microsoft.com/office/drawing/2014/chart" uri="{C3380CC4-5D6E-409C-BE32-E72D297353CC}">
                <c16:uniqueId val="{00000003-14CD-694E-A9D6-0904F8BF7214}"/>
              </c:ext>
            </c:extLst>
          </c:dPt>
          <c:dPt>
            <c:idx val="2"/>
            <c:invertIfNegative val="0"/>
            <c:bubble3D val="0"/>
            <c:spPr>
              <a:solidFill>
                <a:srgbClr val="FF0000"/>
              </a:solidFill>
              <a:ln>
                <a:noFill/>
              </a:ln>
              <a:effectLst/>
            </c:spPr>
            <c:extLst>
              <c:ext xmlns:c16="http://schemas.microsoft.com/office/drawing/2014/chart" uri="{C3380CC4-5D6E-409C-BE32-E72D297353CC}">
                <c16:uniqueId val="{00000005-14CD-694E-A9D6-0904F8BF7214}"/>
              </c:ext>
            </c:extLst>
          </c:dPt>
          <c:dPt>
            <c:idx val="3"/>
            <c:invertIfNegative val="0"/>
            <c:bubble3D val="0"/>
            <c:spPr>
              <a:solidFill>
                <a:srgbClr val="EF686A"/>
              </a:solidFill>
              <a:ln>
                <a:noFill/>
              </a:ln>
              <a:effectLst/>
            </c:spPr>
            <c:extLst>
              <c:ext xmlns:c16="http://schemas.microsoft.com/office/drawing/2014/chart" uri="{C3380CC4-5D6E-409C-BE32-E72D297353CC}">
                <c16:uniqueId val="{00000007-14CD-694E-A9D6-0904F8BF7214}"/>
              </c:ext>
            </c:extLst>
          </c:dPt>
          <c:dPt>
            <c:idx val="4"/>
            <c:invertIfNegative val="0"/>
            <c:bubble3D val="0"/>
            <c:spPr>
              <a:solidFill>
                <a:srgbClr val="EF686A"/>
              </a:solidFill>
              <a:ln>
                <a:noFill/>
              </a:ln>
              <a:effectLst/>
            </c:spPr>
            <c:extLst>
              <c:ext xmlns:c16="http://schemas.microsoft.com/office/drawing/2014/chart" uri="{C3380CC4-5D6E-409C-BE32-E72D297353CC}">
                <c16:uniqueId val="{00000009-14CD-694E-A9D6-0904F8BF7214}"/>
              </c:ext>
            </c:extLst>
          </c:dPt>
          <c:dPt>
            <c:idx val="5"/>
            <c:invertIfNegative val="0"/>
            <c:bubble3D val="0"/>
            <c:spPr>
              <a:solidFill>
                <a:srgbClr val="EF686A"/>
              </a:solidFill>
              <a:ln>
                <a:noFill/>
              </a:ln>
              <a:effectLst/>
            </c:spPr>
            <c:extLst>
              <c:ext xmlns:c16="http://schemas.microsoft.com/office/drawing/2014/chart" uri="{C3380CC4-5D6E-409C-BE32-E72D297353CC}">
                <c16:uniqueId val="{0000000B-14CD-694E-A9D6-0904F8BF7214}"/>
              </c:ext>
            </c:extLst>
          </c:dPt>
          <c:dPt>
            <c:idx val="6"/>
            <c:invertIfNegative val="0"/>
            <c:bubble3D val="0"/>
            <c:spPr>
              <a:solidFill>
                <a:srgbClr val="EF686A"/>
              </a:solidFill>
              <a:ln>
                <a:noFill/>
              </a:ln>
              <a:effectLst/>
            </c:spPr>
            <c:extLst>
              <c:ext xmlns:c16="http://schemas.microsoft.com/office/drawing/2014/chart" uri="{C3380CC4-5D6E-409C-BE32-E72D297353CC}">
                <c16:uniqueId val="{0000000D-14CD-694E-A9D6-0904F8BF7214}"/>
              </c:ext>
            </c:extLst>
          </c:dPt>
          <c:dPt>
            <c:idx val="7"/>
            <c:invertIfNegative val="0"/>
            <c:bubble3D val="0"/>
            <c:spPr>
              <a:solidFill>
                <a:srgbClr val="EF686A"/>
              </a:solidFill>
              <a:ln>
                <a:noFill/>
              </a:ln>
              <a:effectLst/>
            </c:spPr>
            <c:extLst>
              <c:ext xmlns:c16="http://schemas.microsoft.com/office/drawing/2014/chart" uri="{C3380CC4-5D6E-409C-BE32-E72D297353CC}">
                <c16:uniqueId val="{0000000F-14CD-694E-A9D6-0904F8BF7214}"/>
              </c:ext>
            </c:extLst>
          </c:dPt>
          <c:dPt>
            <c:idx val="8"/>
            <c:invertIfNegative val="0"/>
            <c:bubble3D val="0"/>
            <c:spPr>
              <a:solidFill>
                <a:srgbClr val="EF686A"/>
              </a:solidFill>
              <a:ln>
                <a:noFill/>
              </a:ln>
              <a:effectLst/>
            </c:spPr>
            <c:extLst>
              <c:ext xmlns:c16="http://schemas.microsoft.com/office/drawing/2014/chart" uri="{C3380CC4-5D6E-409C-BE32-E72D297353CC}">
                <c16:uniqueId val="{00000011-14CD-694E-A9D6-0904F8BF7214}"/>
              </c:ext>
            </c:extLst>
          </c:dPt>
          <c:dPt>
            <c:idx val="9"/>
            <c:invertIfNegative val="0"/>
            <c:bubble3D val="0"/>
            <c:spPr>
              <a:solidFill>
                <a:srgbClr val="EF686A"/>
              </a:solidFill>
              <a:ln>
                <a:noFill/>
              </a:ln>
              <a:effectLst/>
            </c:spPr>
            <c:extLst>
              <c:ext xmlns:c16="http://schemas.microsoft.com/office/drawing/2014/chart" uri="{C3380CC4-5D6E-409C-BE32-E72D297353CC}">
                <c16:uniqueId val="{00000013-14CD-694E-A9D6-0904F8BF7214}"/>
              </c:ext>
            </c:extLst>
          </c:dPt>
          <c:dPt>
            <c:idx val="1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15-14CD-694E-A9D6-0904F8BF7214}"/>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17-14CD-694E-A9D6-0904F8BF7214}"/>
              </c:ext>
            </c:extLst>
          </c:dPt>
          <c:dPt>
            <c:idx val="12"/>
            <c:invertIfNegative val="0"/>
            <c:bubble3D val="0"/>
            <c:spPr>
              <a:solidFill>
                <a:schemeClr val="accent6">
                  <a:lumMod val="75000"/>
                </a:schemeClr>
              </a:solidFill>
              <a:ln>
                <a:noFill/>
              </a:ln>
              <a:effectLst/>
            </c:spPr>
            <c:extLst>
              <c:ext xmlns:c16="http://schemas.microsoft.com/office/drawing/2014/chart" uri="{C3380CC4-5D6E-409C-BE32-E72D297353CC}">
                <c16:uniqueId val="{00000019-14CD-694E-A9D6-0904F8BF7214}"/>
              </c:ext>
            </c:extLst>
          </c:dPt>
          <c:dPt>
            <c:idx val="13"/>
            <c:invertIfNegative val="0"/>
            <c:bubble3D val="0"/>
            <c:spPr>
              <a:solidFill>
                <a:schemeClr val="accent6">
                  <a:lumMod val="75000"/>
                </a:schemeClr>
              </a:solidFill>
              <a:ln>
                <a:noFill/>
              </a:ln>
              <a:effectLst/>
            </c:spPr>
            <c:extLst>
              <c:ext xmlns:c16="http://schemas.microsoft.com/office/drawing/2014/chart" uri="{C3380CC4-5D6E-409C-BE32-E72D297353CC}">
                <c16:uniqueId val="{0000001B-14CD-694E-A9D6-0904F8BF7214}"/>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1D-14CD-694E-A9D6-0904F8BF7214}"/>
              </c:ext>
            </c:extLst>
          </c:dPt>
          <c:dPt>
            <c:idx val="15"/>
            <c:invertIfNegative val="0"/>
            <c:bubble3D val="0"/>
            <c:spPr>
              <a:solidFill>
                <a:schemeClr val="accent6">
                  <a:lumMod val="50000"/>
                </a:schemeClr>
              </a:solidFill>
              <a:ln>
                <a:noFill/>
              </a:ln>
              <a:effectLst/>
            </c:spPr>
            <c:extLst>
              <c:ext xmlns:c16="http://schemas.microsoft.com/office/drawing/2014/chart" uri="{C3380CC4-5D6E-409C-BE32-E72D297353CC}">
                <c16:uniqueId val="{0000001F-14CD-694E-A9D6-0904F8BF7214}"/>
              </c:ext>
            </c:extLst>
          </c:dPt>
          <c:dPt>
            <c:idx val="16"/>
            <c:invertIfNegative val="0"/>
            <c:bubble3D val="0"/>
            <c:spPr>
              <a:solidFill>
                <a:schemeClr val="accent6">
                  <a:lumMod val="50000"/>
                </a:schemeClr>
              </a:solidFill>
              <a:ln>
                <a:noFill/>
              </a:ln>
              <a:effectLst/>
            </c:spPr>
            <c:extLst>
              <c:ext xmlns:c16="http://schemas.microsoft.com/office/drawing/2014/chart" uri="{C3380CC4-5D6E-409C-BE32-E72D297353CC}">
                <c16:uniqueId val="{00000021-14CD-694E-A9D6-0904F8BF7214}"/>
              </c:ext>
            </c:extLst>
          </c:dPt>
          <c:dPt>
            <c:idx val="17"/>
            <c:invertIfNegative val="0"/>
            <c:bubble3D val="0"/>
            <c:spPr>
              <a:solidFill>
                <a:schemeClr val="accent6">
                  <a:lumMod val="50000"/>
                </a:schemeClr>
              </a:solidFill>
              <a:ln>
                <a:noFill/>
              </a:ln>
              <a:effectLst/>
            </c:spPr>
            <c:extLst>
              <c:ext xmlns:c16="http://schemas.microsoft.com/office/drawing/2014/chart" uri="{C3380CC4-5D6E-409C-BE32-E72D297353CC}">
                <c16:uniqueId val="{00000023-14CD-694E-A9D6-0904F8BF7214}"/>
              </c:ext>
            </c:extLst>
          </c:dPt>
          <c:dPt>
            <c:idx val="18"/>
            <c:invertIfNegative val="0"/>
            <c:bubble3D val="0"/>
            <c:spPr>
              <a:solidFill>
                <a:schemeClr val="accent6">
                  <a:lumMod val="50000"/>
                </a:schemeClr>
              </a:solidFill>
              <a:ln>
                <a:noFill/>
              </a:ln>
              <a:effectLst/>
            </c:spPr>
            <c:extLst>
              <c:ext xmlns:c16="http://schemas.microsoft.com/office/drawing/2014/chart" uri="{C3380CC4-5D6E-409C-BE32-E72D297353CC}">
                <c16:uniqueId val="{00000025-14CD-694E-A9D6-0904F8BF7214}"/>
              </c:ext>
            </c:extLst>
          </c:dPt>
          <c:dPt>
            <c:idx val="19"/>
            <c:invertIfNegative val="0"/>
            <c:bubble3D val="0"/>
            <c:spPr>
              <a:solidFill>
                <a:schemeClr val="accent6">
                  <a:lumMod val="50000"/>
                </a:schemeClr>
              </a:solidFill>
              <a:ln>
                <a:noFill/>
              </a:ln>
              <a:effectLst/>
            </c:spPr>
            <c:extLst>
              <c:ext xmlns:c16="http://schemas.microsoft.com/office/drawing/2014/chart" uri="{C3380CC4-5D6E-409C-BE32-E72D297353CC}">
                <c16:uniqueId val="{00000027-14CD-694E-A9D6-0904F8BF7214}"/>
              </c:ext>
            </c:extLst>
          </c:dPt>
          <c:dPt>
            <c:idx val="20"/>
            <c:invertIfNegative val="0"/>
            <c:bubble3D val="0"/>
            <c:spPr>
              <a:solidFill>
                <a:schemeClr val="accent6">
                  <a:lumMod val="50000"/>
                </a:schemeClr>
              </a:solidFill>
              <a:ln>
                <a:noFill/>
              </a:ln>
              <a:effectLst/>
            </c:spPr>
            <c:extLst>
              <c:ext xmlns:c16="http://schemas.microsoft.com/office/drawing/2014/chart" uri="{C3380CC4-5D6E-409C-BE32-E72D297353CC}">
                <c16:uniqueId val="{00000029-14CD-694E-A9D6-0904F8BF7214}"/>
              </c:ext>
            </c:extLst>
          </c:dPt>
          <c:dLbls>
            <c:dLbl>
              <c:idx val="0"/>
              <c:layout>
                <c:manualLayout>
                  <c:x val="-1.38248847926267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CD-694E-A9D6-0904F8BF72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Лист1!$A$2:$A$22</c:f>
              <c:strCache>
                <c:ptCount val="21"/>
                <c:pt idx="0">
                  <c:v> Добыча угля</c:v>
                </c:pt>
                <c:pt idx="1">
                  <c:v>Сбор и обработка сточных вод</c:v>
                </c:pt>
                <c:pt idx="2">
                  <c:v>Деятельность творческая, деятельность в области искусства и организации развлечений</c:v>
                </c:pt>
                <c:pt idx="3">
                  <c:v> Производство лекарственных средств и материалов</c:v>
                </c:pt>
                <c:pt idx="4">
                  <c:v>Работы строительные специализированные</c:v>
                </c:pt>
                <c:pt idx="5">
                  <c:v>Деятельность туристических агентств и прочих организаций, предоставляющих услуги в сфере туризма</c:v>
                </c:pt>
                <c:pt idx="6">
                  <c:v>Деятельность по предоставлению прочих персональных услуг</c:v>
                </c:pt>
                <c:pt idx="7">
                  <c:v>Деятельность головных офисов; консультирование по вопросам управления</c:v>
                </c:pt>
                <c:pt idx="8">
                  <c:v>Деятельность по предоставлению мест для временного проживания</c:v>
                </c:pt>
                <c:pt idx="9">
                  <c:v>Деятельность по предоставлению продуктов питания и напитков</c:v>
                </c:pt>
                <c:pt idx="10">
                  <c:v>Среднее по отраслям</c:v>
                </c:pt>
                <c:pt idx="11">
                  <c:v>Разработка компьютерного программного обеспечения</c:v>
                </c:pt>
                <c:pt idx="12">
                  <c:v>Растениеводство и животноводство</c:v>
                </c:pt>
                <c:pt idx="13">
                  <c:v>Деятельность административно-хозяйственная, вспомогательная деятельность по обеспечению функционирования организации</c:v>
                </c:pt>
                <c:pt idx="14">
                  <c:v>Строительство инженерных сооружений</c:v>
                </c:pt>
                <c:pt idx="15">
                  <c:v>Производство прочих готовых изделий</c:v>
                </c:pt>
                <c:pt idx="16">
                  <c:v> Производство текстильных изделий</c:v>
                </c:pt>
                <c:pt idx="17">
                  <c:v>Деятельность водного транспорта</c:v>
                </c:pt>
                <c:pt idx="18">
                  <c:v>Деятельность рекламная и исследование конъюнктуры рынка</c:v>
                </c:pt>
                <c:pt idx="19">
                  <c:v>Научные исследования и разработки</c:v>
                </c:pt>
                <c:pt idx="20">
                  <c:v>Страхование, перестрахование, деятельность негосударственных пенсионных фондов</c:v>
                </c:pt>
              </c:strCache>
            </c:strRef>
          </c:cat>
          <c:val>
            <c:numRef>
              <c:f>Лист1!$B$2:$B$22</c:f>
              <c:numCache>
                <c:formatCode>0.0</c:formatCode>
                <c:ptCount val="21"/>
                <c:pt idx="0">
                  <c:v>-50</c:v>
                </c:pt>
                <c:pt idx="1">
                  <c:v>-31.984353837712177</c:v>
                </c:pt>
                <c:pt idx="2">
                  <c:v>-26.623096815516405</c:v>
                </c:pt>
                <c:pt idx="3">
                  <c:v>-17.98207852395754</c:v>
                </c:pt>
                <c:pt idx="4">
                  <c:v>-16.500047534669903</c:v>
                </c:pt>
                <c:pt idx="5">
                  <c:v>-14.744296128071227</c:v>
                </c:pt>
                <c:pt idx="6">
                  <c:v>-12.498932994267292</c:v>
                </c:pt>
                <c:pt idx="7">
                  <c:v>-12.495315928673847</c:v>
                </c:pt>
                <c:pt idx="8">
                  <c:v>-11.587855638917929</c:v>
                </c:pt>
                <c:pt idx="9">
                  <c:v>-10.940711546758592</c:v>
                </c:pt>
                <c:pt idx="10">
                  <c:v>8.9700000000000006</c:v>
                </c:pt>
                <c:pt idx="11">
                  <c:v>28.71310661841477</c:v>
                </c:pt>
                <c:pt idx="12">
                  <c:v>28.745589207595089</c:v>
                </c:pt>
                <c:pt idx="13">
                  <c:v>28.795905285567443</c:v>
                </c:pt>
                <c:pt idx="14">
                  <c:v>33.541540787062274</c:v>
                </c:pt>
                <c:pt idx="15">
                  <c:v>47.499314076561205</c:v>
                </c:pt>
                <c:pt idx="16">
                  <c:v>50</c:v>
                </c:pt>
                <c:pt idx="17">
                  <c:v>50</c:v>
                </c:pt>
                <c:pt idx="18">
                  <c:v>50</c:v>
                </c:pt>
                <c:pt idx="19">
                  <c:v>50</c:v>
                </c:pt>
                <c:pt idx="20">
                  <c:v>50</c:v>
                </c:pt>
              </c:numCache>
            </c:numRef>
          </c:val>
          <c:extLst>
            <c:ext xmlns:c16="http://schemas.microsoft.com/office/drawing/2014/chart" uri="{C3380CC4-5D6E-409C-BE32-E72D297353CC}">
              <c16:uniqueId val="{0000002A-14CD-694E-A9D6-0904F8BF7214}"/>
            </c:ext>
          </c:extLst>
        </c:ser>
        <c:dLbls>
          <c:showLegendKey val="0"/>
          <c:showVal val="0"/>
          <c:showCatName val="0"/>
          <c:showSerName val="0"/>
          <c:showPercent val="0"/>
          <c:showBubbleSize val="0"/>
        </c:dLbls>
        <c:gapWidth val="182"/>
        <c:axId val="82215632"/>
        <c:axId val="82311872"/>
      </c:barChart>
      <c:catAx>
        <c:axId val="82215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ru-RU"/>
          </a:p>
        </c:txPr>
        <c:crossAx val="82311872"/>
        <c:crosses val="autoZero"/>
        <c:auto val="1"/>
        <c:lblAlgn val="ctr"/>
        <c:lblOffset val="100"/>
        <c:noMultiLvlLbl val="0"/>
      </c:catAx>
      <c:valAx>
        <c:axId val="82311872"/>
        <c:scaling>
          <c:orientation val="minMax"/>
        </c:scaling>
        <c:delete val="1"/>
        <c:axPos val="b"/>
        <c:numFmt formatCode="0.0" sourceLinked="1"/>
        <c:majorTickMark val="none"/>
        <c:minorTickMark val="none"/>
        <c:tickLblPos val="nextTo"/>
        <c:crossAx val="8221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1 группа</c:v>
                </c:pt>
              </c:strCache>
            </c:strRef>
          </c:tx>
          <c:spPr>
            <a:solidFill>
              <a:schemeClr val="accent1">
                <a:shade val="53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Лист1!$B$2:$B$4</c:f>
              <c:numCache>
                <c:formatCode>0.0</c:formatCode>
                <c:ptCount val="3"/>
                <c:pt idx="0">
                  <c:v>7.0874215213853367</c:v>
                </c:pt>
                <c:pt idx="1">
                  <c:v>4.0005116944904389</c:v>
                </c:pt>
                <c:pt idx="2">
                  <c:v>4.6727157856761794</c:v>
                </c:pt>
              </c:numCache>
            </c:numRef>
          </c:val>
          <c:extLst>
            <c:ext xmlns:c16="http://schemas.microsoft.com/office/drawing/2014/chart" uri="{C3380CC4-5D6E-409C-BE32-E72D297353CC}">
              <c16:uniqueId val="{00000000-2C53-D643-B9D3-E20CB62E4011}"/>
            </c:ext>
          </c:extLst>
        </c:ser>
        <c:ser>
          <c:idx val="1"/>
          <c:order val="1"/>
          <c:tx>
            <c:strRef>
              <c:f>Лист1!$C$1</c:f>
              <c:strCache>
                <c:ptCount val="1"/>
                <c:pt idx="0">
                  <c:v>2 группа</c:v>
                </c:pt>
              </c:strCache>
            </c:strRef>
          </c:tx>
          <c:spPr>
            <a:solidFill>
              <a:schemeClr val="accent1">
                <a:shade val="7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Лист1!$C$2:$C$4</c:f>
              <c:numCache>
                <c:formatCode>0.0</c:formatCode>
                <c:ptCount val="3"/>
                <c:pt idx="0">
                  <c:v>5.3</c:v>
                </c:pt>
                <c:pt idx="1">
                  <c:v>3.8</c:v>
                </c:pt>
                <c:pt idx="2">
                  <c:v>5</c:v>
                </c:pt>
              </c:numCache>
            </c:numRef>
          </c:val>
          <c:extLst>
            <c:ext xmlns:c16="http://schemas.microsoft.com/office/drawing/2014/chart" uri="{C3380CC4-5D6E-409C-BE32-E72D297353CC}">
              <c16:uniqueId val="{00000001-2C53-D643-B9D3-E20CB62E4011}"/>
            </c:ext>
          </c:extLst>
        </c:ser>
        <c:ser>
          <c:idx val="2"/>
          <c:order val="2"/>
          <c:tx>
            <c:strRef>
              <c:f>Лист1!$D$1</c:f>
              <c:strCache>
                <c:ptCount val="1"/>
                <c:pt idx="0">
                  <c:v>3 группа</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Лист1!$D$2:$D$4</c:f>
              <c:numCache>
                <c:formatCode>0.0</c:formatCode>
                <c:ptCount val="3"/>
                <c:pt idx="0">
                  <c:v>6.4644028664685971</c:v>
                </c:pt>
                <c:pt idx="1">
                  <c:v>4.4299596204240439</c:v>
                </c:pt>
                <c:pt idx="2">
                  <c:v>5.7391642902526279</c:v>
                </c:pt>
              </c:numCache>
            </c:numRef>
          </c:val>
          <c:extLst>
            <c:ext xmlns:c16="http://schemas.microsoft.com/office/drawing/2014/chart" uri="{C3380CC4-5D6E-409C-BE32-E72D297353CC}">
              <c16:uniqueId val="{00000002-2C53-D643-B9D3-E20CB62E4011}"/>
            </c:ext>
          </c:extLst>
        </c:ser>
        <c:ser>
          <c:idx val="3"/>
          <c:order val="3"/>
          <c:tx>
            <c:strRef>
              <c:f>Лист1!$E$1</c:f>
              <c:strCache>
                <c:ptCount val="1"/>
                <c:pt idx="0">
                  <c:v>4 группа</c:v>
                </c:pt>
              </c:strCache>
            </c:strRef>
          </c:tx>
          <c:spPr>
            <a:solidFill>
              <a:schemeClr val="accent1">
                <a:tint val="77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Лист1!$E$2:$E$4</c:f>
              <c:numCache>
                <c:formatCode>0.0</c:formatCode>
                <c:ptCount val="3"/>
                <c:pt idx="0">
                  <c:v>8</c:v>
                </c:pt>
                <c:pt idx="1">
                  <c:v>5.7</c:v>
                </c:pt>
                <c:pt idx="2">
                  <c:v>6.4</c:v>
                </c:pt>
              </c:numCache>
            </c:numRef>
          </c:val>
          <c:extLst>
            <c:ext xmlns:c16="http://schemas.microsoft.com/office/drawing/2014/chart" uri="{C3380CC4-5D6E-409C-BE32-E72D297353CC}">
              <c16:uniqueId val="{00000005-2C53-D643-B9D3-E20CB62E4011}"/>
            </c:ext>
          </c:extLst>
        </c:ser>
        <c:dLbls>
          <c:dLblPos val="outEnd"/>
          <c:showLegendKey val="0"/>
          <c:showVal val="1"/>
          <c:showCatName val="0"/>
          <c:showSerName val="0"/>
          <c:showPercent val="0"/>
          <c:showBubbleSize val="0"/>
        </c:dLbls>
        <c:gapWidth val="444"/>
        <c:overlap val="-90"/>
        <c:axId val="24766704"/>
        <c:axId val="25084224"/>
      </c:barChart>
      <c:lineChart>
        <c:grouping val="standard"/>
        <c:varyColors val="0"/>
        <c:ser>
          <c:idx val="4"/>
          <c:order val="4"/>
          <c:tx>
            <c:strRef>
              <c:f>Лист1!$F$1</c:f>
              <c:strCache>
                <c:ptCount val="1"/>
                <c:pt idx="0">
                  <c:v>Итоговый индекс</c:v>
                </c:pt>
              </c:strCache>
            </c:strRef>
          </c:tx>
          <c:spPr>
            <a:ln w="22225" cap="rnd">
              <a:solidFill>
                <a:srgbClr val="C00000"/>
              </a:solidFill>
              <a:round/>
            </a:ln>
            <a:effectLst/>
          </c:spPr>
          <c:marker>
            <c:symbol val="none"/>
          </c:marker>
          <c:dLbls>
            <c:dLbl>
              <c:idx val="0"/>
              <c:layout>
                <c:manualLayout>
                  <c:x val="-2.1082658130311301E-2"/>
                  <c:y val="-0.17244444670749492"/>
                </c:manualLayout>
              </c:layout>
              <c:spPr>
                <a:noFill/>
                <a:ln>
                  <a:solidFill>
                    <a:srgbClr val="C00000"/>
                  </a:solid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B7-394A-A579-5EE7C862E9B3}"/>
                </c:ext>
              </c:extLst>
            </c:dLbl>
            <c:dLbl>
              <c:idx val="1"/>
              <c:layout>
                <c:manualLayout>
                  <c:x val="-1.9325769952785361E-2"/>
                  <c:y val="-0.18322222462671336"/>
                </c:manualLayout>
              </c:layout>
              <c:spPr>
                <a:noFill/>
                <a:ln>
                  <a:solidFill>
                    <a:srgbClr val="C00000"/>
                  </a:solid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B7-394A-A579-5EE7C862E9B3}"/>
                </c:ext>
              </c:extLst>
            </c:dLbl>
            <c:dLbl>
              <c:idx val="2"/>
              <c:layout>
                <c:manualLayout>
                  <c:x val="-2.6353322662889256E-2"/>
                  <c:y val="-0.20477778046515022"/>
                </c:manualLayout>
              </c:layout>
              <c:spPr>
                <a:noFill/>
                <a:ln>
                  <a:solidFill>
                    <a:srgbClr val="C00000"/>
                  </a:solid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B7-394A-A579-5EE7C862E9B3}"/>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Лист1!$F$2:$F$4</c:f>
              <c:numCache>
                <c:formatCode>0.0</c:formatCode>
                <c:ptCount val="3"/>
                <c:pt idx="0">
                  <c:v>6.9</c:v>
                </c:pt>
                <c:pt idx="1">
                  <c:v>4.8</c:v>
                </c:pt>
                <c:pt idx="2">
                  <c:v>5.8</c:v>
                </c:pt>
              </c:numCache>
            </c:numRef>
          </c:val>
          <c:smooth val="0"/>
          <c:extLst>
            <c:ext xmlns:c16="http://schemas.microsoft.com/office/drawing/2014/chart" uri="{C3380CC4-5D6E-409C-BE32-E72D297353CC}">
              <c16:uniqueId val="{00000001-CCB7-394A-A579-5EE7C862E9B3}"/>
            </c:ext>
          </c:extLst>
        </c:ser>
        <c:dLbls>
          <c:showLegendKey val="0"/>
          <c:showVal val="0"/>
          <c:showCatName val="0"/>
          <c:showSerName val="0"/>
          <c:showPercent val="0"/>
          <c:showBubbleSize val="0"/>
        </c:dLbls>
        <c:marker val="1"/>
        <c:smooth val="0"/>
        <c:axId val="23603552"/>
        <c:axId val="195682992"/>
      </c:lineChart>
      <c:catAx>
        <c:axId val="2476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ru-RU"/>
          </a:p>
        </c:txPr>
        <c:crossAx val="25084224"/>
        <c:crosses val="autoZero"/>
        <c:auto val="1"/>
        <c:lblAlgn val="ctr"/>
        <c:lblOffset val="100"/>
        <c:noMultiLvlLbl val="0"/>
      </c:catAx>
      <c:valAx>
        <c:axId val="25084224"/>
        <c:scaling>
          <c:orientation val="minMax"/>
        </c:scaling>
        <c:delete val="1"/>
        <c:axPos val="l"/>
        <c:numFmt formatCode="0.0" sourceLinked="1"/>
        <c:majorTickMark val="none"/>
        <c:minorTickMark val="none"/>
        <c:tickLblPos val="nextTo"/>
        <c:crossAx val="24766704"/>
        <c:crosses val="autoZero"/>
        <c:crossBetween val="between"/>
      </c:valAx>
      <c:valAx>
        <c:axId val="195682992"/>
        <c:scaling>
          <c:orientation val="minMax"/>
        </c:scaling>
        <c:delete val="0"/>
        <c:axPos val="r"/>
        <c:numFmt formatCode="0.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603552"/>
        <c:crosses val="max"/>
        <c:crossBetween val="between"/>
      </c:valAx>
      <c:catAx>
        <c:axId val="23603552"/>
        <c:scaling>
          <c:orientation val="minMax"/>
        </c:scaling>
        <c:delete val="1"/>
        <c:axPos val="b"/>
        <c:numFmt formatCode="General" sourceLinked="1"/>
        <c:majorTickMark val="out"/>
        <c:minorTickMark val="none"/>
        <c:tickLblPos val="nextTo"/>
        <c:crossAx val="1956829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1 группа</c:v>
                </c:pt>
              </c:strCache>
            </c:strRef>
          </c:tx>
          <c:spPr>
            <a:solidFill>
              <a:schemeClr val="accent1">
                <a:shade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Лист1!$B$2:$B$4</c:f>
              <c:numCache>
                <c:formatCode>0.0</c:formatCode>
                <c:ptCount val="3"/>
                <c:pt idx="0">
                  <c:v>7.715095687851762</c:v>
                </c:pt>
                <c:pt idx="1">
                  <c:v>4.7312916257549062</c:v>
                </c:pt>
                <c:pt idx="2">
                  <c:v>6.1303324955630201</c:v>
                </c:pt>
              </c:numCache>
            </c:numRef>
          </c:val>
          <c:extLst>
            <c:ext xmlns:c16="http://schemas.microsoft.com/office/drawing/2014/chart" uri="{C3380CC4-5D6E-409C-BE32-E72D297353CC}">
              <c16:uniqueId val="{00000000-3D5E-3D4B-B4D2-3B0310C996FD}"/>
            </c:ext>
          </c:extLst>
        </c:ser>
        <c:ser>
          <c:idx val="1"/>
          <c:order val="1"/>
          <c:tx>
            <c:strRef>
              <c:f>Лист1!$C$1</c:f>
              <c:strCache>
                <c:ptCount val="1"/>
                <c:pt idx="0">
                  <c:v>2 группа</c:v>
                </c:pt>
              </c:strCache>
            </c:strRef>
          </c:tx>
          <c:spPr>
            <a:solidFill>
              <a:schemeClr val="accent1">
                <a:shade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Лист1!$C$2:$C$4</c:f>
              <c:numCache>
                <c:formatCode>0.0</c:formatCode>
                <c:ptCount val="3"/>
                <c:pt idx="0">
                  <c:v>5.6</c:v>
                </c:pt>
                <c:pt idx="1">
                  <c:v>4.9000000000000004</c:v>
                </c:pt>
                <c:pt idx="2">
                  <c:v>9.3000000000000007</c:v>
                </c:pt>
              </c:numCache>
            </c:numRef>
          </c:val>
          <c:extLst>
            <c:ext xmlns:c16="http://schemas.microsoft.com/office/drawing/2014/chart" uri="{C3380CC4-5D6E-409C-BE32-E72D297353CC}">
              <c16:uniqueId val="{00000001-3D5E-3D4B-B4D2-3B0310C996FD}"/>
            </c:ext>
          </c:extLst>
        </c:ser>
        <c:ser>
          <c:idx val="2"/>
          <c:order val="2"/>
          <c:tx>
            <c:strRef>
              <c:f>Лист1!$D$1</c:f>
              <c:strCache>
                <c:ptCount val="1"/>
                <c:pt idx="0">
                  <c:v>3 группа</c:v>
                </c:pt>
              </c:strCache>
            </c:strRef>
          </c:tx>
          <c:spPr>
            <a:solidFill>
              <a:schemeClr val="accent1">
                <a:tint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Лист1!$D$2:$D$4</c:f>
              <c:numCache>
                <c:formatCode>0.0</c:formatCode>
                <c:ptCount val="3"/>
                <c:pt idx="0">
                  <c:v>5.2367585866723134</c:v>
                </c:pt>
                <c:pt idx="1">
                  <c:v>3.3689416567447732</c:v>
                </c:pt>
                <c:pt idx="2">
                  <c:v>5.235751617306458</c:v>
                </c:pt>
              </c:numCache>
            </c:numRef>
          </c:val>
          <c:extLst>
            <c:ext xmlns:c16="http://schemas.microsoft.com/office/drawing/2014/chart" uri="{C3380CC4-5D6E-409C-BE32-E72D297353CC}">
              <c16:uniqueId val="{00000002-3D5E-3D4B-B4D2-3B0310C996FD}"/>
            </c:ext>
          </c:extLst>
        </c:ser>
        <c:ser>
          <c:idx val="3"/>
          <c:order val="3"/>
          <c:tx>
            <c:strRef>
              <c:f>Лист1!$E$1</c:f>
              <c:strCache>
                <c:ptCount val="1"/>
                <c:pt idx="0">
                  <c:v>4 группа</c:v>
                </c:pt>
              </c:strCache>
            </c:strRef>
          </c:tx>
          <c:spPr>
            <a:solidFill>
              <a:schemeClr val="accent1">
                <a:tint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Лист1!$E$2:$E$4</c:f>
              <c:numCache>
                <c:formatCode>0.0</c:formatCode>
                <c:ptCount val="3"/>
                <c:pt idx="0">
                  <c:v>11.2</c:v>
                </c:pt>
                <c:pt idx="1">
                  <c:v>7.7</c:v>
                </c:pt>
                <c:pt idx="2">
                  <c:v>7.9</c:v>
                </c:pt>
              </c:numCache>
            </c:numRef>
          </c:val>
          <c:extLst>
            <c:ext xmlns:c16="http://schemas.microsoft.com/office/drawing/2014/chart" uri="{C3380CC4-5D6E-409C-BE32-E72D297353CC}">
              <c16:uniqueId val="{00000006-3D5E-3D4B-B4D2-3B0310C996FD}"/>
            </c:ext>
          </c:extLst>
        </c:ser>
        <c:dLbls>
          <c:dLblPos val="outEnd"/>
          <c:showLegendKey val="0"/>
          <c:showVal val="1"/>
          <c:showCatName val="0"/>
          <c:showSerName val="0"/>
          <c:showPercent val="0"/>
          <c:showBubbleSize val="0"/>
        </c:dLbls>
        <c:gapWidth val="444"/>
        <c:overlap val="-90"/>
        <c:axId val="24766704"/>
        <c:axId val="25084224"/>
      </c:barChart>
      <c:catAx>
        <c:axId val="2476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ru-RU"/>
          </a:p>
        </c:txPr>
        <c:crossAx val="25084224"/>
        <c:crosses val="autoZero"/>
        <c:auto val="1"/>
        <c:lblAlgn val="ctr"/>
        <c:lblOffset val="100"/>
        <c:noMultiLvlLbl val="0"/>
      </c:catAx>
      <c:valAx>
        <c:axId val="25084224"/>
        <c:scaling>
          <c:orientation val="minMax"/>
        </c:scaling>
        <c:delete val="1"/>
        <c:axPos val="l"/>
        <c:numFmt formatCode="0.0" sourceLinked="1"/>
        <c:majorTickMark val="none"/>
        <c:minorTickMark val="none"/>
        <c:tickLblPos val="nextTo"/>
        <c:crossAx val="2476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1 группа</c:v>
                </c:pt>
              </c:strCache>
            </c:strRef>
          </c:tx>
          <c:spPr>
            <a:solidFill>
              <a:schemeClr val="accent1">
                <a:shade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Лист1!$B$2:$B$4</c:f>
              <c:numCache>
                <c:formatCode>0.0</c:formatCode>
                <c:ptCount val="3"/>
                <c:pt idx="0">
                  <c:v>13.512153581936332</c:v>
                </c:pt>
                <c:pt idx="1">
                  <c:v>6.4515516533054962</c:v>
                </c:pt>
                <c:pt idx="2">
                  <c:v>7.4057626060282802</c:v>
                </c:pt>
              </c:numCache>
            </c:numRef>
          </c:val>
          <c:extLst>
            <c:ext xmlns:c16="http://schemas.microsoft.com/office/drawing/2014/chart" uri="{C3380CC4-5D6E-409C-BE32-E72D297353CC}">
              <c16:uniqueId val="{00000000-D1A4-3944-8629-D34B1DEE4264}"/>
            </c:ext>
          </c:extLst>
        </c:ser>
        <c:ser>
          <c:idx val="1"/>
          <c:order val="1"/>
          <c:tx>
            <c:strRef>
              <c:f>Лист1!$C$1</c:f>
              <c:strCache>
                <c:ptCount val="1"/>
                <c:pt idx="0">
                  <c:v>2 группа</c:v>
                </c:pt>
              </c:strCache>
            </c:strRef>
          </c:tx>
          <c:spPr>
            <a:solidFill>
              <a:schemeClr val="accent1">
                <a:shade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Лист1!$C$2:$C$4</c:f>
              <c:numCache>
                <c:formatCode>0.0</c:formatCode>
                <c:ptCount val="3"/>
                <c:pt idx="0">
                  <c:v>10.8</c:v>
                </c:pt>
                <c:pt idx="1">
                  <c:v>6</c:v>
                </c:pt>
                <c:pt idx="2">
                  <c:v>6.1</c:v>
                </c:pt>
              </c:numCache>
            </c:numRef>
          </c:val>
          <c:extLst>
            <c:ext xmlns:c16="http://schemas.microsoft.com/office/drawing/2014/chart" uri="{C3380CC4-5D6E-409C-BE32-E72D297353CC}">
              <c16:uniqueId val="{00000001-D1A4-3944-8629-D34B1DEE4264}"/>
            </c:ext>
          </c:extLst>
        </c:ser>
        <c:ser>
          <c:idx val="2"/>
          <c:order val="2"/>
          <c:tx>
            <c:strRef>
              <c:f>Лист1!$D$1</c:f>
              <c:strCache>
                <c:ptCount val="1"/>
                <c:pt idx="0">
                  <c:v>3 группа</c:v>
                </c:pt>
              </c:strCache>
            </c:strRef>
          </c:tx>
          <c:spPr>
            <a:solidFill>
              <a:schemeClr val="accent1">
                <a:tint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Лист1!$D$2:$D$4</c:f>
              <c:numCache>
                <c:formatCode>0.0</c:formatCode>
                <c:ptCount val="3"/>
                <c:pt idx="0">
                  <c:v>13.974113730615359</c:v>
                </c:pt>
                <c:pt idx="1">
                  <c:v>8.8215046024284529</c:v>
                </c:pt>
                <c:pt idx="2">
                  <c:v>9.5987251769149644</c:v>
                </c:pt>
              </c:numCache>
            </c:numRef>
          </c:val>
          <c:extLst>
            <c:ext xmlns:c16="http://schemas.microsoft.com/office/drawing/2014/chart" uri="{C3380CC4-5D6E-409C-BE32-E72D297353CC}">
              <c16:uniqueId val="{00000002-D1A4-3944-8629-D34B1DEE4264}"/>
            </c:ext>
          </c:extLst>
        </c:ser>
        <c:ser>
          <c:idx val="3"/>
          <c:order val="3"/>
          <c:tx>
            <c:strRef>
              <c:f>Лист1!$E$1</c:f>
              <c:strCache>
                <c:ptCount val="1"/>
                <c:pt idx="0">
                  <c:v>4 группа</c:v>
                </c:pt>
              </c:strCache>
            </c:strRef>
          </c:tx>
          <c:spPr>
            <a:solidFill>
              <a:schemeClr val="accent1">
                <a:tint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Лист1!$A$2:$A$4</c:f>
              <c:strCache>
                <c:ptCount val="3"/>
                <c:pt idx="0">
                  <c:v>1 кв. 2020</c:v>
                </c:pt>
                <c:pt idx="1">
                  <c:v>2 кв. 2020</c:v>
                </c:pt>
                <c:pt idx="2">
                  <c:v>3 кв. 2020</c:v>
                </c:pt>
              </c:strCache>
            </c:strRef>
          </c:cat>
          <c:val>
            <c:numRef>
              <c:f>Лист1!$E$2:$E$4</c:f>
              <c:numCache>
                <c:formatCode>0.0</c:formatCode>
                <c:ptCount val="3"/>
                <c:pt idx="0">
                  <c:v>11.8</c:v>
                </c:pt>
                <c:pt idx="1">
                  <c:v>6.9</c:v>
                </c:pt>
                <c:pt idx="2">
                  <c:v>7.5</c:v>
                </c:pt>
              </c:numCache>
            </c:numRef>
          </c:val>
          <c:extLst>
            <c:ext xmlns:c16="http://schemas.microsoft.com/office/drawing/2014/chart" uri="{C3380CC4-5D6E-409C-BE32-E72D297353CC}">
              <c16:uniqueId val="{00000006-D1A4-3944-8629-D34B1DEE4264}"/>
            </c:ext>
          </c:extLst>
        </c:ser>
        <c:dLbls>
          <c:dLblPos val="outEnd"/>
          <c:showLegendKey val="0"/>
          <c:showVal val="1"/>
          <c:showCatName val="0"/>
          <c:showSerName val="0"/>
          <c:showPercent val="0"/>
          <c:showBubbleSize val="0"/>
        </c:dLbls>
        <c:gapWidth val="444"/>
        <c:overlap val="-90"/>
        <c:axId val="24766704"/>
        <c:axId val="25084224"/>
      </c:barChart>
      <c:catAx>
        <c:axId val="2476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ru-RU"/>
          </a:p>
        </c:txPr>
        <c:crossAx val="25084224"/>
        <c:crosses val="autoZero"/>
        <c:auto val="1"/>
        <c:lblAlgn val="ctr"/>
        <c:lblOffset val="100"/>
        <c:noMultiLvlLbl val="0"/>
      </c:catAx>
      <c:valAx>
        <c:axId val="25084224"/>
        <c:scaling>
          <c:orientation val="minMax"/>
        </c:scaling>
        <c:delete val="1"/>
        <c:axPos val="l"/>
        <c:numFmt formatCode="0.0" sourceLinked="1"/>
        <c:majorTickMark val="none"/>
        <c:minorTickMark val="none"/>
        <c:tickLblPos val="nextTo"/>
        <c:crossAx val="24766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0.18736</cdr:x>
      <cdr:y>0</cdr:y>
    </cdr:from>
    <cdr:to>
      <cdr:x>0.18736</cdr:x>
      <cdr:y>0.96631</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CD5B7F81-9DC6-BB47-A855-3A113031CEA3}"/>
            </a:ext>
          </a:extLst>
        </cdr:cNvPr>
        <cdr:cNvCxnSpPr/>
      </cdr:nvCxnSpPr>
      <cdr:spPr>
        <a:xfrm xmlns:a="http://schemas.openxmlformats.org/drawingml/2006/main">
          <a:off x="1719787" y="0"/>
          <a:ext cx="0" cy="5165617"/>
        </a:xfrm>
        <a:prstGeom xmlns:a="http://schemas.openxmlformats.org/drawingml/2006/main" prst="line">
          <a:avLst/>
        </a:prstGeom>
        <a:ln xmlns:a="http://schemas.openxmlformats.org/drawingml/2006/main" w="34925">
          <a:solidFill>
            <a:srgbClr val="C0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3301ACB-8D28-814F-B533-DC0FAF9AB14D}" type="datetime1">
              <a:rPr lang="ru-RU" smtClean="0"/>
              <a:t>13.11.2020</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32713B8-916F-784E-8494-B4636C972785}" type="datetime1">
              <a:rPr lang="ru-RU" smtClean="0"/>
              <a:t>13.11.2020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08A1B1-EF79-490D-B034-2DBE85E806F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82478BE-8611-4606-B72F-D91EF07E7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1DA09E7-C51B-4535-91F2-F0F4B46A0D70}"/>
              </a:ext>
            </a:extLst>
          </p:cNvPr>
          <p:cNvSpPr>
            <a:spLocks noGrp="1"/>
          </p:cNvSpPr>
          <p:nvPr>
            <p:ph type="dt" sz="half" idx="10"/>
          </p:nvPr>
        </p:nvSpPr>
        <p:spPr/>
        <p:txBody>
          <a:bodyPr/>
          <a:lstStyle/>
          <a:p>
            <a:fld id="{608E740F-F228-6344-ABA5-5A0BEFC4D33A}" type="datetime1">
              <a:rPr lang="ru-RU" smtClean="0"/>
              <a:t>13.11.2020</a:t>
            </a:fld>
            <a:endParaRPr lang="ru-RU"/>
          </a:p>
        </p:txBody>
      </p:sp>
      <p:sp>
        <p:nvSpPr>
          <p:cNvPr id="5" name="Нижний колонтитул 4">
            <a:extLst>
              <a:ext uri="{FF2B5EF4-FFF2-40B4-BE49-F238E27FC236}">
                <a16:creationId xmlns:a16="http://schemas.microsoft.com/office/drawing/2014/main" id="{76B97D00-11D9-4C59-AE2D-E4549E412A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8D05D7F-6A60-4775-9251-63E0DE9BFACB}"/>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267835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0635C1-63A2-42C6-B8BC-95CAB5CDC29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B970EFD-CB2C-4600-83F1-3012AD32EC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58633C-9A24-4E8C-B687-EB475F0B6B36}"/>
              </a:ext>
            </a:extLst>
          </p:cNvPr>
          <p:cNvSpPr>
            <a:spLocks noGrp="1"/>
          </p:cNvSpPr>
          <p:nvPr>
            <p:ph type="dt" sz="half" idx="10"/>
          </p:nvPr>
        </p:nvSpPr>
        <p:spPr/>
        <p:txBody>
          <a:bodyPr/>
          <a:lstStyle/>
          <a:p>
            <a:fld id="{FF3E969C-A476-5242-81CD-8B512C616F73}" type="datetime1">
              <a:rPr lang="ru-RU" smtClean="0"/>
              <a:t>13.11.2020</a:t>
            </a:fld>
            <a:endParaRPr lang="ru-RU"/>
          </a:p>
        </p:txBody>
      </p:sp>
      <p:sp>
        <p:nvSpPr>
          <p:cNvPr id="5" name="Нижний колонтитул 4">
            <a:extLst>
              <a:ext uri="{FF2B5EF4-FFF2-40B4-BE49-F238E27FC236}">
                <a16:creationId xmlns:a16="http://schemas.microsoft.com/office/drawing/2014/main" id="{C5BA519F-27BD-48E2-84E5-146B8BE880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6C7323-A5D7-469E-A75B-331A471D6B45}"/>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247332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FED52F8-CEE4-42AC-B9AF-3505356C282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A555D47-85C3-4C1E-9F87-B8010ED6387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D0B5650-57F1-4926-B1AB-5DBFFC13A61E}"/>
              </a:ext>
            </a:extLst>
          </p:cNvPr>
          <p:cNvSpPr>
            <a:spLocks noGrp="1"/>
          </p:cNvSpPr>
          <p:nvPr>
            <p:ph type="dt" sz="half" idx="10"/>
          </p:nvPr>
        </p:nvSpPr>
        <p:spPr/>
        <p:txBody>
          <a:bodyPr/>
          <a:lstStyle/>
          <a:p>
            <a:fld id="{2F996775-62F3-0347-BC53-CC39A0E69B1C}" type="datetime1">
              <a:rPr lang="ru-RU" smtClean="0"/>
              <a:t>13.11.2020</a:t>
            </a:fld>
            <a:endParaRPr lang="ru-RU"/>
          </a:p>
        </p:txBody>
      </p:sp>
      <p:sp>
        <p:nvSpPr>
          <p:cNvPr id="5" name="Нижний колонтитул 4">
            <a:extLst>
              <a:ext uri="{FF2B5EF4-FFF2-40B4-BE49-F238E27FC236}">
                <a16:creationId xmlns:a16="http://schemas.microsoft.com/office/drawing/2014/main" id="{5F5EC715-DB61-49A1-8B77-4EAE36C7A2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E05D74-B445-455C-BB39-96792C90DDED}"/>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30854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201335-6232-4597-B4BC-A0DB7EA597C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1790CEA-4470-40DF-9DA6-FF7FF141534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50425F-6863-4539-9BCC-673E21B00837}"/>
              </a:ext>
            </a:extLst>
          </p:cNvPr>
          <p:cNvSpPr>
            <a:spLocks noGrp="1"/>
          </p:cNvSpPr>
          <p:nvPr>
            <p:ph type="dt" sz="half" idx="10"/>
          </p:nvPr>
        </p:nvSpPr>
        <p:spPr/>
        <p:txBody>
          <a:bodyPr/>
          <a:lstStyle/>
          <a:p>
            <a:fld id="{6614FF97-5184-2340-9F72-78CB707CCA9C}" type="datetime1">
              <a:rPr lang="ru-RU" smtClean="0"/>
              <a:t>13.11.2020</a:t>
            </a:fld>
            <a:endParaRPr lang="ru-RU"/>
          </a:p>
        </p:txBody>
      </p:sp>
      <p:sp>
        <p:nvSpPr>
          <p:cNvPr id="5" name="Нижний колонтитул 4">
            <a:extLst>
              <a:ext uri="{FF2B5EF4-FFF2-40B4-BE49-F238E27FC236}">
                <a16:creationId xmlns:a16="http://schemas.microsoft.com/office/drawing/2014/main" id="{6A3F4C0C-8891-492A-B593-261B2984C1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5A2D49C-3017-4AC5-9F51-5CEDB0A1CD39}"/>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120109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21C41D-560F-48F1-A0B9-E1829029EBC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791F514-9C86-4DD5-82A5-4D67B171A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F3A9A9B-D4BA-4602-A65A-F6C1ECC1C3F1}"/>
              </a:ext>
            </a:extLst>
          </p:cNvPr>
          <p:cNvSpPr>
            <a:spLocks noGrp="1"/>
          </p:cNvSpPr>
          <p:nvPr>
            <p:ph type="dt" sz="half" idx="10"/>
          </p:nvPr>
        </p:nvSpPr>
        <p:spPr/>
        <p:txBody>
          <a:bodyPr/>
          <a:lstStyle/>
          <a:p>
            <a:fld id="{BB20D439-4709-2043-8F83-9CE2E6737930}" type="datetime1">
              <a:rPr lang="ru-RU" smtClean="0"/>
              <a:t>13.11.2020</a:t>
            </a:fld>
            <a:endParaRPr lang="ru-RU"/>
          </a:p>
        </p:txBody>
      </p:sp>
      <p:sp>
        <p:nvSpPr>
          <p:cNvPr id="5" name="Нижний колонтитул 4">
            <a:extLst>
              <a:ext uri="{FF2B5EF4-FFF2-40B4-BE49-F238E27FC236}">
                <a16:creationId xmlns:a16="http://schemas.microsoft.com/office/drawing/2014/main" id="{2F36820A-ABAD-4FC2-8781-7FA92FF478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3D1704-43F2-4BF9-94D0-34150EEAD87A}"/>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137493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3685D-FBDF-4DC2-9CA7-23C614E25F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744DB7B-366E-4B7B-8DE3-4BE0E154736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649A8C7-B3D0-4E46-8531-A804299912B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646A512-6E1C-405F-B8B4-7453B1542975}"/>
              </a:ext>
            </a:extLst>
          </p:cNvPr>
          <p:cNvSpPr>
            <a:spLocks noGrp="1"/>
          </p:cNvSpPr>
          <p:nvPr>
            <p:ph type="dt" sz="half" idx="10"/>
          </p:nvPr>
        </p:nvSpPr>
        <p:spPr/>
        <p:txBody>
          <a:bodyPr/>
          <a:lstStyle/>
          <a:p>
            <a:fld id="{89C069E3-E551-9443-B499-D7A9A871D307}" type="datetime1">
              <a:rPr lang="ru-RU" smtClean="0"/>
              <a:t>13.11.2020</a:t>
            </a:fld>
            <a:endParaRPr lang="ru-RU"/>
          </a:p>
        </p:txBody>
      </p:sp>
      <p:sp>
        <p:nvSpPr>
          <p:cNvPr id="6" name="Нижний колонтитул 5">
            <a:extLst>
              <a:ext uri="{FF2B5EF4-FFF2-40B4-BE49-F238E27FC236}">
                <a16:creationId xmlns:a16="http://schemas.microsoft.com/office/drawing/2014/main" id="{2CDB911F-B406-43F2-BE8A-064E88BDE71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27F9684-C2BC-4EF1-8C27-FB4CB8B1D536}"/>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420674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323872-8E79-4D12-AB8F-991876BE543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7F40388-1E05-4102-A6A4-215F95032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75E86A9-72C1-49A1-9984-3FB9029BAC4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BE93D11-CDF9-45C1-9B00-49E6F93E4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8338101-99A5-417A-A766-D0A47B17659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EDDB03D-55EB-4F71-8D3F-93EBA8A5933F}"/>
              </a:ext>
            </a:extLst>
          </p:cNvPr>
          <p:cNvSpPr>
            <a:spLocks noGrp="1"/>
          </p:cNvSpPr>
          <p:nvPr>
            <p:ph type="dt" sz="half" idx="10"/>
          </p:nvPr>
        </p:nvSpPr>
        <p:spPr/>
        <p:txBody>
          <a:bodyPr/>
          <a:lstStyle/>
          <a:p>
            <a:fld id="{40FCFA30-5A43-FC48-AB50-6C6933F21C16}" type="datetime1">
              <a:rPr lang="ru-RU" smtClean="0"/>
              <a:t>13.11.2020</a:t>
            </a:fld>
            <a:endParaRPr lang="ru-RU"/>
          </a:p>
        </p:txBody>
      </p:sp>
      <p:sp>
        <p:nvSpPr>
          <p:cNvPr id="8" name="Нижний колонтитул 7">
            <a:extLst>
              <a:ext uri="{FF2B5EF4-FFF2-40B4-BE49-F238E27FC236}">
                <a16:creationId xmlns:a16="http://schemas.microsoft.com/office/drawing/2014/main" id="{0C7E0D96-549A-4772-B49D-2A4331199AC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BBF3D1C-8DBC-4E29-8466-9B3F02DABCDD}"/>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39277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22BED-3BEB-47E0-9BC1-260E91A6C70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E7098C0-2F76-4545-B0D7-6D2393F034E8}"/>
              </a:ext>
            </a:extLst>
          </p:cNvPr>
          <p:cNvSpPr>
            <a:spLocks noGrp="1"/>
          </p:cNvSpPr>
          <p:nvPr>
            <p:ph type="dt" sz="half" idx="10"/>
          </p:nvPr>
        </p:nvSpPr>
        <p:spPr/>
        <p:txBody>
          <a:bodyPr/>
          <a:lstStyle/>
          <a:p>
            <a:fld id="{64D96F4E-A59D-6946-BE51-28BA151821E7}" type="datetime1">
              <a:rPr lang="ru-RU" smtClean="0"/>
              <a:t>13.11.2020</a:t>
            </a:fld>
            <a:endParaRPr lang="ru-RU"/>
          </a:p>
        </p:txBody>
      </p:sp>
      <p:sp>
        <p:nvSpPr>
          <p:cNvPr id="4" name="Нижний колонтитул 3">
            <a:extLst>
              <a:ext uri="{FF2B5EF4-FFF2-40B4-BE49-F238E27FC236}">
                <a16:creationId xmlns:a16="http://schemas.microsoft.com/office/drawing/2014/main" id="{589DF900-4E34-4C59-8DBD-0A1E7C17A22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C0BC2BE-497B-4104-937B-8BCA7615F5B5}"/>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126257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F270B63-A06C-4679-A4EC-5EF7932F3A31}"/>
              </a:ext>
            </a:extLst>
          </p:cNvPr>
          <p:cNvSpPr>
            <a:spLocks noGrp="1"/>
          </p:cNvSpPr>
          <p:nvPr>
            <p:ph type="dt" sz="half" idx="10"/>
          </p:nvPr>
        </p:nvSpPr>
        <p:spPr/>
        <p:txBody>
          <a:bodyPr/>
          <a:lstStyle/>
          <a:p>
            <a:fld id="{F49409C2-0863-9F48-8097-67D6A4F5D4B9}" type="datetime1">
              <a:rPr lang="ru-RU" smtClean="0"/>
              <a:t>13.11.2020</a:t>
            </a:fld>
            <a:endParaRPr lang="ru-RU"/>
          </a:p>
        </p:txBody>
      </p:sp>
      <p:sp>
        <p:nvSpPr>
          <p:cNvPr id="3" name="Нижний колонтитул 2">
            <a:extLst>
              <a:ext uri="{FF2B5EF4-FFF2-40B4-BE49-F238E27FC236}">
                <a16:creationId xmlns:a16="http://schemas.microsoft.com/office/drawing/2014/main" id="{C5C82170-4B02-45D5-AECF-E128D9B2EB5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A85CDDA-05ED-4A76-B256-E8B9953C25C8}"/>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279724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D3CC02-F3A1-41B9-806C-8E238EC33B1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832568C-5E6D-4D9B-B725-ABABD8B0D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BE0A01A-26EF-4814-A3AD-FC37F84BD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2137A3C-6A77-40A5-AAA2-E1FB9E19E000}"/>
              </a:ext>
            </a:extLst>
          </p:cNvPr>
          <p:cNvSpPr>
            <a:spLocks noGrp="1"/>
          </p:cNvSpPr>
          <p:nvPr>
            <p:ph type="dt" sz="half" idx="10"/>
          </p:nvPr>
        </p:nvSpPr>
        <p:spPr/>
        <p:txBody>
          <a:bodyPr/>
          <a:lstStyle/>
          <a:p>
            <a:fld id="{822B3C3A-01C9-3A4F-8EB8-B5571D6DEAF1}" type="datetime1">
              <a:rPr lang="ru-RU" smtClean="0"/>
              <a:t>13.11.2020</a:t>
            </a:fld>
            <a:endParaRPr lang="ru-RU"/>
          </a:p>
        </p:txBody>
      </p:sp>
      <p:sp>
        <p:nvSpPr>
          <p:cNvPr id="6" name="Нижний колонтитул 5">
            <a:extLst>
              <a:ext uri="{FF2B5EF4-FFF2-40B4-BE49-F238E27FC236}">
                <a16:creationId xmlns:a16="http://schemas.microsoft.com/office/drawing/2014/main" id="{83301150-0253-40FB-8337-FC8D30F778D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901E52D-0E5A-4173-8463-E98A171ACFB1}"/>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30264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7C2B43-E053-4B03-A060-359FBB433A7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0643A98-E751-45F3-810D-9B8788267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5477763-1C00-42E2-BB1D-CB154D3D5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37058E5-7EA3-400D-9144-FFD4190C6569}"/>
              </a:ext>
            </a:extLst>
          </p:cNvPr>
          <p:cNvSpPr>
            <a:spLocks noGrp="1"/>
          </p:cNvSpPr>
          <p:nvPr>
            <p:ph type="dt" sz="half" idx="10"/>
          </p:nvPr>
        </p:nvSpPr>
        <p:spPr/>
        <p:txBody>
          <a:bodyPr/>
          <a:lstStyle/>
          <a:p>
            <a:fld id="{EDEBDDD7-AF50-A449-8180-BEF6BBA344CC}" type="datetime1">
              <a:rPr lang="ru-RU" smtClean="0"/>
              <a:t>13.11.2020</a:t>
            </a:fld>
            <a:endParaRPr lang="ru-RU"/>
          </a:p>
        </p:txBody>
      </p:sp>
      <p:sp>
        <p:nvSpPr>
          <p:cNvPr id="6" name="Нижний колонтитул 5">
            <a:extLst>
              <a:ext uri="{FF2B5EF4-FFF2-40B4-BE49-F238E27FC236}">
                <a16:creationId xmlns:a16="http://schemas.microsoft.com/office/drawing/2014/main" id="{232E96E5-6425-40D5-9744-409CC01673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2A4616C-E34C-4E3A-8C67-5CE6BC2118A1}"/>
              </a:ext>
            </a:extLst>
          </p:cNvPr>
          <p:cNvSpPr>
            <a:spLocks noGrp="1"/>
          </p:cNvSpPr>
          <p:nvPr>
            <p:ph type="sldNum" sz="quarter" idx="12"/>
          </p:nvPr>
        </p:nvSpPr>
        <p:spPr/>
        <p:txBody>
          <a:bodyPr/>
          <a:lstStyle/>
          <a:p>
            <a:fld id="{36E1F4C5-5AF9-5B4E-A9EE-5884AF1378C3}" type="slidenum">
              <a:rPr lang="ru-RU" smtClean="0"/>
              <a:t>‹#›</a:t>
            </a:fld>
            <a:endParaRPr lang="ru-RU"/>
          </a:p>
        </p:txBody>
      </p:sp>
    </p:spTree>
    <p:extLst>
      <p:ext uri="{BB962C8B-B14F-4D97-AF65-F5344CB8AC3E}">
        <p14:creationId xmlns:p14="http://schemas.microsoft.com/office/powerpoint/2010/main" val="12074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40C38F-326E-4B11-99F1-B09385542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A254388-8E16-4FD6-AFF5-7C95D364C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87AB4D-0C2E-47CC-B2F8-AF11A77FA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CAB4-B9CD-1F4C-9B3F-78B4B43D6168}" type="datetime1">
              <a:rPr lang="ru-RU" smtClean="0"/>
              <a:t>13.11.2020</a:t>
            </a:fld>
            <a:endParaRPr lang="ru-RU"/>
          </a:p>
        </p:txBody>
      </p:sp>
      <p:sp>
        <p:nvSpPr>
          <p:cNvPr id="5" name="Нижний колонтитул 4">
            <a:extLst>
              <a:ext uri="{FF2B5EF4-FFF2-40B4-BE49-F238E27FC236}">
                <a16:creationId xmlns:a16="http://schemas.microsoft.com/office/drawing/2014/main" id="{0873A0B0-85A8-4C99-A9BF-F62EAA4A3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42CD64E-6605-4D1B-92C9-F194F8074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F4C5-5AF9-5B4E-A9EE-5884AF1378C3}" type="slidenum">
              <a:rPr lang="ru-RU" smtClean="0"/>
              <a:t>‹#›</a:t>
            </a:fld>
            <a:endParaRPr lang="ru-RU"/>
          </a:p>
        </p:txBody>
      </p:sp>
    </p:spTree>
    <p:extLst>
      <p:ext uri="{BB962C8B-B14F-4D97-AF65-F5344CB8AC3E}">
        <p14:creationId xmlns:p14="http://schemas.microsoft.com/office/powerpoint/2010/main" val="126976043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26732" y="853171"/>
            <a:ext cx="6253317" cy="2073881"/>
          </a:xfrm>
        </p:spPr>
        <p:txBody>
          <a:bodyPr rtlCol="0">
            <a:noAutofit/>
          </a:bodyPr>
          <a:lstStyle/>
          <a:p>
            <a:br>
              <a:rPr lang="ru-RU" sz="2400" dirty="0">
                <a:solidFill>
                  <a:schemeClr val="tx1">
                    <a:lumMod val="65000"/>
                    <a:lumOff val="35000"/>
                  </a:schemeClr>
                </a:solidFill>
              </a:rPr>
            </a:br>
            <a:r>
              <a:rPr lang="ru-RU" sz="2400" b="1" dirty="0">
                <a:solidFill>
                  <a:srgbClr val="C00000"/>
                </a:solidFill>
              </a:rPr>
              <a:t>Индекс Роста МСП в </a:t>
            </a:r>
            <a:r>
              <a:rPr lang="en-US" sz="2400" b="1" dirty="0">
                <a:solidFill>
                  <a:srgbClr val="C00000"/>
                </a:solidFill>
              </a:rPr>
              <a:t>III</a:t>
            </a:r>
            <a:r>
              <a:rPr lang="ru-RU" sz="2400" b="1" dirty="0">
                <a:solidFill>
                  <a:srgbClr val="C00000"/>
                </a:solidFill>
              </a:rPr>
              <a:t> квартале оказался в «пограничной зоне»:</a:t>
            </a:r>
            <a:br>
              <a:rPr lang="ru-RU" sz="2400" b="1" dirty="0">
                <a:solidFill>
                  <a:srgbClr val="C00000"/>
                </a:solidFill>
              </a:rPr>
            </a:br>
            <a:r>
              <a:rPr lang="ru-RU" sz="2400" b="1" dirty="0">
                <a:solidFill>
                  <a:srgbClr val="C00000"/>
                </a:solidFill>
              </a:rPr>
              <a:t> между стагнацией и умеренным ростом</a:t>
            </a:r>
            <a:br>
              <a:rPr lang="ru-RU" sz="2400" dirty="0">
                <a:solidFill>
                  <a:schemeClr val="tx1">
                    <a:lumMod val="65000"/>
                    <a:lumOff val="35000"/>
                  </a:schemeClr>
                </a:solidFill>
              </a:rPr>
            </a:br>
            <a:br>
              <a:rPr lang="ru-RU" sz="2400" dirty="0">
                <a:solidFill>
                  <a:schemeClr val="tx1">
                    <a:lumMod val="65000"/>
                    <a:lumOff val="35000"/>
                  </a:schemeClr>
                </a:solidFill>
              </a:rPr>
            </a:br>
            <a:endParaRPr lang="ru" sz="2400" dirty="0">
              <a:solidFill>
                <a:schemeClr val="tx1">
                  <a:lumMod val="65000"/>
                  <a:lumOff val="35000"/>
                </a:schemeClr>
              </a:solidFill>
            </a:endParaRPr>
          </a:p>
        </p:txBody>
      </p:sp>
      <p:pic>
        <p:nvPicPr>
          <p:cNvPr id="5" name="Рисунок 4" descr="Изображение здания, места для сидения, скамейки, вид сбоку&#10;&#10;Автоматически созданное описание">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4" name="Рисунок 3">
            <a:extLst>
              <a:ext uri="{FF2B5EF4-FFF2-40B4-BE49-F238E27FC236}">
                <a16:creationId xmlns:a16="http://schemas.microsoft.com/office/drawing/2014/main" id="{538CDC26-FC75-4768-A2E5-DCFFA745D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425" y="205171"/>
            <a:ext cx="1887215" cy="540000"/>
          </a:xfrm>
          <a:prstGeom prst="rect">
            <a:avLst/>
          </a:prstGeom>
        </p:spPr>
      </p:pic>
      <p:pic>
        <p:nvPicPr>
          <p:cNvPr id="6" name="Рисунок 5">
            <a:extLst>
              <a:ext uri="{FF2B5EF4-FFF2-40B4-BE49-F238E27FC236}">
                <a16:creationId xmlns:a16="http://schemas.microsoft.com/office/drawing/2014/main" id="{9E3EBB46-671C-452F-B8FC-133F09075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754" y="205171"/>
            <a:ext cx="730810" cy="648000"/>
          </a:xfrm>
          <a:prstGeom prst="rect">
            <a:avLst/>
          </a:prstGeom>
        </p:spPr>
      </p:pic>
      <p:pic>
        <p:nvPicPr>
          <p:cNvPr id="11" name="Рисунок 10" descr="Изображение выглядит как объект, часы, сидит, тарелка&#10;&#10;Автоматически созданное описание">
            <a:extLst>
              <a:ext uri="{FF2B5EF4-FFF2-40B4-BE49-F238E27FC236}">
                <a16:creationId xmlns:a16="http://schemas.microsoft.com/office/drawing/2014/main" id="{C062D31A-1FB6-4EFA-8143-E618384ECDF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906449" y="326571"/>
            <a:ext cx="1413207" cy="292600"/>
          </a:xfrm>
          <a:prstGeom prst="rect">
            <a:avLst/>
          </a:prstGeom>
        </p:spPr>
      </p:pic>
      <p:pic>
        <p:nvPicPr>
          <p:cNvPr id="9" name="Рисунок 8">
            <a:extLst>
              <a:ext uri="{FF2B5EF4-FFF2-40B4-BE49-F238E27FC236}">
                <a16:creationId xmlns:a16="http://schemas.microsoft.com/office/drawing/2014/main" id="{2972F93C-9EA6-9F42-9D9D-F47C8B8E3CAC}"/>
              </a:ext>
            </a:extLst>
          </p:cNvPr>
          <p:cNvPicPr>
            <a:picLocks noChangeAspect="1"/>
          </p:cNvPicPr>
          <p:nvPr/>
        </p:nvPicPr>
        <p:blipFill rotWithShape="1">
          <a:blip r:embed="rId6">
            <a:extLst>
              <a:ext uri="{28A0092B-C50C-407E-A947-70E740481C1C}">
                <a14:useLocalDpi xmlns:a14="http://schemas.microsoft.com/office/drawing/2010/main" val="0"/>
              </a:ext>
            </a:extLst>
          </a:blip>
          <a:srcRect l="34531" t="71315" r="34950" b="1"/>
          <a:stretch/>
        </p:blipFill>
        <p:spPr>
          <a:xfrm>
            <a:off x="5731180" y="4585062"/>
            <a:ext cx="1711802" cy="1499704"/>
          </a:xfrm>
          <a:prstGeom prst="rect">
            <a:avLst/>
          </a:prstGeom>
        </p:spPr>
      </p:pic>
      <p:sp>
        <p:nvSpPr>
          <p:cNvPr id="10" name="Прямоугольник 9">
            <a:extLst>
              <a:ext uri="{FF2B5EF4-FFF2-40B4-BE49-F238E27FC236}">
                <a16:creationId xmlns:a16="http://schemas.microsoft.com/office/drawing/2014/main" id="{57A80E3F-ECDE-8A49-B805-7D9FED1E02B6}"/>
              </a:ext>
            </a:extLst>
          </p:cNvPr>
          <p:cNvSpPr/>
          <p:nvPr/>
        </p:nvSpPr>
        <p:spPr>
          <a:xfrm>
            <a:off x="7399747" y="4708499"/>
            <a:ext cx="3773790" cy="1015663"/>
          </a:xfrm>
          <a:prstGeom prst="rect">
            <a:avLst/>
          </a:prstGeom>
        </p:spPr>
        <p:txBody>
          <a:bodyPr wrap="none">
            <a:spAutoFit/>
          </a:bodyPr>
          <a:lstStyle/>
          <a:p>
            <a:pPr algn="ctr"/>
            <a:r>
              <a:rPr lang="ru-RU" sz="2800" b="1" dirty="0">
                <a:solidFill>
                  <a:srgbClr val="C00000"/>
                </a:solidFill>
                <a:latin typeface="+mj-lt"/>
              </a:rPr>
              <a:t>+5,8</a:t>
            </a:r>
            <a:r>
              <a:rPr lang="en-US" sz="2800" b="1" dirty="0">
                <a:solidFill>
                  <a:srgbClr val="C00000"/>
                </a:solidFill>
                <a:latin typeface="+mj-lt"/>
              </a:rPr>
              <a:t> </a:t>
            </a:r>
            <a:r>
              <a:rPr lang="ru-RU" sz="2800" b="1" dirty="0">
                <a:solidFill>
                  <a:srgbClr val="C00000"/>
                </a:solidFill>
                <a:latin typeface="+mj-lt"/>
              </a:rPr>
              <a:t>п.</a:t>
            </a:r>
          </a:p>
          <a:p>
            <a:pPr algn="ctr"/>
            <a:r>
              <a:rPr lang="ru-RU" sz="1600" b="1" dirty="0">
                <a:solidFill>
                  <a:srgbClr val="C00000"/>
                </a:solidFill>
                <a:latin typeface="+mj-lt"/>
              </a:rPr>
              <a:t>«Умеренный рост» близкий к «стагнации»</a:t>
            </a:r>
          </a:p>
          <a:p>
            <a:pPr algn="ctr"/>
            <a:r>
              <a:rPr lang="ru-RU" sz="1600" b="1" dirty="0">
                <a:solidFill>
                  <a:srgbClr val="C00000"/>
                </a:solidFill>
                <a:latin typeface="+mj-lt"/>
              </a:rPr>
              <a:t> (+1 п. по отношению к 2 кварталу 2020)</a:t>
            </a:r>
          </a:p>
        </p:txBody>
      </p:sp>
      <p:sp>
        <p:nvSpPr>
          <p:cNvPr id="8" name="TextBox 7">
            <a:extLst>
              <a:ext uri="{FF2B5EF4-FFF2-40B4-BE49-F238E27FC236}">
                <a16:creationId xmlns:a16="http://schemas.microsoft.com/office/drawing/2014/main" id="{2FE4E32A-ED67-8F4A-A425-21337E6EC37A}"/>
              </a:ext>
            </a:extLst>
          </p:cNvPr>
          <p:cNvSpPr txBox="1"/>
          <p:nvPr/>
        </p:nvSpPr>
        <p:spPr>
          <a:xfrm>
            <a:off x="5948390" y="5415989"/>
            <a:ext cx="489236" cy="369332"/>
          </a:xfrm>
          <a:prstGeom prst="rect">
            <a:avLst/>
          </a:prstGeom>
          <a:noFill/>
        </p:spPr>
        <p:txBody>
          <a:bodyPr wrap="none" rtlCol="0">
            <a:spAutoFit/>
          </a:bodyPr>
          <a:lstStyle/>
          <a:p>
            <a:r>
              <a:rPr lang="ru-RU" dirty="0"/>
              <a:t>-50</a:t>
            </a:r>
          </a:p>
        </p:txBody>
      </p:sp>
      <p:sp>
        <p:nvSpPr>
          <p:cNvPr id="12" name="TextBox 11">
            <a:extLst>
              <a:ext uri="{FF2B5EF4-FFF2-40B4-BE49-F238E27FC236}">
                <a16:creationId xmlns:a16="http://schemas.microsoft.com/office/drawing/2014/main" id="{C31D2242-9D3F-9B4F-87EE-0EE11E131E8E}"/>
              </a:ext>
            </a:extLst>
          </p:cNvPr>
          <p:cNvSpPr txBox="1"/>
          <p:nvPr/>
        </p:nvSpPr>
        <p:spPr>
          <a:xfrm>
            <a:off x="6673243" y="5415989"/>
            <a:ext cx="534121" cy="369332"/>
          </a:xfrm>
          <a:prstGeom prst="rect">
            <a:avLst/>
          </a:prstGeom>
          <a:noFill/>
        </p:spPr>
        <p:txBody>
          <a:bodyPr wrap="none" rtlCol="0">
            <a:spAutoFit/>
          </a:bodyPr>
          <a:lstStyle/>
          <a:p>
            <a:r>
              <a:rPr lang="ru-RU" dirty="0"/>
              <a:t>+50</a:t>
            </a:r>
          </a:p>
        </p:txBody>
      </p:sp>
      <p:sp>
        <p:nvSpPr>
          <p:cNvPr id="7" name="Прямоугольник 6">
            <a:extLst>
              <a:ext uri="{FF2B5EF4-FFF2-40B4-BE49-F238E27FC236}">
                <a16:creationId xmlns:a16="http://schemas.microsoft.com/office/drawing/2014/main" id="{474BA3CB-5D2D-FC42-92E9-49028D525E1C}"/>
              </a:ext>
            </a:extLst>
          </p:cNvPr>
          <p:cNvSpPr/>
          <p:nvPr/>
        </p:nvSpPr>
        <p:spPr>
          <a:xfrm>
            <a:off x="5793159" y="2591934"/>
            <a:ext cx="6096000" cy="1569660"/>
          </a:xfrm>
          <a:prstGeom prst="rect">
            <a:avLst/>
          </a:prstGeom>
        </p:spPr>
        <p:txBody>
          <a:bodyPr>
            <a:spAutoFit/>
          </a:bodyPr>
          <a:lstStyle/>
          <a:p>
            <a:r>
              <a:rPr lang="ru-RU" sz="1600" dirty="0">
                <a:solidFill>
                  <a:schemeClr val="tx1">
                    <a:lumMod val="85000"/>
                    <a:lumOff val="15000"/>
                  </a:schemeClr>
                </a:solidFill>
              </a:rPr>
              <a:t>Среди ключевых факторов:</a:t>
            </a:r>
          </a:p>
          <a:p>
            <a:pPr marL="285750" indent="-285750">
              <a:buFont typeface="Wingdings" pitchFamily="2" charset="2"/>
              <a:buChar char="ü"/>
            </a:pPr>
            <a:r>
              <a:rPr lang="ru-RU" sz="1600" dirty="0">
                <a:solidFill>
                  <a:schemeClr val="tx1">
                    <a:lumMod val="85000"/>
                    <a:lumOff val="15000"/>
                  </a:schemeClr>
                </a:solidFill>
              </a:rPr>
              <a:t>рост объема ФОТ в результате снижения страховых взносов для МСП до 15%</a:t>
            </a:r>
          </a:p>
          <a:p>
            <a:pPr marL="285750" indent="-285750">
              <a:buFont typeface="Wingdings" pitchFamily="2" charset="2"/>
              <a:buChar char="ü"/>
            </a:pPr>
            <a:r>
              <a:rPr lang="ru-RU" sz="1600" dirty="0">
                <a:solidFill>
                  <a:schemeClr val="tx1">
                    <a:lumMod val="85000"/>
                    <a:lumOff val="15000"/>
                  </a:schemeClr>
                </a:solidFill>
              </a:rPr>
              <a:t>рост выручки в результате реализации отложенного спроса  и снятия карантинных мер</a:t>
            </a:r>
          </a:p>
          <a:p>
            <a:pPr marL="285750" indent="-285750">
              <a:buFont typeface="Wingdings" pitchFamily="2" charset="2"/>
              <a:buChar char="ü"/>
            </a:pPr>
            <a:r>
              <a:rPr lang="ru-RU" sz="1600" dirty="0">
                <a:solidFill>
                  <a:schemeClr val="tx1">
                    <a:lumMod val="85000"/>
                    <a:lumOff val="15000"/>
                  </a:schemeClr>
                </a:solidFill>
              </a:rPr>
              <a:t>сохранение общего числа рабочих мест</a:t>
            </a:r>
          </a:p>
        </p:txBody>
      </p:sp>
      <p:graphicFrame>
        <p:nvGraphicFramePr>
          <p:cNvPr id="3" name="Таблица 2">
            <a:extLst>
              <a:ext uri="{FF2B5EF4-FFF2-40B4-BE49-F238E27FC236}">
                <a16:creationId xmlns:a16="http://schemas.microsoft.com/office/drawing/2014/main" id="{35DE576E-2204-4F85-A59D-896869CC085E}"/>
              </a:ext>
            </a:extLst>
          </p:cNvPr>
          <p:cNvGraphicFramePr>
            <a:graphicFrameLocks noGrp="1"/>
          </p:cNvGraphicFramePr>
          <p:nvPr>
            <p:extLst>
              <p:ext uri="{D42A27DB-BD31-4B8C-83A1-F6EECF244321}">
                <p14:modId xmlns:p14="http://schemas.microsoft.com/office/powerpoint/2010/main" val="2472826493"/>
              </p:ext>
            </p:extLst>
          </p:nvPr>
        </p:nvGraphicFramePr>
        <p:xfrm>
          <a:off x="5052379" y="6120774"/>
          <a:ext cx="6856591" cy="551907"/>
        </p:xfrm>
        <a:graphic>
          <a:graphicData uri="http://schemas.openxmlformats.org/drawingml/2006/table">
            <a:tbl>
              <a:tblPr firstRow="1">
                <a:tableStyleId>{5C22544A-7EE6-4342-B048-85BDC9FD1C3A}</a:tableStyleId>
              </a:tblPr>
              <a:tblGrid>
                <a:gridCol w="979513">
                  <a:extLst>
                    <a:ext uri="{9D8B030D-6E8A-4147-A177-3AD203B41FA5}">
                      <a16:colId xmlns:a16="http://schemas.microsoft.com/office/drawing/2014/main" val="4053741063"/>
                    </a:ext>
                  </a:extLst>
                </a:gridCol>
                <a:gridCol w="979513">
                  <a:extLst>
                    <a:ext uri="{9D8B030D-6E8A-4147-A177-3AD203B41FA5}">
                      <a16:colId xmlns:a16="http://schemas.microsoft.com/office/drawing/2014/main" val="4206710452"/>
                    </a:ext>
                  </a:extLst>
                </a:gridCol>
                <a:gridCol w="979513">
                  <a:extLst>
                    <a:ext uri="{9D8B030D-6E8A-4147-A177-3AD203B41FA5}">
                      <a16:colId xmlns:a16="http://schemas.microsoft.com/office/drawing/2014/main" val="1486025022"/>
                    </a:ext>
                  </a:extLst>
                </a:gridCol>
                <a:gridCol w="979513">
                  <a:extLst>
                    <a:ext uri="{9D8B030D-6E8A-4147-A177-3AD203B41FA5}">
                      <a16:colId xmlns:a16="http://schemas.microsoft.com/office/drawing/2014/main" val="117846934"/>
                    </a:ext>
                  </a:extLst>
                </a:gridCol>
                <a:gridCol w="979513">
                  <a:extLst>
                    <a:ext uri="{9D8B030D-6E8A-4147-A177-3AD203B41FA5}">
                      <a16:colId xmlns:a16="http://schemas.microsoft.com/office/drawing/2014/main" val="587164682"/>
                    </a:ext>
                  </a:extLst>
                </a:gridCol>
                <a:gridCol w="979513">
                  <a:extLst>
                    <a:ext uri="{9D8B030D-6E8A-4147-A177-3AD203B41FA5}">
                      <a16:colId xmlns:a16="http://schemas.microsoft.com/office/drawing/2014/main" val="4207043171"/>
                    </a:ext>
                  </a:extLst>
                </a:gridCol>
                <a:gridCol w="979513">
                  <a:extLst>
                    <a:ext uri="{9D8B030D-6E8A-4147-A177-3AD203B41FA5}">
                      <a16:colId xmlns:a16="http://schemas.microsoft.com/office/drawing/2014/main" val="1137715927"/>
                    </a:ext>
                  </a:extLst>
                </a:gridCol>
              </a:tblGrid>
              <a:tr h="29431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kern="1200" dirty="0">
                          <a:solidFill>
                            <a:schemeClr val="tx1"/>
                          </a:solidFill>
                          <a:latin typeface="+mn-lt"/>
                          <a:ea typeface="+mn-ea"/>
                          <a:cs typeface="+mn-cs"/>
                        </a:rPr>
                        <a:t>-50 ≤  Индекс &lt; -</a:t>
                      </a:r>
                      <a:r>
                        <a:rPr lang="en-US" sz="900" b="1" kern="1200" dirty="0">
                          <a:solidFill>
                            <a:schemeClr val="tx1"/>
                          </a:solidFill>
                          <a:latin typeface="+mn-lt"/>
                          <a:ea typeface="+mn-ea"/>
                          <a:cs typeface="+mn-cs"/>
                        </a:rPr>
                        <a:t>4</a:t>
                      </a:r>
                      <a:r>
                        <a:rPr lang="ru-RU" sz="900" b="1" kern="1200" dirty="0">
                          <a:solidFill>
                            <a:schemeClr val="tx1"/>
                          </a:solidFill>
                          <a:latin typeface="+mn-lt"/>
                          <a:ea typeface="+mn-ea"/>
                          <a:cs typeface="+mn-cs"/>
                        </a:rPr>
                        <a:t>0 </a:t>
                      </a:r>
                      <a:endParaRPr lang="en-GB" sz="900" b="1" kern="1200" dirty="0">
                        <a:solidFill>
                          <a:schemeClr val="tx1"/>
                        </a:solidFill>
                        <a:latin typeface="+mn-lt"/>
                        <a:ea typeface="Open Sans" panose="020B0606030504020204" pitchFamily="34" charset="0"/>
                        <a:cs typeface="Open Sans" panose="020B0606030504020204" pitchFamily="34" charset="0"/>
                      </a:endParaRP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686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kern="1200" dirty="0">
                          <a:solidFill>
                            <a:schemeClr val="tx1"/>
                          </a:solidFill>
                          <a:latin typeface="+mn-lt"/>
                          <a:ea typeface="+mn-ea"/>
                          <a:cs typeface="+mn-cs"/>
                        </a:rPr>
                        <a:t>-</a:t>
                      </a:r>
                      <a:r>
                        <a:rPr lang="en-US" sz="900" b="1" kern="1200" dirty="0">
                          <a:solidFill>
                            <a:schemeClr val="tx1"/>
                          </a:solidFill>
                          <a:latin typeface="+mn-lt"/>
                          <a:ea typeface="+mn-ea"/>
                          <a:cs typeface="+mn-cs"/>
                        </a:rPr>
                        <a:t>4</a:t>
                      </a:r>
                      <a:r>
                        <a:rPr lang="ru-RU" sz="900" b="1" kern="1200" dirty="0">
                          <a:solidFill>
                            <a:schemeClr val="tx1"/>
                          </a:solidFill>
                          <a:latin typeface="+mn-lt"/>
                          <a:ea typeface="+mn-ea"/>
                          <a:cs typeface="+mn-cs"/>
                        </a:rPr>
                        <a:t>0 ≤  Индекс &lt; -</a:t>
                      </a:r>
                      <a:r>
                        <a:rPr lang="en-US" sz="900" b="1" kern="1200" dirty="0">
                          <a:solidFill>
                            <a:schemeClr val="tx1"/>
                          </a:solidFill>
                          <a:latin typeface="+mn-lt"/>
                          <a:ea typeface="+mn-ea"/>
                          <a:cs typeface="+mn-cs"/>
                        </a:rPr>
                        <a:t>2</a:t>
                      </a:r>
                      <a:r>
                        <a:rPr lang="ru-RU" sz="900" b="1" kern="1200" dirty="0">
                          <a:solidFill>
                            <a:schemeClr val="tx1"/>
                          </a:solidFill>
                          <a:latin typeface="+mn-lt"/>
                          <a:ea typeface="+mn-ea"/>
                          <a:cs typeface="+mn-cs"/>
                        </a:rPr>
                        <a:t>0</a:t>
                      </a:r>
                      <a:endParaRPr lang="en-GB" sz="900" b="1" kern="1200" dirty="0">
                        <a:solidFill>
                          <a:schemeClr val="tx1"/>
                        </a:solidFill>
                        <a:latin typeface="+mn-lt"/>
                        <a:ea typeface="Open Sans" panose="020B0606030504020204" pitchFamily="34" charset="0"/>
                        <a:cs typeface="Open Sans" panose="020B0606030504020204" pitchFamily="34" charset="0"/>
                      </a:endParaRP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9A9C"/>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kern="1200" dirty="0">
                          <a:solidFill>
                            <a:schemeClr val="tx1"/>
                          </a:solidFill>
                          <a:latin typeface="+mn-lt"/>
                          <a:ea typeface="+mn-ea"/>
                          <a:cs typeface="+mn-cs"/>
                        </a:rPr>
                        <a:t>-</a:t>
                      </a:r>
                      <a:r>
                        <a:rPr lang="en-US" sz="900" b="1" kern="1200" dirty="0">
                          <a:solidFill>
                            <a:schemeClr val="tx1"/>
                          </a:solidFill>
                          <a:latin typeface="+mn-lt"/>
                          <a:ea typeface="+mn-ea"/>
                          <a:cs typeface="+mn-cs"/>
                        </a:rPr>
                        <a:t>2</a:t>
                      </a:r>
                      <a:r>
                        <a:rPr lang="ru-RU" sz="900" b="1" kern="1200" dirty="0">
                          <a:solidFill>
                            <a:schemeClr val="tx1"/>
                          </a:solidFill>
                          <a:latin typeface="+mn-lt"/>
                          <a:ea typeface="+mn-ea"/>
                          <a:cs typeface="+mn-cs"/>
                        </a:rPr>
                        <a:t>0 ≤ Индекс &lt; 5 </a:t>
                      </a:r>
                      <a:endParaRPr lang="en-GB" sz="900" b="1" kern="1200" dirty="0">
                        <a:solidFill>
                          <a:schemeClr val="tx1"/>
                        </a:solidFill>
                        <a:latin typeface="+mn-lt"/>
                        <a:ea typeface="Open Sans" panose="020B0606030504020204" pitchFamily="34" charset="0"/>
                        <a:cs typeface="Open Sans" panose="020B0606030504020204" pitchFamily="34" charset="0"/>
                      </a:endParaRP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CBC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kern="1200" dirty="0">
                          <a:solidFill>
                            <a:schemeClr val="tx1"/>
                          </a:solidFill>
                          <a:latin typeface="+mn-lt"/>
                          <a:ea typeface="+mn-ea"/>
                          <a:cs typeface="+mn-cs"/>
                        </a:rPr>
                        <a:t>-5 ≤ Индекс ≤ 5</a:t>
                      </a: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kern="1200" dirty="0">
                          <a:solidFill>
                            <a:schemeClr val="tx1"/>
                          </a:solidFill>
                          <a:latin typeface="+mn-lt"/>
                          <a:ea typeface="Open Sans" panose="020B0606030504020204" pitchFamily="34" charset="0"/>
                          <a:cs typeface="Open Sans" panose="020B0606030504020204" pitchFamily="34" charset="0"/>
                        </a:rPr>
                        <a:t>5 &lt; Индекс ≤ </a:t>
                      </a:r>
                      <a:r>
                        <a:rPr lang="en-US" sz="900" b="1" kern="1200" dirty="0">
                          <a:solidFill>
                            <a:schemeClr val="tx1"/>
                          </a:solidFill>
                          <a:latin typeface="+mn-lt"/>
                          <a:ea typeface="Open Sans" panose="020B0606030504020204" pitchFamily="34" charset="0"/>
                          <a:cs typeface="Open Sans" panose="020B0606030504020204" pitchFamily="34" charset="0"/>
                        </a:rPr>
                        <a:t>2</a:t>
                      </a:r>
                      <a:r>
                        <a:rPr lang="ru-RU" sz="900" b="1" kern="1200" dirty="0">
                          <a:solidFill>
                            <a:schemeClr val="tx1"/>
                          </a:solidFill>
                          <a:latin typeface="+mn-lt"/>
                          <a:ea typeface="Open Sans" panose="020B0606030504020204" pitchFamily="34" charset="0"/>
                          <a:cs typeface="Open Sans" panose="020B0606030504020204" pitchFamily="34" charset="0"/>
                        </a:rPr>
                        <a:t>0</a:t>
                      </a:r>
                      <a:endParaRPr lang="en-GB" sz="900" b="1" kern="1200" dirty="0">
                        <a:solidFill>
                          <a:schemeClr val="tx1"/>
                        </a:solidFill>
                        <a:latin typeface="+mn-lt"/>
                        <a:ea typeface="Open Sans" panose="020B0606030504020204" pitchFamily="34" charset="0"/>
                        <a:cs typeface="Open Sans" panose="020B0606030504020204" pitchFamily="34" charset="0"/>
                      </a:endParaRP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9D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Open Sans" panose="020B0606030504020204" pitchFamily="34" charset="0"/>
                          <a:cs typeface="Open Sans" panose="020B0606030504020204" pitchFamily="34" charset="0"/>
                        </a:rPr>
                        <a:t>2</a:t>
                      </a:r>
                      <a:r>
                        <a:rPr lang="ru-RU" sz="900" b="1" kern="1200" dirty="0">
                          <a:solidFill>
                            <a:schemeClr val="tx1"/>
                          </a:solidFill>
                          <a:latin typeface="+mn-lt"/>
                          <a:ea typeface="Open Sans" panose="020B0606030504020204" pitchFamily="34" charset="0"/>
                          <a:cs typeface="Open Sans" panose="020B0606030504020204" pitchFamily="34" charset="0"/>
                        </a:rPr>
                        <a:t>0 &lt; Индекс ≤ </a:t>
                      </a:r>
                      <a:r>
                        <a:rPr lang="en-US" sz="900" b="1" kern="1200" dirty="0">
                          <a:solidFill>
                            <a:schemeClr val="tx1"/>
                          </a:solidFill>
                          <a:latin typeface="+mn-lt"/>
                          <a:ea typeface="Open Sans" panose="020B0606030504020204" pitchFamily="34" charset="0"/>
                          <a:cs typeface="Open Sans" panose="020B0606030504020204" pitchFamily="34" charset="0"/>
                        </a:rPr>
                        <a:t>4</a:t>
                      </a:r>
                      <a:r>
                        <a:rPr lang="ru-RU" sz="900" b="1" kern="1200" dirty="0">
                          <a:solidFill>
                            <a:schemeClr val="tx1"/>
                          </a:solidFill>
                          <a:latin typeface="+mn-lt"/>
                          <a:ea typeface="Open Sans" panose="020B0606030504020204" pitchFamily="34" charset="0"/>
                          <a:cs typeface="Open Sans" panose="020B0606030504020204" pitchFamily="34" charset="0"/>
                        </a:rPr>
                        <a:t>0</a:t>
                      </a:r>
                      <a:endParaRPr lang="en-GB" sz="900" b="1" kern="1200" dirty="0">
                        <a:solidFill>
                          <a:schemeClr val="tx1"/>
                        </a:solidFill>
                        <a:latin typeface="+mn-lt"/>
                        <a:ea typeface="Open Sans" panose="020B0606030504020204" pitchFamily="34" charset="0"/>
                        <a:cs typeface="Open Sans" panose="020B0606030504020204" pitchFamily="34" charset="0"/>
                      </a:endParaRP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7D3A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a:t>
                      </a:r>
                      <a:r>
                        <a:rPr lang="ru-RU" sz="900" b="1" kern="1200" dirty="0">
                          <a:solidFill>
                            <a:schemeClr val="tx1"/>
                          </a:solidFill>
                          <a:latin typeface="+mn-lt"/>
                          <a:ea typeface="+mn-ea"/>
                          <a:cs typeface="+mn-cs"/>
                        </a:rPr>
                        <a:t>0 &lt; Индекс ≤ 50 </a:t>
                      </a:r>
                      <a:endParaRPr lang="en-GB" sz="900" b="1" kern="1200" dirty="0">
                        <a:solidFill>
                          <a:schemeClr val="tx1"/>
                        </a:solidFill>
                        <a:latin typeface="+mn-lt"/>
                        <a:ea typeface="Open Sans" panose="020B0606030504020204" pitchFamily="34" charset="0"/>
                        <a:cs typeface="Open Sans" panose="020B0606030504020204" pitchFamily="34" charset="0"/>
                      </a:endParaRPr>
                    </a:p>
                    <a:p>
                      <a:pPr algn="ctr" fontAlgn="b"/>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286089699"/>
                  </a:ext>
                </a:extLst>
              </a:tr>
              <a:tr h="257593">
                <a:tc>
                  <a:txBody>
                    <a:bodyPr/>
                    <a:lstStyle/>
                    <a:p>
                      <a:pPr algn="ctr" fontAlgn="b"/>
                      <a:r>
                        <a:rPr lang="ru-RU" sz="900" b="1" dirty="0">
                          <a:solidFill>
                            <a:schemeClr val="tx1"/>
                          </a:solidFill>
                        </a:rPr>
                        <a:t>Кризис</a:t>
                      </a:r>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686A"/>
                    </a:solidFill>
                  </a:tcPr>
                </a:tc>
                <a:tc>
                  <a:txBody>
                    <a:bodyPr/>
                    <a:lstStyle/>
                    <a:p>
                      <a:pPr algn="ctr" fontAlgn="b"/>
                      <a:r>
                        <a:rPr lang="ru-RU" sz="900" b="1" dirty="0">
                          <a:solidFill>
                            <a:schemeClr val="tx1"/>
                          </a:solidFill>
                        </a:rPr>
                        <a:t>Депрессия</a:t>
                      </a:r>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9A9C"/>
                    </a:solidFill>
                  </a:tcPr>
                </a:tc>
                <a:tc>
                  <a:txBody>
                    <a:bodyPr/>
                    <a:lstStyle/>
                    <a:p>
                      <a:pPr algn="ctr" fontAlgn="b"/>
                      <a:r>
                        <a:rPr lang="ru-RU" sz="900" b="1" dirty="0">
                          <a:solidFill>
                            <a:schemeClr val="tx1"/>
                          </a:solidFill>
                        </a:rPr>
                        <a:t>Спад</a:t>
                      </a:r>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CBCD"/>
                    </a:solidFill>
                  </a:tcPr>
                </a:tc>
                <a:tc>
                  <a:txBody>
                    <a:bodyPr/>
                    <a:lstStyle/>
                    <a:p>
                      <a:pPr algn="ctr" fontAlgn="b"/>
                      <a:r>
                        <a:rPr lang="ru-RU" sz="900" b="1" noProof="1">
                          <a:solidFill>
                            <a:schemeClr val="tx1"/>
                          </a:solidFill>
                          <a:ea typeface="Open Sans" panose="020B0606030504020204" pitchFamily="34" charset="0"/>
                          <a:cs typeface="Open Sans" panose="020B0606030504020204" pitchFamily="34" charset="0"/>
                        </a:rPr>
                        <a:t>Стагнация</a:t>
                      </a:r>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noProof="1">
                          <a:solidFill>
                            <a:schemeClr val="tx1"/>
                          </a:solidFill>
                          <a:ea typeface="Open Sans" panose="020B0606030504020204" pitchFamily="34" charset="0"/>
                          <a:cs typeface="Open Sans" panose="020B0606030504020204" pitchFamily="34" charset="0"/>
                        </a:rPr>
                        <a:t>Умеренный рост</a:t>
                      </a:r>
                      <a:endParaRPr lang="en-US" sz="900" b="1" noProof="1">
                        <a:solidFill>
                          <a:schemeClr val="tx1"/>
                        </a:solidFill>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E9D4"/>
                    </a:solidFill>
                  </a:tcPr>
                </a:tc>
                <a:tc>
                  <a:txBody>
                    <a:bodyPr/>
                    <a:lstStyle/>
                    <a:p>
                      <a:pPr algn="ctr" fontAlgn="b"/>
                      <a:r>
                        <a:rPr lang="ru-RU" sz="900" b="1" kern="1200" noProof="1">
                          <a:solidFill>
                            <a:schemeClr val="tx1"/>
                          </a:solidFill>
                          <a:latin typeface="+mn-lt"/>
                          <a:ea typeface="Open Sans" panose="020B0606030504020204" pitchFamily="34" charset="0"/>
                          <a:cs typeface="Open Sans" panose="020B0606030504020204" pitchFamily="34" charset="0"/>
                        </a:rPr>
                        <a:t>Расцвет</a:t>
                      </a:r>
                      <a:endParaRPr lang="ru-RU" sz="900" b="1" i="0" u="none" strike="noStrike" dirty="0">
                        <a:solidFill>
                          <a:schemeClr val="tx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7D3A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900" b="1" kern="1200" noProof="1">
                          <a:solidFill>
                            <a:schemeClr val="tx1"/>
                          </a:solidFill>
                          <a:latin typeface="+mn-lt"/>
                          <a:ea typeface="Open Sans" panose="020B0606030504020204" pitchFamily="34" charset="0"/>
                          <a:cs typeface="Open Sans" panose="020B0606030504020204" pitchFamily="34" charset="0"/>
                        </a:rPr>
                        <a:t>Взрывной рост</a:t>
                      </a:r>
                      <a:endParaRPr lang="en-US" sz="900" b="1" kern="1200" noProof="1">
                        <a:solidFill>
                          <a:schemeClr val="tx1"/>
                        </a:solidFill>
                        <a:latin typeface="+mn-lt"/>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988291123"/>
                  </a:ext>
                </a:extLst>
              </a:tr>
            </a:tbl>
          </a:graphicData>
        </a:graphic>
      </p:graphicFrame>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3" y="501650"/>
            <a:ext cx="11067393" cy="338554"/>
          </a:xfrm>
        </p:spPr>
        <p:txBody>
          <a:bodyPr>
            <a:noAutofit/>
          </a:bodyPr>
          <a:lstStyle/>
          <a:p>
            <a:r>
              <a:rPr lang="ru-RU" sz="1800" b="1" dirty="0">
                <a:solidFill>
                  <a:srgbClr val="C00000"/>
                </a:solidFill>
              </a:rPr>
              <a:t>Для корректной оценки динамики все субъекты Российской Федерации разделены на 4 группы по числу МСП</a:t>
            </a:r>
            <a:endParaRPr lang="en-US" sz="1800" dirty="0">
              <a:solidFill>
                <a:schemeClr val="tx2"/>
              </a:solidFill>
            </a:endParaRPr>
          </a:p>
        </p:txBody>
      </p:sp>
      <p:sp>
        <p:nvSpPr>
          <p:cNvPr id="3" name="Номер слайда 2">
            <a:extLst>
              <a:ext uri="{FF2B5EF4-FFF2-40B4-BE49-F238E27FC236}">
                <a16:creationId xmlns:a16="http://schemas.microsoft.com/office/drawing/2014/main" id="{6F0FAB5E-677D-8B46-84D7-4AE9157B106A}"/>
              </a:ext>
            </a:extLst>
          </p:cNvPr>
          <p:cNvSpPr>
            <a:spLocks noGrp="1"/>
          </p:cNvSpPr>
          <p:nvPr>
            <p:ph type="sldNum" sz="quarter" idx="12"/>
          </p:nvPr>
        </p:nvSpPr>
        <p:spPr/>
        <p:txBody>
          <a:bodyPr/>
          <a:lstStyle/>
          <a:p>
            <a:fld id="{36E1F4C5-5AF9-5B4E-A9EE-5884AF1378C3}" type="slidenum">
              <a:rPr lang="ru-RU" smtClean="0"/>
              <a:t>10</a:t>
            </a:fld>
            <a:endParaRPr lang="ru-RU"/>
          </a:p>
        </p:txBody>
      </p:sp>
      <p:sp>
        <p:nvSpPr>
          <p:cNvPr id="4" name="Arrow: Pentagon 3"/>
          <p:cNvSpPr/>
          <p:nvPr/>
        </p:nvSpPr>
        <p:spPr bwMode="auto">
          <a:xfrm>
            <a:off x="8185217" y="1157961"/>
            <a:ext cx="3904001" cy="899886"/>
          </a:xfrm>
          <a:prstGeom prst="homePlate">
            <a:avLst>
              <a:gd name="adj" fmla="val 0"/>
            </a:avLst>
          </a:prstGeom>
          <a:solidFill>
            <a:schemeClr val="accent1">
              <a:lumMod val="40000"/>
              <a:lumOff val="60000"/>
            </a:schemeClr>
          </a:solidFill>
          <a:ln w="57150">
            <a:solidFill>
              <a:schemeClr val="bg1"/>
            </a:solidFill>
            <a:round/>
            <a:headEnd/>
            <a:tailEnd/>
          </a:ln>
        </p:spPr>
        <p:txBody>
          <a:bodyPr wrap="none" lIns="0" tIns="0" rIns="0" bIns="0" rtlCol="0" anchor="ctr">
            <a:noAutofit/>
          </a:bodyPr>
          <a:lstStyle/>
          <a:p>
            <a:pPr algn="l"/>
            <a:endParaRPr lang="en-US" b="1" dirty="0">
              <a:solidFill>
                <a:schemeClr val="tx2"/>
              </a:solidFill>
            </a:endParaRPr>
          </a:p>
        </p:txBody>
      </p:sp>
      <p:sp>
        <p:nvSpPr>
          <p:cNvPr id="5" name="Arrow: Pentagon 4"/>
          <p:cNvSpPr/>
          <p:nvPr/>
        </p:nvSpPr>
        <p:spPr bwMode="auto">
          <a:xfrm>
            <a:off x="5433237" y="1157961"/>
            <a:ext cx="2796363" cy="899886"/>
          </a:xfrm>
          <a:prstGeom prst="homePlate">
            <a:avLst>
              <a:gd name="adj" fmla="val 0"/>
            </a:avLst>
          </a:prstGeom>
          <a:solidFill>
            <a:schemeClr val="accent1">
              <a:lumMod val="60000"/>
              <a:lumOff val="40000"/>
            </a:schemeClr>
          </a:solidFill>
          <a:ln w="57150">
            <a:solidFill>
              <a:schemeClr val="bg1"/>
            </a:solidFill>
            <a:round/>
            <a:headEnd/>
            <a:tailEnd/>
          </a:ln>
        </p:spPr>
        <p:txBody>
          <a:bodyPr wrap="none" lIns="0" tIns="0" rIns="0" bIns="0" rtlCol="0" anchor="ctr">
            <a:noAutofit/>
          </a:bodyPr>
          <a:lstStyle/>
          <a:p>
            <a:pPr algn="l"/>
            <a:endParaRPr lang="en-US" dirty="0">
              <a:solidFill>
                <a:schemeClr val="tx2"/>
              </a:solidFill>
            </a:endParaRPr>
          </a:p>
        </p:txBody>
      </p:sp>
      <p:sp>
        <p:nvSpPr>
          <p:cNvPr id="6" name="Arrow: Pentagon 5"/>
          <p:cNvSpPr/>
          <p:nvPr/>
        </p:nvSpPr>
        <p:spPr bwMode="auto">
          <a:xfrm>
            <a:off x="2464325" y="1157961"/>
            <a:ext cx="2968912" cy="899886"/>
          </a:xfrm>
          <a:prstGeom prst="homePlate">
            <a:avLst>
              <a:gd name="adj" fmla="val 0"/>
            </a:avLst>
          </a:prstGeom>
          <a:solidFill>
            <a:schemeClr val="accent1">
              <a:lumMod val="75000"/>
            </a:schemeClr>
          </a:solidFill>
          <a:ln w="57150">
            <a:solidFill>
              <a:schemeClr val="bg1"/>
            </a:solidFill>
            <a:round/>
            <a:headEnd/>
            <a:tailEnd/>
          </a:ln>
        </p:spPr>
        <p:txBody>
          <a:bodyPr wrap="none" lIns="0" tIns="0" rIns="0" bIns="0" rtlCol="0" anchor="ctr">
            <a:noAutofit/>
          </a:bodyPr>
          <a:lstStyle/>
          <a:p>
            <a:pPr algn="l"/>
            <a:endParaRPr lang="en-US" dirty="0">
              <a:solidFill>
                <a:schemeClr val="tx2"/>
              </a:solidFill>
            </a:endParaRPr>
          </a:p>
        </p:txBody>
      </p:sp>
      <p:sp>
        <p:nvSpPr>
          <p:cNvPr id="7" name="Arrow: Pentagon 6"/>
          <p:cNvSpPr/>
          <p:nvPr/>
        </p:nvSpPr>
        <p:spPr bwMode="auto">
          <a:xfrm>
            <a:off x="257910" y="1157961"/>
            <a:ext cx="2259010" cy="899886"/>
          </a:xfrm>
          <a:prstGeom prst="homePlate">
            <a:avLst>
              <a:gd name="adj" fmla="val 0"/>
            </a:avLst>
          </a:prstGeom>
          <a:solidFill>
            <a:schemeClr val="accent1">
              <a:lumMod val="50000"/>
            </a:schemeClr>
          </a:solidFill>
          <a:ln w="57150">
            <a:solidFill>
              <a:schemeClr val="bg1"/>
            </a:solidFill>
            <a:round/>
            <a:headEnd/>
            <a:tailEnd/>
          </a:ln>
        </p:spPr>
        <p:txBody>
          <a:bodyPr wrap="none" lIns="0" tIns="0" rIns="0" bIns="0" rtlCol="0" anchor="ctr">
            <a:noAutofit/>
          </a:bodyPr>
          <a:lstStyle/>
          <a:p>
            <a:pPr algn="l"/>
            <a:endParaRPr lang="en-US" dirty="0">
              <a:ln>
                <a:solidFill>
                  <a:schemeClr val="accent6">
                    <a:lumMod val="50000"/>
                  </a:schemeClr>
                </a:solidFill>
              </a:ln>
              <a:solidFill>
                <a:schemeClr val="tx2"/>
              </a:solidFill>
            </a:endParaRPr>
          </a:p>
        </p:txBody>
      </p:sp>
      <p:sp>
        <p:nvSpPr>
          <p:cNvPr id="12" name="TextBox 11"/>
          <p:cNvSpPr txBox="1"/>
          <p:nvPr/>
        </p:nvSpPr>
        <p:spPr>
          <a:xfrm>
            <a:off x="459244" y="1307223"/>
            <a:ext cx="1883165" cy="646331"/>
          </a:xfrm>
          <a:prstGeom prst="rect">
            <a:avLst/>
          </a:prstGeom>
          <a:noFill/>
        </p:spPr>
        <p:txBody>
          <a:bodyPr wrap="square" rtlCol="0">
            <a:spAutoFit/>
          </a:bodyPr>
          <a:lstStyle/>
          <a:p>
            <a:pPr algn="ctr"/>
            <a:r>
              <a:rPr lang="ru-RU" dirty="0">
                <a:solidFill>
                  <a:schemeClr val="bg1"/>
                </a:solidFill>
              </a:rPr>
              <a:t>Регионы-лидеры по числу МСП</a:t>
            </a:r>
            <a:endParaRPr lang="en-US" dirty="0">
              <a:solidFill>
                <a:schemeClr val="bg1"/>
              </a:solidFill>
            </a:endParaRPr>
          </a:p>
        </p:txBody>
      </p:sp>
      <p:sp>
        <p:nvSpPr>
          <p:cNvPr id="13" name="TextBox 12"/>
          <p:cNvSpPr txBox="1"/>
          <p:nvPr/>
        </p:nvSpPr>
        <p:spPr>
          <a:xfrm>
            <a:off x="2717561" y="1271465"/>
            <a:ext cx="2652261" cy="369332"/>
          </a:xfrm>
          <a:prstGeom prst="rect">
            <a:avLst/>
          </a:prstGeom>
          <a:noFill/>
        </p:spPr>
        <p:txBody>
          <a:bodyPr wrap="square" rtlCol="0">
            <a:spAutoFit/>
          </a:bodyPr>
          <a:lstStyle/>
          <a:p>
            <a:pPr algn="ctr"/>
            <a:r>
              <a:rPr lang="ru-RU" dirty="0">
                <a:solidFill>
                  <a:schemeClr val="bg1"/>
                </a:solidFill>
              </a:rPr>
              <a:t>Регионы второй группы</a:t>
            </a:r>
            <a:endParaRPr lang="en-US" dirty="0">
              <a:solidFill>
                <a:schemeClr val="bg1"/>
              </a:solidFill>
            </a:endParaRPr>
          </a:p>
        </p:txBody>
      </p:sp>
      <p:sp>
        <p:nvSpPr>
          <p:cNvPr id="14" name="TextBox 13"/>
          <p:cNvSpPr txBox="1"/>
          <p:nvPr/>
        </p:nvSpPr>
        <p:spPr>
          <a:xfrm>
            <a:off x="5491737" y="1307223"/>
            <a:ext cx="2571566" cy="369332"/>
          </a:xfrm>
          <a:prstGeom prst="rect">
            <a:avLst/>
          </a:prstGeom>
          <a:noFill/>
        </p:spPr>
        <p:txBody>
          <a:bodyPr wrap="square" rtlCol="0">
            <a:spAutoFit/>
          </a:bodyPr>
          <a:lstStyle/>
          <a:p>
            <a:pPr algn="ctr"/>
            <a:r>
              <a:rPr lang="ru-RU" dirty="0">
                <a:solidFill>
                  <a:schemeClr val="bg1"/>
                </a:solidFill>
              </a:rPr>
              <a:t>Регионы третьей группы</a:t>
            </a:r>
            <a:endParaRPr lang="en-US" dirty="0">
              <a:solidFill>
                <a:schemeClr val="bg1"/>
              </a:solidFill>
            </a:endParaRPr>
          </a:p>
        </p:txBody>
      </p:sp>
      <p:sp>
        <p:nvSpPr>
          <p:cNvPr id="15" name="TextBox 14"/>
          <p:cNvSpPr txBox="1"/>
          <p:nvPr/>
        </p:nvSpPr>
        <p:spPr>
          <a:xfrm>
            <a:off x="8319976" y="1307223"/>
            <a:ext cx="3769242" cy="369332"/>
          </a:xfrm>
          <a:prstGeom prst="rect">
            <a:avLst/>
          </a:prstGeom>
          <a:noFill/>
        </p:spPr>
        <p:txBody>
          <a:bodyPr wrap="square" rtlCol="0">
            <a:spAutoFit/>
          </a:bodyPr>
          <a:lstStyle/>
          <a:p>
            <a:pPr algn="ctr"/>
            <a:r>
              <a:rPr lang="ru-RU" dirty="0">
                <a:solidFill>
                  <a:schemeClr val="bg1"/>
                </a:solidFill>
              </a:rPr>
              <a:t>Регионы четвертой группы</a:t>
            </a:r>
            <a:endParaRPr lang="en-US" dirty="0">
              <a:solidFill>
                <a:schemeClr val="bg1"/>
              </a:solidFill>
            </a:endParaRPr>
          </a:p>
        </p:txBody>
      </p:sp>
      <p:sp>
        <p:nvSpPr>
          <p:cNvPr id="17" name="Rectangle 16"/>
          <p:cNvSpPr/>
          <p:nvPr/>
        </p:nvSpPr>
        <p:spPr bwMode="auto">
          <a:xfrm>
            <a:off x="324931" y="2110420"/>
            <a:ext cx="2232185" cy="4234584"/>
          </a:xfrm>
          <a:prstGeom prst="rect">
            <a:avLst/>
          </a:prstGeom>
          <a:solidFill>
            <a:schemeClr val="bg1">
              <a:lumMod val="95000"/>
            </a:schemeClr>
          </a:solidFill>
          <a:ln w="12700">
            <a:noFill/>
            <a:round/>
            <a:headEnd/>
            <a:tailEnd/>
          </a:ln>
        </p:spPr>
        <p:txBody>
          <a:bodyPr wrap="square" lIns="108000" tIns="108000" rIns="108000" bIns="108000" rtlCol="0" anchor="t">
            <a:noAutofit/>
          </a:bodyPr>
          <a:lstStyle/>
          <a:p>
            <a:pPr algn="ctr"/>
            <a:r>
              <a:rPr lang="ru-RU" dirty="0"/>
              <a:t>Более 300 тыс. субъектов МСП</a:t>
            </a:r>
          </a:p>
          <a:p>
            <a:pPr algn="ctr"/>
            <a:endParaRPr lang="ru-RU" dirty="0"/>
          </a:p>
          <a:p>
            <a:pPr algn="ctr"/>
            <a:r>
              <a:rPr lang="ru-RU" sz="1600" dirty="0"/>
              <a:t>г. Москва, г. Санкт-Петербург, Московская обл.</a:t>
            </a:r>
          </a:p>
          <a:p>
            <a:pPr marL="171450" indent="-171450">
              <a:buClr>
                <a:schemeClr val="tx1"/>
              </a:buClr>
              <a:buFont typeface="Wingdings" panose="05000000000000000000" pitchFamily="2" charset="2"/>
              <a:buChar char="§"/>
            </a:pPr>
            <a:endParaRPr lang="en-US" dirty="0"/>
          </a:p>
        </p:txBody>
      </p:sp>
      <p:sp>
        <p:nvSpPr>
          <p:cNvPr id="18" name="Rectangle 17"/>
          <p:cNvSpPr/>
          <p:nvPr/>
        </p:nvSpPr>
        <p:spPr bwMode="auto">
          <a:xfrm>
            <a:off x="2575419" y="2110420"/>
            <a:ext cx="2857818" cy="4234584"/>
          </a:xfrm>
          <a:prstGeom prst="rect">
            <a:avLst/>
          </a:prstGeom>
          <a:solidFill>
            <a:schemeClr val="bg1">
              <a:lumMod val="95000"/>
            </a:schemeClr>
          </a:solidFill>
          <a:ln w="12700">
            <a:noFill/>
            <a:round/>
            <a:headEnd/>
            <a:tailEnd/>
          </a:ln>
        </p:spPr>
        <p:txBody>
          <a:bodyPr wrap="square" lIns="108000" tIns="108000" rIns="108000" bIns="108000" rtlCol="0" anchor="t">
            <a:noAutofit/>
          </a:bodyPr>
          <a:lstStyle/>
          <a:p>
            <a:pPr algn="ctr"/>
            <a:r>
              <a:rPr lang="ru-RU" dirty="0"/>
              <a:t>67 тыс. – 300 тыс. субъектов МСП</a:t>
            </a:r>
          </a:p>
          <a:p>
            <a:pPr algn="ctr"/>
            <a:r>
              <a:rPr lang="ru-RU" dirty="0"/>
              <a:t> </a:t>
            </a:r>
          </a:p>
          <a:p>
            <a:pPr algn="ctr"/>
            <a:r>
              <a:rPr lang="ru-RU" sz="1050" dirty="0"/>
              <a:t>20 субъект РФ,</a:t>
            </a:r>
          </a:p>
          <a:p>
            <a:pPr algn="ctr"/>
            <a:r>
              <a:rPr lang="ru-RU" sz="1050" dirty="0"/>
              <a:t> Краснодарский край, Свердловская область, Ростовская область , Республика Татарстан, Новосибирская область , Челябинская область , Самарская область , Нижегородская область , Республика Башкортостан , Красноярский край , Пермский край , Ставропольский край , Иркутская область , Приморский край , Воронежская область , Алтайский край , Волгоградская область , Саратовская область , Кемеровская область , Тюменская область</a:t>
            </a:r>
            <a:endParaRPr lang="ru-RU" dirty="0"/>
          </a:p>
          <a:p>
            <a:pPr marL="171450" indent="-171450">
              <a:buClr>
                <a:schemeClr val="tx1"/>
              </a:buClr>
              <a:buFont typeface="Wingdings" panose="05000000000000000000" pitchFamily="2" charset="2"/>
              <a:buChar char="§"/>
            </a:pPr>
            <a:endParaRPr lang="en-US" dirty="0"/>
          </a:p>
        </p:txBody>
      </p:sp>
      <p:sp>
        <p:nvSpPr>
          <p:cNvPr id="19" name="Rectangle 18"/>
          <p:cNvSpPr/>
          <p:nvPr/>
        </p:nvSpPr>
        <p:spPr bwMode="auto">
          <a:xfrm>
            <a:off x="5497349" y="2121764"/>
            <a:ext cx="2737864" cy="4234585"/>
          </a:xfrm>
          <a:prstGeom prst="rect">
            <a:avLst/>
          </a:prstGeom>
          <a:solidFill>
            <a:schemeClr val="bg1">
              <a:lumMod val="95000"/>
            </a:schemeClr>
          </a:solidFill>
          <a:ln w="12700">
            <a:noFill/>
            <a:round/>
            <a:headEnd/>
            <a:tailEnd/>
          </a:ln>
        </p:spPr>
        <p:txBody>
          <a:bodyPr wrap="square" lIns="108000" tIns="108000" rIns="108000" bIns="108000" rtlCol="0" anchor="t">
            <a:noAutofit/>
          </a:bodyPr>
          <a:lstStyle/>
          <a:p>
            <a:pPr algn="ctr"/>
            <a:r>
              <a:rPr lang="ru-RU" dirty="0"/>
              <a:t>40 тыс. – 67 тыс. субъектов МСП.</a:t>
            </a:r>
          </a:p>
          <a:p>
            <a:pPr marL="171450" indent="-171450">
              <a:buClr>
                <a:schemeClr val="tx1"/>
              </a:buClr>
              <a:buFont typeface="Wingdings" panose="05000000000000000000" pitchFamily="2" charset="2"/>
              <a:buChar char="§"/>
            </a:pPr>
            <a:endParaRPr lang="ru-RU" dirty="0"/>
          </a:p>
          <a:p>
            <a:pPr algn="ctr"/>
            <a:r>
              <a:rPr lang="ru-RU" sz="1050" dirty="0"/>
              <a:t>23 субъекта РФ,</a:t>
            </a:r>
          </a:p>
          <a:p>
            <a:pPr algn="ctr"/>
            <a:r>
              <a:rPr lang="ru-RU" sz="1050" dirty="0"/>
              <a:t> Ленинградская область, Омская область</a:t>
            </a:r>
            <a:r>
              <a:rPr lang="en-US" sz="1050" dirty="0"/>
              <a:t>,</a:t>
            </a:r>
            <a:r>
              <a:rPr lang="ru-RU" sz="1050" dirty="0"/>
              <a:t> Белгородская область</a:t>
            </a:r>
            <a:r>
              <a:rPr lang="en-US" sz="1050" dirty="0"/>
              <a:t>,</a:t>
            </a:r>
            <a:r>
              <a:rPr lang="ru-RU" sz="1050" dirty="0"/>
              <a:t> Ханты-Мансийский автономный округ – Югра</a:t>
            </a:r>
            <a:r>
              <a:rPr lang="en-US" sz="1050" dirty="0"/>
              <a:t>,</a:t>
            </a:r>
            <a:r>
              <a:rPr lang="ru-RU" sz="1050" dirty="0"/>
              <a:t> Калининградская область</a:t>
            </a:r>
            <a:r>
              <a:rPr lang="en-US" sz="1050" dirty="0"/>
              <a:t>,</a:t>
            </a:r>
            <a:r>
              <a:rPr lang="ru-RU" sz="1050" dirty="0"/>
              <a:t> Оренбургская область</a:t>
            </a:r>
            <a:r>
              <a:rPr lang="en-US" sz="1050" dirty="0"/>
              <a:t>,</a:t>
            </a:r>
            <a:r>
              <a:rPr lang="ru-RU" sz="1050" dirty="0"/>
              <a:t> Удмуртская Республика</a:t>
            </a:r>
            <a:r>
              <a:rPr lang="en-US" sz="1050" dirty="0"/>
              <a:t>,</a:t>
            </a:r>
            <a:r>
              <a:rPr lang="ru-RU" sz="1050" dirty="0"/>
              <a:t> Тульская область</a:t>
            </a:r>
            <a:r>
              <a:rPr lang="en-US" sz="1050" dirty="0"/>
              <a:t>,</a:t>
            </a:r>
            <a:r>
              <a:rPr lang="ru-RU" sz="1050" dirty="0"/>
              <a:t> Хабаровский край</a:t>
            </a:r>
            <a:r>
              <a:rPr lang="en-US" sz="1050" dirty="0"/>
              <a:t>,</a:t>
            </a:r>
            <a:r>
              <a:rPr lang="ru-RU" sz="1050" dirty="0"/>
              <a:t> Владимирская область</a:t>
            </a:r>
            <a:r>
              <a:rPr lang="en-US" sz="1050" dirty="0"/>
              <a:t>,</a:t>
            </a:r>
            <a:r>
              <a:rPr lang="ru-RU" sz="1050" dirty="0"/>
              <a:t> Вологодская область</a:t>
            </a:r>
            <a:r>
              <a:rPr lang="en-US" sz="1050" dirty="0"/>
              <a:t>,</a:t>
            </a:r>
            <a:r>
              <a:rPr lang="ru-RU" sz="1050" dirty="0"/>
              <a:t> Ярославская область</a:t>
            </a:r>
            <a:r>
              <a:rPr lang="en-US" sz="1050" dirty="0"/>
              <a:t>,</a:t>
            </a:r>
            <a:r>
              <a:rPr lang="ru-RU" sz="1050" dirty="0"/>
              <a:t> Тверская область</a:t>
            </a:r>
            <a:r>
              <a:rPr lang="en-US" sz="1050" dirty="0"/>
              <a:t>,</a:t>
            </a:r>
            <a:r>
              <a:rPr lang="ru-RU" sz="1050" dirty="0"/>
              <a:t> Кировская область</a:t>
            </a:r>
            <a:r>
              <a:rPr lang="en-US" sz="1050" dirty="0"/>
              <a:t>,</a:t>
            </a:r>
            <a:r>
              <a:rPr lang="ru-RU" sz="1050" dirty="0"/>
              <a:t> Пензенская область</a:t>
            </a:r>
            <a:r>
              <a:rPr lang="en-US" sz="1050" dirty="0"/>
              <a:t>,</a:t>
            </a:r>
            <a:r>
              <a:rPr lang="ru-RU" sz="1050" dirty="0"/>
              <a:t> Чувашская Республика – Чувашия</a:t>
            </a:r>
            <a:r>
              <a:rPr lang="en-US" sz="1050" dirty="0"/>
              <a:t>,</a:t>
            </a:r>
            <a:r>
              <a:rPr lang="ru-RU" sz="1050" dirty="0"/>
              <a:t> Ульяновская область</a:t>
            </a:r>
            <a:r>
              <a:rPr lang="en-US" sz="1050" dirty="0"/>
              <a:t>,</a:t>
            </a:r>
            <a:r>
              <a:rPr lang="ru-RU" sz="1050" dirty="0"/>
              <a:t> Калужская область</a:t>
            </a:r>
            <a:r>
              <a:rPr lang="en-US" sz="1050" dirty="0"/>
              <a:t>,</a:t>
            </a:r>
            <a:r>
              <a:rPr lang="ru-RU" sz="1050" dirty="0"/>
              <a:t> Рязанская область</a:t>
            </a:r>
            <a:r>
              <a:rPr lang="en-US" sz="1050" dirty="0"/>
              <a:t>, </a:t>
            </a:r>
            <a:r>
              <a:rPr lang="ru-RU" sz="1050" dirty="0"/>
              <a:t>Ивановская область</a:t>
            </a:r>
            <a:r>
              <a:rPr lang="en-US" sz="1050" dirty="0"/>
              <a:t>,</a:t>
            </a:r>
            <a:r>
              <a:rPr lang="ru-RU" sz="1050" dirty="0"/>
              <a:t> Томская область</a:t>
            </a:r>
            <a:r>
              <a:rPr lang="en-US" sz="1050" dirty="0"/>
              <a:t>,</a:t>
            </a:r>
            <a:r>
              <a:rPr lang="ru-RU" sz="1050" dirty="0"/>
              <a:t> Липецкая область</a:t>
            </a:r>
            <a:r>
              <a:rPr lang="en-US" sz="1050" dirty="0"/>
              <a:t>,</a:t>
            </a:r>
            <a:r>
              <a:rPr lang="ru-RU" sz="1050" dirty="0"/>
              <a:t> Республика Саха  (Якутия)</a:t>
            </a:r>
            <a:endParaRPr lang="en-US" dirty="0"/>
          </a:p>
        </p:txBody>
      </p:sp>
      <p:sp>
        <p:nvSpPr>
          <p:cNvPr id="20" name="Rectangle 19"/>
          <p:cNvSpPr/>
          <p:nvPr/>
        </p:nvSpPr>
        <p:spPr bwMode="auto">
          <a:xfrm>
            <a:off x="8286751" y="2110420"/>
            <a:ext cx="3802467" cy="4245930"/>
          </a:xfrm>
          <a:prstGeom prst="rect">
            <a:avLst/>
          </a:prstGeom>
          <a:solidFill>
            <a:schemeClr val="bg1">
              <a:lumMod val="95000"/>
            </a:schemeClr>
          </a:solidFill>
          <a:ln w="12700">
            <a:noFill/>
            <a:round/>
            <a:headEnd/>
            <a:tailEnd/>
          </a:ln>
        </p:spPr>
        <p:txBody>
          <a:bodyPr wrap="square" lIns="108000" tIns="108000" rIns="108000" bIns="108000" rtlCol="0" anchor="t">
            <a:noAutofit/>
          </a:bodyPr>
          <a:lstStyle/>
          <a:p>
            <a:pPr algn="ctr"/>
            <a:r>
              <a:rPr lang="ru-RU" dirty="0"/>
              <a:t>До 40 тыс. субъектов МСП</a:t>
            </a:r>
          </a:p>
          <a:p>
            <a:pPr algn="ctr"/>
            <a:endParaRPr lang="ru-RU" sz="1050" dirty="0"/>
          </a:p>
          <a:p>
            <a:pPr algn="ctr"/>
            <a:r>
              <a:rPr lang="ru-RU" sz="1050" dirty="0"/>
              <a:t>37 субъектов РФ,</a:t>
            </a:r>
            <a:endParaRPr lang="en-US" sz="1050" dirty="0"/>
          </a:p>
          <a:p>
            <a:pPr algn="ctr"/>
            <a:r>
              <a:rPr lang="ru-RU" sz="1050" dirty="0"/>
              <a:t>Брянская область</a:t>
            </a:r>
            <a:r>
              <a:rPr lang="en-US" sz="1050" dirty="0"/>
              <a:t>,</a:t>
            </a:r>
            <a:r>
              <a:rPr lang="ru-RU" sz="1050" dirty="0"/>
              <a:t> Смоленская область</a:t>
            </a:r>
            <a:r>
              <a:rPr lang="en-US" sz="1050" dirty="0"/>
              <a:t>,</a:t>
            </a:r>
            <a:r>
              <a:rPr lang="ru-RU" sz="1050" dirty="0"/>
              <a:t> Республика Дагестан</a:t>
            </a:r>
            <a:r>
              <a:rPr lang="en-US" sz="1050" dirty="0"/>
              <a:t>,</a:t>
            </a:r>
            <a:r>
              <a:rPr lang="ru-RU" sz="1050" dirty="0"/>
              <a:t> Архангельская область</a:t>
            </a:r>
            <a:r>
              <a:rPr lang="en-US" sz="1050" dirty="0"/>
              <a:t>,</a:t>
            </a:r>
            <a:r>
              <a:rPr lang="ru-RU" sz="1050" dirty="0"/>
              <a:t> Курская область</a:t>
            </a:r>
            <a:r>
              <a:rPr lang="en-US" sz="1050" dirty="0"/>
              <a:t>,</a:t>
            </a:r>
            <a:r>
              <a:rPr lang="ru-RU" sz="1050" dirty="0"/>
              <a:t> Тамбовская область</a:t>
            </a:r>
            <a:r>
              <a:rPr lang="en-US" sz="1050" dirty="0"/>
              <a:t>,</a:t>
            </a:r>
            <a:r>
              <a:rPr lang="ru-RU" sz="1050" dirty="0"/>
              <a:t> Астраханская область</a:t>
            </a:r>
            <a:r>
              <a:rPr lang="en-US" sz="1050" dirty="0"/>
              <a:t>,</a:t>
            </a:r>
            <a:r>
              <a:rPr lang="ru-RU" sz="1050" dirty="0"/>
              <a:t> Республика Бурятия</a:t>
            </a:r>
            <a:r>
              <a:rPr lang="en-US" sz="1050" dirty="0"/>
              <a:t>,</a:t>
            </a:r>
            <a:r>
              <a:rPr lang="ru-RU" sz="1050" dirty="0"/>
              <a:t> Республика Коми</a:t>
            </a:r>
            <a:r>
              <a:rPr lang="en-US" sz="1050" dirty="0"/>
              <a:t>,</a:t>
            </a:r>
            <a:r>
              <a:rPr lang="ru-RU" sz="1050" dirty="0"/>
              <a:t> Амурская область</a:t>
            </a:r>
            <a:r>
              <a:rPr lang="en-US" sz="1050" dirty="0"/>
              <a:t>,</a:t>
            </a:r>
            <a:r>
              <a:rPr lang="ru-RU" sz="1050" dirty="0"/>
              <a:t> Республика Карелия</a:t>
            </a:r>
            <a:r>
              <a:rPr lang="en-US" sz="1050" dirty="0"/>
              <a:t>,</a:t>
            </a:r>
            <a:r>
              <a:rPr lang="ru-RU" sz="1050" dirty="0"/>
              <a:t> Орловская область</a:t>
            </a:r>
            <a:r>
              <a:rPr lang="en-US" sz="1050" dirty="0"/>
              <a:t>,</a:t>
            </a:r>
            <a:r>
              <a:rPr lang="ru-RU" sz="1050" dirty="0"/>
              <a:t> Забайкальский край</a:t>
            </a:r>
            <a:r>
              <a:rPr lang="en-US" sz="1050" dirty="0"/>
              <a:t>,</a:t>
            </a:r>
            <a:r>
              <a:rPr lang="ru-RU" sz="1050" dirty="0"/>
              <a:t> Мурманская область</a:t>
            </a:r>
            <a:r>
              <a:rPr lang="en-US" sz="1050" dirty="0"/>
              <a:t>,</a:t>
            </a:r>
            <a:r>
              <a:rPr lang="ru-RU" sz="1050" dirty="0"/>
              <a:t> Сахалинская область</a:t>
            </a:r>
            <a:r>
              <a:rPr lang="en-US" sz="1050" dirty="0"/>
              <a:t>,</a:t>
            </a:r>
            <a:r>
              <a:rPr lang="ru-RU" sz="1050" dirty="0"/>
              <a:t> Костромская область</a:t>
            </a:r>
            <a:r>
              <a:rPr lang="en-US" sz="1050" dirty="0"/>
              <a:t>,</a:t>
            </a:r>
            <a:r>
              <a:rPr lang="ru-RU" sz="1050" dirty="0"/>
              <a:t> Псковская область</a:t>
            </a:r>
            <a:r>
              <a:rPr lang="en-US" sz="1050" dirty="0"/>
              <a:t>,</a:t>
            </a:r>
            <a:r>
              <a:rPr lang="ru-RU" sz="1050" dirty="0"/>
              <a:t> Курганская область</a:t>
            </a:r>
            <a:r>
              <a:rPr lang="en-US" sz="1050" dirty="0"/>
              <a:t>,</a:t>
            </a:r>
            <a:r>
              <a:rPr lang="ru-RU" sz="1050" dirty="0"/>
              <a:t> Новгородская область</a:t>
            </a:r>
            <a:r>
              <a:rPr lang="en-US" sz="1050" dirty="0"/>
              <a:t>,</a:t>
            </a:r>
            <a:r>
              <a:rPr lang="ru-RU" sz="1050" dirty="0"/>
              <a:t> Республика Мордовия</a:t>
            </a:r>
            <a:r>
              <a:rPr lang="en-US" sz="1050" dirty="0"/>
              <a:t>,</a:t>
            </a:r>
            <a:r>
              <a:rPr lang="ru-RU" sz="1050" dirty="0"/>
              <a:t> Республика Марий Эл</a:t>
            </a:r>
            <a:r>
              <a:rPr lang="en-US" sz="1050" dirty="0"/>
              <a:t>,</a:t>
            </a:r>
            <a:r>
              <a:rPr lang="ru-RU" sz="1050" dirty="0"/>
              <a:t> Кабардино-Балкарская Республика</a:t>
            </a:r>
            <a:r>
              <a:rPr lang="en-US" sz="1050" dirty="0"/>
              <a:t>,</a:t>
            </a:r>
            <a:r>
              <a:rPr lang="ru-RU" sz="1050" dirty="0"/>
              <a:t> Ямало-Ненецкий автономный окру</a:t>
            </a:r>
            <a:r>
              <a:rPr lang="en-US" sz="1050" dirty="0"/>
              <a:t>,</a:t>
            </a:r>
            <a:r>
              <a:rPr lang="ru-RU" sz="1050" dirty="0"/>
              <a:t>г Республика Хакасия</a:t>
            </a:r>
            <a:r>
              <a:rPr lang="en-US" sz="1050" dirty="0"/>
              <a:t>,</a:t>
            </a:r>
            <a:r>
              <a:rPr lang="ru-RU" sz="1050" dirty="0"/>
              <a:t> Республика Адыгея</a:t>
            </a:r>
            <a:r>
              <a:rPr lang="en-US" sz="1050" dirty="0"/>
              <a:t>,</a:t>
            </a:r>
            <a:r>
              <a:rPr lang="ru-RU" sz="1050" dirty="0"/>
              <a:t> Республика Северная Осетия – Алания</a:t>
            </a:r>
            <a:r>
              <a:rPr lang="en-US" sz="1050" dirty="0"/>
              <a:t>,</a:t>
            </a:r>
            <a:r>
              <a:rPr lang="ru-RU" sz="1050" dirty="0"/>
              <a:t> Камчатский край</a:t>
            </a:r>
            <a:r>
              <a:rPr lang="en-US" sz="1050" dirty="0"/>
              <a:t>,</a:t>
            </a:r>
            <a:r>
              <a:rPr lang="ru-RU" sz="1050" dirty="0"/>
              <a:t> Чеченская Республика</a:t>
            </a:r>
            <a:r>
              <a:rPr lang="en-US" sz="1050" dirty="0"/>
              <a:t>,</a:t>
            </a:r>
            <a:r>
              <a:rPr lang="ru-RU" sz="1050" dirty="0"/>
              <a:t> Карачаево-Черкесская Республика</a:t>
            </a:r>
            <a:r>
              <a:rPr lang="en-US" sz="1050" dirty="0"/>
              <a:t>,</a:t>
            </a:r>
            <a:r>
              <a:rPr lang="ru-RU" sz="1050" dirty="0"/>
              <a:t> Республика Калмыкия</a:t>
            </a:r>
            <a:r>
              <a:rPr lang="en-US" sz="1050" dirty="0"/>
              <a:t>,</a:t>
            </a:r>
            <a:r>
              <a:rPr lang="ru-RU" sz="1050" dirty="0"/>
              <a:t> Республика Алтай</a:t>
            </a:r>
            <a:r>
              <a:rPr lang="en-US" sz="1050" dirty="0"/>
              <a:t>,</a:t>
            </a:r>
            <a:r>
              <a:rPr lang="ru-RU" sz="1050" dirty="0"/>
              <a:t> Республика Тыва</a:t>
            </a:r>
            <a:r>
              <a:rPr lang="en-US" sz="1050" dirty="0"/>
              <a:t>,</a:t>
            </a:r>
            <a:r>
              <a:rPr lang="ru-RU" sz="1050" dirty="0"/>
              <a:t> Магаданская область</a:t>
            </a:r>
            <a:r>
              <a:rPr lang="en-US" sz="1050" dirty="0"/>
              <a:t>,</a:t>
            </a:r>
            <a:r>
              <a:rPr lang="ru-RU" sz="1050" dirty="0"/>
              <a:t> Республика Ингушетия</a:t>
            </a:r>
            <a:r>
              <a:rPr lang="en-US" sz="1050" dirty="0"/>
              <a:t>,</a:t>
            </a:r>
            <a:r>
              <a:rPr lang="ru-RU" sz="1050" dirty="0"/>
              <a:t> Еврейская автономная область</a:t>
            </a:r>
            <a:r>
              <a:rPr lang="en-US" sz="1050" dirty="0"/>
              <a:t>,</a:t>
            </a:r>
            <a:r>
              <a:rPr lang="ru-RU" sz="1050" dirty="0"/>
              <a:t> Ненецкий автономный округ</a:t>
            </a:r>
            <a:r>
              <a:rPr lang="en-US" sz="1050" dirty="0"/>
              <a:t>,</a:t>
            </a:r>
            <a:r>
              <a:rPr lang="ru-RU" sz="1050" dirty="0"/>
              <a:t> Чукотский автономный округ</a:t>
            </a:r>
            <a:endParaRPr lang="en-US" sz="1050" dirty="0">
              <a:highlight>
                <a:srgbClr val="FFFF00"/>
              </a:highlight>
            </a:endParaRPr>
          </a:p>
        </p:txBody>
      </p:sp>
      <p:sp>
        <p:nvSpPr>
          <p:cNvPr id="21" name="TextBox 20"/>
          <p:cNvSpPr txBox="1"/>
          <p:nvPr/>
        </p:nvSpPr>
        <p:spPr>
          <a:xfrm>
            <a:off x="1967073" y="5510772"/>
            <a:ext cx="497252" cy="830997"/>
          </a:xfrm>
          <a:prstGeom prst="rect">
            <a:avLst/>
          </a:prstGeom>
          <a:noFill/>
        </p:spPr>
        <p:txBody>
          <a:bodyPr wrap="none" rtlCol="0">
            <a:spAutoFit/>
          </a:bodyPr>
          <a:lstStyle/>
          <a:p>
            <a:r>
              <a:rPr lang="da-DK" sz="4800" dirty="0">
                <a:solidFill>
                  <a:schemeClr val="bg1">
                    <a:lumMod val="75000"/>
                  </a:schemeClr>
                </a:solidFill>
              </a:rPr>
              <a:t>1</a:t>
            </a:r>
            <a:endParaRPr lang="en-US" sz="4800" dirty="0">
              <a:solidFill>
                <a:schemeClr val="bg1">
                  <a:lumMod val="75000"/>
                </a:schemeClr>
              </a:solidFill>
            </a:endParaRPr>
          </a:p>
        </p:txBody>
      </p:sp>
      <p:sp>
        <p:nvSpPr>
          <p:cNvPr id="22" name="TextBox 21"/>
          <p:cNvSpPr txBox="1"/>
          <p:nvPr/>
        </p:nvSpPr>
        <p:spPr>
          <a:xfrm>
            <a:off x="4922113" y="5510772"/>
            <a:ext cx="497252" cy="830997"/>
          </a:xfrm>
          <a:prstGeom prst="rect">
            <a:avLst/>
          </a:prstGeom>
          <a:noFill/>
        </p:spPr>
        <p:txBody>
          <a:bodyPr wrap="none" rtlCol="0">
            <a:spAutoFit/>
          </a:bodyPr>
          <a:lstStyle/>
          <a:p>
            <a:r>
              <a:rPr lang="da-DK" sz="4800" dirty="0">
                <a:solidFill>
                  <a:schemeClr val="bg1">
                    <a:lumMod val="75000"/>
                  </a:schemeClr>
                </a:solidFill>
              </a:rPr>
              <a:t>2</a:t>
            </a:r>
            <a:endParaRPr lang="en-US" sz="4800" dirty="0">
              <a:solidFill>
                <a:schemeClr val="bg1">
                  <a:lumMod val="75000"/>
                </a:schemeClr>
              </a:solidFill>
            </a:endParaRPr>
          </a:p>
        </p:txBody>
      </p:sp>
      <p:sp>
        <p:nvSpPr>
          <p:cNvPr id="23" name="TextBox 22"/>
          <p:cNvSpPr txBox="1"/>
          <p:nvPr/>
        </p:nvSpPr>
        <p:spPr>
          <a:xfrm>
            <a:off x="7729553" y="5510772"/>
            <a:ext cx="590423" cy="830997"/>
          </a:xfrm>
          <a:prstGeom prst="rect">
            <a:avLst/>
          </a:prstGeom>
          <a:noFill/>
        </p:spPr>
        <p:txBody>
          <a:bodyPr wrap="square" rtlCol="0">
            <a:spAutoFit/>
          </a:bodyPr>
          <a:lstStyle/>
          <a:p>
            <a:r>
              <a:rPr lang="da-DK" sz="4800" dirty="0">
                <a:solidFill>
                  <a:schemeClr val="bg1">
                    <a:lumMod val="75000"/>
                  </a:schemeClr>
                </a:solidFill>
              </a:rPr>
              <a:t>3</a:t>
            </a:r>
            <a:endParaRPr lang="en-US" sz="4800" dirty="0">
              <a:solidFill>
                <a:schemeClr val="bg1">
                  <a:lumMod val="75000"/>
                </a:schemeClr>
              </a:solidFill>
            </a:endParaRPr>
          </a:p>
        </p:txBody>
      </p:sp>
      <p:sp>
        <p:nvSpPr>
          <p:cNvPr id="24" name="TextBox 23"/>
          <p:cNvSpPr txBox="1"/>
          <p:nvPr/>
        </p:nvSpPr>
        <p:spPr>
          <a:xfrm>
            <a:off x="11489787" y="5510772"/>
            <a:ext cx="590423" cy="830997"/>
          </a:xfrm>
          <a:prstGeom prst="rect">
            <a:avLst/>
          </a:prstGeom>
          <a:noFill/>
        </p:spPr>
        <p:txBody>
          <a:bodyPr wrap="square" rtlCol="0">
            <a:spAutoFit/>
          </a:bodyPr>
          <a:lstStyle/>
          <a:p>
            <a:r>
              <a:rPr lang="da-DK" sz="4800" dirty="0">
                <a:solidFill>
                  <a:schemeClr val="bg1">
                    <a:lumMod val="75000"/>
                  </a:schemeClr>
                </a:solidFill>
              </a:rPr>
              <a:t>4</a:t>
            </a:r>
            <a:endParaRPr lang="en-US" sz="4800" dirty="0">
              <a:solidFill>
                <a:schemeClr val="bg1">
                  <a:lumMod val="75000"/>
                </a:schemeClr>
              </a:solidFill>
            </a:endParaRPr>
          </a:p>
        </p:txBody>
      </p:sp>
    </p:spTree>
    <p:extLst>
      <p:ext uri="{BB962C8B-B14F-4D97-AF65-F5344CB8AC3E}">
        <p14:creationId xmlns:p14="http://schemas.microsoft.com/office/powerpoint/2010/main" val="367996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00A914F7-DAC6-B34E-9A47-6A83D6676BF6}"/>
              </a:ext>
            </a:extLst>
          </p:cNvPr>
          <p:cNvSpPr>
            <a:spLocks noGrp="1"/>
          </p:cNvSpPr>
          <p:nvPr>
            <p:ph type="sldNum" sz="quarter" idx="12"/>
          </p:nvPr>
        </p:nvSpPr>
        <p:spPr>
          <a:xfrm>
            <a:off x="9368511" y="6492182"/>
            <a:ext cx="2743200" cy="365125"/>
          </a:xfrm>
        </p:spPr>
        <p:txBody>
          <a:bodyPr/>
          <a:lstStyle/>
          <a:p>
            <a:fld id="{36E1F4C5-5AF9-5B4E-A9EE-5884AF1378C3}" type="slidenum">
              <a:rPr lang="ru-RU" smtClean="0"/>
              <a:t>11</a:t>
            </a:fld>
            <a:endParaRPr lang="ru-RU" dirty="0"/>
          </a:p>
        </p:txBody>
      </p:sp>
      <p:graphicFrame>
        <p:nvGraphicFramePr>
          <p:cNvPr id="7" name="Диаграмма 6">
            <a:extLst>
              <a:ext uri="{FF2B5EF4-FFF2-40B4-BE49-F238E27FC236}">
                <a16:creationId xmlns:a16="http://schemas.microsoft.com/office/drawing/2014/main" id="{A928DA96-0B78-E942-A5E3-092DD992327F}"/>
              </a:ext>
            </a:extLst>
          </p:cNvPr>
          <p:cNvGraphicFramePr/>
          <p:nvPr>
            <p:extLst>
              <p:ext uri="{D42A27DB-BD31-4B8C-83A1-F6EECF244321}">
                <p14:modId xmlns:p14="http://schemas.microsoft.com/office/powerpoint/2010/main" val="3575831175"/>
              </p:ext>
            </p:extLst>
          </p:nvPr>
        </p:nvGraphicFramePr>
        <p:xfrm>
          <a:off x="2455384" y="1662673"/>
          <a:ext cx="7228690" cy="235670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CD86B8DC-7E1D-A945-B9C9-2B3993D5A08A}"/>
              </a:ext>
            </a:extLst>
          </p:cNvPr>
          <p:cNvSpPr txBox="1"/>
          <p:nvPr/>
        </p:nvSpPr>
        <p:spPr>
          <a:xfrm>
            <a:off x="3911574" y="1372439"/>
            <a:ext cx="4251228" cy="307777"/>
          </a:xfrm>
          <a:prstGeom prst="rect">
            <a:avLst/>
          </a:prstGeom>
          <a:noFill/>
        </p:spPr>
        <p:txBody>
          <a:bodyPr wrap="none" rtlCol="0">
            <a:spAutoFit/>
          </a:bodyPr>
          <a:lstStyle/>
          <a:p>
            <a:pPr algn="l"/>
            <a:r>
              <a:rPr lang="ru-RU" sz="1400" b="1" dirty="0"/>
              <a:t>Динамика Индекса Роста МСП по группам регионов</a:t>
            </a:r>
          </a:p>
        </p:txBody>
      </p:sp>
      <p:sp>
        <p:nvSpPr>
          <p:cNvPr id="20" name="Заголовок 1">
            <a:extLst>
              <a:ext uri="{FF2B5EF4-FFF2-40B4-BE49-F238E27FC236}">
                <a16:creationId xmlns:a16="http://schemas.microsoft.com/office/drawing/2014/main" id="{2B23590D-A49E-3041-A916-1AA43D5631E6}"/>
              </a:ext>
            </a:extLst>
          </p:cNvPr>
          <p:cNvSpPr>
            <a:spLocks noGrp="1"/>
          </p:cNvSpPr>
          <p:nvPr>
            <p:ph type="title"/>
          </p:nvPr>
        </p:nvSpPr>
        <p:spPr>
          <a:xfrm>
            <a:off x="279169" y="46876"/>
            <a:ext cx="11629052" cy="1325563"/>
          </a:xfrm>
        </p:spPr>
        <p:txBody>
          <a:bodyPr>
            <a:normAutofit/>
          </a:bodyPr>
          <a:lstStyle/>
          <a:p>
            <a:r>
              <a:rPr lang="ru-RU" sz="1600" b="1" dirty="0">
                <a:solidFill>
                  <a:srgbClr val="C00000"/>
                </a:solidFill>
              </a:rPr>
              <a:t>В разрезе групп регионов наибольший прирост значений Индекса прослеживается в 4 группе, где МСП сконцентрировано в меньшей степени. Если 1 группа (Москва, Московская область, Санкт-Петербург) по итогам первого квартала были вторыми по росту, то, в результате введенных ограничений, к 3 кв. 2020 г. сектор МСП в данной группе показал самые худшие результаты, в первую очередь за счет слабого прироста числа занятых на МСП и низкого прироста выручки на 1 МСП</a:t>
            </a:r>
          </a:p>
        </p:txBody>
      </p:sp>
      <p:sp>
        <p:nvSpPr>
          <p:cNvPr id="21" name="TextBox 20">
            <a:extLst>
              <a:ext uri="{FF2B5EF4-FFF2-40B4-BE49-F238E27FC236}">
                <a16:creationId xmlns:a16="http://schemas.microsoft.com/office/drawing/2014/main" id="{CE5500D8-9B78-5A4B-B524-7998F9433B41}"/>
              </a:ext>
            </a:extLst>
          </p:cNvPr>
          <p:cNvSpPr txBox="1"/>
          <p:nvPr/>
        </p:nvSpPr>
        <p:spPr>
          <a:xfrm>
            <a:off x="447653" y="6468056"/>
            <a:ext cx="3463921" cy="246221"/>
          </a:xfrm>
          <a:prstGeom prst="rect">
            <a:avLst/>
          </a:prstGeom>
          <a:noFill/>
        </p:spPr>
        <p:txBody>
          <a:bodyPr wrap="square" rtlCol="0">
            <a:spAutoFit/>
          </a:bodyPr>
          <a:lstStyle/>
          <a:p>
            <a:r>
              <a:rPr lang="ru-RU" sz="1000" dirty="0"/>
              <a:t>Источник: Индекс Роста МСП</a:t>
            </a:r>
          </a:p>
        </p:txBody>
      </p:sp>
      <p:graphicFrame>
        <p:nvGraphicFramePr>
          <p:cNvPr id="18" name="Диаграмма 17">
            <a:extLst>
              <a:ext uri="{FF2B5EF4-FFF2-40B4-BE49-F238E27FC236}">
                <a16:creationId xmlns:a16="http://schemas.microsoft.com/office/drawing/2014/main" id="{65EE8F58-5032-7949-A1EF-1943E3803A14}"/>
              </a:ext>
            </a:extLst>
          </p:cNvPr>
          <p:cNvGraphicFramePr/>
          <p:nvPr>
            <p:extLst>
              <p:ext uri="{D42A27DB-BD31-4B8C-83A1-F6EECF244321}">
                <p14:modId xmlns:p14="http://schemas.microsoft.com/office/powerpoint/2010/main" val="358613550"/>
              </p:ext>
            </p:extLst>
          </p:nvPr>
        </p:nvGraphicFramePr>
        <p:xfrm>
          <a:off x="279169" y="4417654"/>
          <a:ext cx="3941481" cy="2074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a:extLst>
              <a:ext uri="{FF2B5EF4-FFF2-40B4-BE49-F238E27FC236}">
                <a16:creationId xmlns:a16="http://schemas.microsoft.com/office/drawing/2014/main" id="{1CD79F89-3401-6043-8078-8B6506B6F46B}"/>
              </a:ext>
            </a:extLst>
          </p:cNvPr>
          <p:cNvGraphicFramePr/>
          <p:nvPr>
            <p:extLst>
              <p:ext uri="{D42A27DB-BD31-4B8C-83A1-F6EECF244321}">
                <p14:modId xmlns:p14="http://schemas.microsoft.com/office/powerpoint/2010/main" val="1912818060"/>
              </p:ext>
            </p:extLst>
          </p:nvPr>
        </p:nvGraphicFramePr>
        <p:xfrm>
          <a:off x="4366694" y="4387854"/>
          <a:ext cx="3941481" cy="2074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Диаграмма 21">
            <a:extLst>
              <a:ext uri="{FF2B5EF4-FFF2-40B4-BE49-F238E27FC236}">
                <a16:creationId xmlns:a16="http://schemas.microsoft.com/office/drawing/2014/main" id="{9BC1FEE2-4D42-2441-8A36-B2CB710E9519}"/>
              </a:ext>
            </a:extLst>
          </p:cNvPr>
          <p:cNvGraphicFramePr/>
          <p:nvPr>
            <p:extLst>
              <p:ext uri="{D42A27DB-BD31-4B8C-83A1-F6EECF244321}">
                <p14:modId xmlns:p14="http://schemas.microsoft.com/office/powerpoint/2010/main" val="1808083515"/>
              </p:ext>
            </p:extLst>
          </p:nvPr>
        </p:nvGraphicFramePr>
        <p:xfrm>
          <a:off x="8262808" y="4264298"/>
          <a:ext cx="3941481" cy="2434876"/>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56B00494-3C08-D74B-8794-A185E4873AA7}"/>
              </a:ext>
            </a:extLst>
          </p:cNvPr>
          <p:cNvSpPr txBox="1"/>
          <p:nvPr/>
        </p:nvSpPr>
        <p:spPr>
          <a:xfrm>
            <a:off x="776880" y="4097084"/>
            <a:ext cx="3357009" cy="261610"/>
          </a:xfrm>
          <a:prstGeom prst="rect">
            <a:avLst/>
          </a:prstGeom>
          <a:noFill/>
        </p:spPr>
        <p:txBody>
          <a:bodyPr wrap="none" rtlCol="0">
            <a:spAutoFit/>
          </a:bodyPr>
          <a:lstStyle/>
          <a:p>
            <a:r>
              <a:rPr lang="ru-RU" sz="1100" b="1" dirty="0"/>
              <a:t>Динамика выручки на 1 МСП по группам регионов</a:t>
            </a:r>
          </a:p>
        </p:txBody>
      </p:sp>
      <p:sp>
        <p:nvSpPr>
          <p:cNvPr id="28" name="TextBox 27">
            <a:extLst>
              <a:ext uri="{FF2B5EF4-FFF2-40B4-BE49-F238E27FC236}">
                <a16:creationId xmlns:a16="http://schemas.microsoft.com/office/drawing/2014/main" id="{5C0B4A57-1D9D-434A-BE0A-7B34849A1273}"/>
              </a:ext>
            </a:extLst>
          </p:cNvPr>
          <p:cNvSpPr txBox="1"/>
          <p:nvPr/>
        </p:nvSpPr>
        <p:spPr>
          <a:xfrm>
            <a:off x="4346970" y="4108895"/>
            <a:ext cx="4031415" cy="430887"/>
          </a:xfrm>
          <a:prstGeom prst="rect">
            <a:avLst/>
          </a:prstGeom>
          <a:noFill/>
        </p:spPr>
        <p:txBody>
          <a:bodyPr wrap="square" rtlCol="0">
            <a:spAutoFit/>
          </a:bodyPr>
          <a:lstStyle/>
          <a:p>
            <a:pPr algn="ctr"/>
            <a:r>
              <a:rPr lang="ru-RU" sz="1100" b="1" dirty="0"/>
              <a:t>Динамика объема ФОТ на 1 занятого на МСП по группам регионов</a:t>
            </a:r>
          </a:p>
        </p:txBody>
      </p:sp>
      <p:sp>
        <p:nvSpPr>
          <p:cNvPr id="29" name="TextBox 28">
            <a:extLst>
              <a:ext uri="{FF2B5EF4-FFF2-40B4-BE49-F238E27FC236}">
                <a16:creationId xmlns:a16="http://schemas.microsoft.com/office/drawing/2014/main" id="{37C39B5F-2D4B-A14C-AD49-FF3232F2C594}"/>
              </a:ext>
            </a:extLst>
          </p:cNvPr>
          <p:cNvSpPr txBox="1"/>
          <p:nvPr/>
        </p:nvSpPr>
        <p:spPr>
          <a:xfrm>
            <a:off x="8417944" y="4048854"/>
            <a:ext cx="3753575" cy="430887"/>
          </a:xfrm>
          <a:prstGeom prst="rect">
            <a:avLst/>
          </a:prstGeom>
          <a:noFill/>
        </p:spPr>
        <p:txBody>
          <a:bodyPr wrap="square" rtlCol="0">
            <a:spAutoFit/>
          </a:bodyPr>
          <a:lstStyle/>
          <a:p>
            <a:pPr algn="ctr"/>
            <a:r>
              <a:rPr lang="ru-RU" sz="1100" b="1" dirty="0"/>
              <a:t>Динамика числа занятых на  1МСП по группам регионов,</a:t>
            </a:r>
          </a:p>
          <a:p>
            <a:pPr algn="ctr"/>
            <a:r>
              <a:rPr lang="ru-RU" sz="1100" b="1" dirty="0"/>
              <a:t> </a:t>
            </a:r>
          </a:p>
        </p:txBody>
      </p:sp>
    </p:spTree>
    <p:extLst>
      <p:ext uri="{BB962C8B-B14F-4D97-AF65-F5344CB8AC3E}">
        <p14:creationId xmlns:p14="http://schemas.microsoft.com/office/powerpoint/2010/main" val="416609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Диаграмма 37">
            <a:extLst>
              <a:ext uri="{FF2B5EF4-FFF2-40B4-BE49-F238E27FC236}">
                <a16:creationId xmlns:a16="http://schemas.microsoft.com/office/drawing/2014/main" id="{27EF0138-954B-F44A-A781-95F66915941F}"/>
              </a:ext>
            </a:extLst>
          </p:cNvPr>
          <p:cNvGraphicFramePr/>
          <p:nvPr>
            <p:extLst>
              <p:ext uri="{D42A27DB-BD31-4B8C-83A1-F6EECF244321}">
                <p14:modId xmlns:p14="http://schemas.microsoft.com/office/powerpoint/2010/main" val="1923939115"/>
              </p:ext>
            </p:extLst>
          </p:nvPr>
        </p:nvGraphicFramePr>
        <p:xfrm>
          <a:off x="506224" y="1844017"/>
          <a:ext cx="4865564" cy="4561456"/>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618268" y="282600"/>
            <a:ext cx="10955463" cy="1325563"/>
          </a:xfrm>
        </p:spPr>
        <p:txBody>
          <a:bodyPr>
            <a:noAutofit/>
          </a:bodyPr>
          <a:lstStyle/>
          <a:p>
            <a:r>
              <a:rPr lang="ru-RU" sz="1600" b="1" dirty="0">
                <a:solidFill>
                  <a:srgbClr val="C00000"/>
                </a:solidFill>
              </a:rPr>
              <a:t>Среди всех регионов первой группы, самая позитивная динамика прослеживается в Московской области, где по итогам 3 квартала 2020 г. значение показателей  Индекса  по  выручке на 1 МСП выросло на 19,2 п., ФОТ на 1 занятого на 5,4 п., а число занятых на 1,8 п. </a:t>
            </a:r>
            <a:br>
              <a:rPr lang="ru-RU" sz="1600" b="1" dirty="0">
                <a:solidFill>
                  <a:srgbClr val="C00000"/>
                </a:solidFill>
              </a:rPr>
            </a:br>
            <a:br>
              <a:rPr lang="ru-RU" sz="1600" b="1" dirty="0">
                <a:solidFill>
                  <a:srgbClr val="C00000"/>
                </a:solidFill>
              </a:rPr>
            </a:br>
            <a:r>
              <a:rPr lang="ru-RU" sz="1600" b="1" dirty="0">
                <a:solidFill>
                  <a:srgbClr val="C00000"/>
                </a:solidFill>
              </a:rPr>
              <a:t>Наибольшее сокращение показателей Индекса продемонстрировал  Санкт-Петербург: значение показателей Индекса по выручке на 1 МСП составило - 10,3 п., при этом сократилось и число занятых и составило - 1,6 п.</a:t>
            </a:r>
            <a:br>
              <a:rPr lang="en-US" sz="1600" b="1" dirty="0">
                <a:solidFill>
                  <a:srgbClr val="C00000"/>
                </a:solidFill>
              </a:rPr>
            </a:br>
            <a:endParaRPr lang="ru-RU" sz="1600" b="1" dirty="0">
              <a:solidFill>
                <a:srgbClr val="C00000"/>
              </a:solidFill>
              <a:highlight>
                <a:srgbClr val="FFFF00"/>
              </a:highlight>
            </a:endParaRP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610600" y="6405473"/>
            <a:ext cx="2743200" cy="365125"/>
          </a:xfrm>
        </p:spPr>
        <p:txBody>
          <a:bodyPr/>
          <a:lstStyle/>
          <a:p>
            <a:fld id="{36E1F4C5-5AF9-5B4E-A9EE-5884AF1378C3}" type="slidenum">
              <a:rPr lang="ru-RU" smtClean="0"/>
              <a:t>12</a:t>
            </a:fld>
            <a:endParaRPr lang="ru-RU"/>
          </a:p>
        </p:txBody>
      </p:sp>
      <p:graphicFrame>
        <p:nvGraphicFramePr>
          <p:cNvPr id="40" name="Таблица 40">
            <a:extLst>
              <a:ext uri="{FF2B5EF4-FFF2-40B4-BE49-F238E27FC236}">
                <a16:creationId xmlns:a16="http://schemas.microsoft.com/office/drawing/2014/main" id="{3B9D6D4A-0FD6-D547-ABD8-7AEA6540B2B6}"/>
              </a:ext>
            </a:extLst>
          </p:cNvPr>
          <p:cNvGraphicFramePr>
            <a:graphicFrameLocks noGrp="1"/>
          </p:cNvGraphicFramePr>
          <p:nvPr>
            <p:extLst>
              <p:ext uri="{D42A27DB-BD31-4B8C-83A1-F6EECF244321}">
                <p14:modId xmlns:p14="http://schemas.microsoft.com/office/powerpoint/2010/main" val="829596409"/>
              </p:ext>
            </p:extLst>
          </p:nvPr>
        </p:nvGraphicFramePr>
        <p:xfrm>
          <a:off x="4537119" y="3521498"/>
          <a:ext cx="1387858" cy="970639"/>
        </p:xfrm>
        <a:graphic>
          <a:graphicData uri="http://schemas.openxmlformats.org/drawingml/2006/table">
            <a:tbl>
              <a:tblPr firstRow="1" bandRow="1">
                <a:tableStyleId>{5C22544A-7EE6-4342-B048-85BDC9FD1C3A}</a:tableStyleId>
              </a:tblPr>
              <a:tblGrid>
                <a:gridCol w="1387858">
                  <a:extLst>
                    <a:ext uri="{9D8B030D-6E8A-4147-A177-3AD203B41FA5}">
                      <a16:colId xmlns:a16="http://schemas.microsoft.com/office/drawing/2014/main" val="3653596656"/>
                    </a:ext>
                  </a:extLst>
                </a:gridCol>
              </a:tblGrid>
              <a:tr h="5261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accent6">
                              <a:lumMod val="75000"/>
                            </a:schemeClr>
                          </a:solidFill>
                        </a:rPr>
                        <a:t>Умеренный рост</a:t>
                      </a:r>
                    </a:p>
                    <a:p>
                      <a:pPr algn="ctr"/>
                      <a:endParaRPr lang="ru-RU" sz="11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4591079"/>
                  </a:ext>
                </a:extLst>
              </a:tr>
              <a:tr h="444500">
                <a:tc>
                  <a:txBody>
                    <a:bodyPr/>
                    <a:lstStyle/>
                    <a:p>
                      <a:pPr algn="ctr"/>
                      <a:r>
                        <a:rPr lang="ru-RU" sz="1100" dirty="0">
                          <a:solidFill>
                            <a:schemeClr val="bg2">
                              <a:lumMod val="25000"/>
                            </a:schemeClr>
                          </a:solidFill>
                        </a:rPr>
                        <a:t>Стагнация</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7390447"/>
                  </a:ext>
                </a:extLst>
              </a:tr>
            </a:tbl>
          </a:graphicData>
        </a:graphic>
      </p:graphicFrame>
      <p:cxnSp>
        <p:nvCxnSpPr>
          <p:cNvPr id="13" name="Straight Connector 15">
            <a:extLst>
              <a:ext uri="{FF2B5EF4-FFF2-40B4-BE49-F238E27FC236}">
                <a16:creationId xmlns:a16="http://schemas.microsoft.com/office/drawing/2014/main" id="{B9CBBD99-D004-CE40-A967-F90AAF506AD7}"/>
              </a:ext>
            </a:extLst>
          </p:cNvPr>
          <p:cNvCxnSpPr>
            <a:cxnSpLocks/>
          </p:cNvCxnSpPr>
          <p:nvPr/>
        </p:nvCxnSpPr>
        <p:spPr>
          <a:xfrm>
            <a:off x="608049" y="2289313"/>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CF29AF5-C47E-8A42-9921-D73C3545D983}"/>
              </a:ext>
            </a:extLst>
          </p:cNvPr>
          <p:cNvSpPr txBox="1"/>
          <p:nvPr/>
        </p:nvSpPr>
        <p:spPr>
          <a:xfrm>
            <a:off x="506224" y="1844017"/>
            <a:ext cx="3746500" cy="369332"/>
          </a:xfrm>
          <a:prstGeom prst="rect">
            <a:avLst/>
          </a:prstGeom>
          <a:noFill/>
        </p:spPr>
        <p:txBody>
          <a:bodyPr wrap="square" rtlCol="0">
            <a:spAutoFit/>
          </a:bodyPr>
          <a:lstStyle/>
          <a:p>
            <a:r>
              <a:rPr lang="ru-RU" sz="900" b="1" dirty="0">
                <a:latin typeface="Arial"/>
                <a:cs typeface="Arial"/>
              </a:rPr>
              <a:t>Итоговые значения Индекса Роста в 1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graphicFrame>
        <p:nvGraphicFramePr>
          <p:cNvPr id="15" name="Таблица 8">
            <a:extLst>
              <a:ext uri="{FF2B5EF4-FFF2-40B4-BE49-F238E27FC236}">
                <a16:creationId xmlns:a16="http://schemas.microsoft.com/office/drawing/2014/main" id="{F86B7278-4E7B-6D4F-8ECE-343D8A3770C6}"/>
              </a:ext>
            </a:extLst>
          </p:cNvPr>
          <p:cNvGraphicFramePr>
            <a:graphicFrameLocks noGrp="1"/>
          </p:cNvGraphicFramePr>
          <p:nvPr>
            <p:extLst>
              <p:ext uri="{D42A27DB-BD31-4B8C-83A1-F6EECF244321}">
                <p14:modId xmlns:p14="http://schemas.microsoft.com/office/powerpoint/2010/main" val="174696827"/>
              </p:ext>
            </p:extLst>
          </p:nvPr>
        </p:nvGraphicFramePr>
        <p:xfrm>
          <a:off x="6096000" y="2213349"/>
          <a:ext cx="5769937" cy="3049748"/>
        </p:xfrm>
        <a:graphic>
          <a:graphicData uri="http://schemas.openxmlformats.org/drawingml/2006/table">
            <a:tbl>
              <a:tblPr firstRow="1" bandRow="1">
                <a:tableStyleId>{6E25E649-3F16-4E02-A733-19D2CDBF48F0}</a:tableStyleId>
              </a:tblPr>
              <a:tblGrid>
                <a:gridCol w="1332779">
                  <a:extLst>
                    <a:ext uri="{9D8B030D-6E8A-4147-A177-3AD203B41FA5}">
                      <a16:colId xmlns:a16="http://schemas.microsoft.com/office/drawing/2014/main" val="801061909"/>
                    </a:ext>
                  </a:extLst>
                </a:gridCol>
                <a:gridCol w="693763">
                  <a:extLst>
                    <a:ext uri="{9D8B030D-6E8A-4147-A177-3AD203B41FA5}">
                      <a16:colId xmlns:a16="http://schemas.microsoft.com/office/drawing/2014/main" val="2682730830"/>
                    </a:ext>
                  </a:extLst>
                </a:gridCol>
                <a:gridCol w="785047">
                  <a:extLst>
                    <a:ext uri="{9D8B030D-6E8A-4147-A177-3AD203B41FA5}">
                      <a16:colId xmlns:a16="http://schemas.microsoft.com/office/drawing/2014/main" val="1368006753"/>
                    </a:ext>
                  </a:extLst>
                </a:gridCol>
                <a:gridCol w="739587">
                  <a:extLst>
                    <a:ext uri="{9D8B030D-6E8A-4147-A177-3AD203B41FA5}">
                      <a16:colId xmlns:a16="http://schemas.microsoft.com/office/drawing/2014/main" val="1597828721"/>
                    </a:ext>
                  </a:extLst>
                </a:gridCol>
                <a:gridCol w="739587">
                  <a:extLst>
                    <a:ext uri="{9D8B030D-6E8A-4147-A177-3AD203B41FA5}">
                      <a16:colId xmlns:a16="http://schemas.microsoft.com/office/drawing/2014/main" val="3808214443"/>
                    </a:ext>
                  </a:extLst>
                </a:gridCol>
                <a:gridCol w="739587">
                  <a:extLst>
                    <a:ext uri="{9D8B030D-6E8A-4147-A177-3AD203B41FA5}">
                      <a16:colId xmlns:a16="http://schemas.microsoft.com/office/drawing/2014/main" val="2103620415"/>
                    </a:ext>
                  </a:extLst>
                </a:gridCol>
                <a:gridCol w="739587">
                  <a:extLst>
                    <a:ext uri="{9D8B030D-6E8A-4147-A177-3AD203B41FA5}">
                      <a16:colId xmlns:a16="http://schemas.microsoft.com/office/drawing/2014/main" val="2425939601"/>
                    </a:ext>
                  </a:extLst>
                </a:gridCol>
              </a:tblGrid>
              <a:tr h="813977">
                <a:tc>
                  <a:txBody>
                    <a:bodyPr/>
                    <a:lstStyle/>
                    <a:p>
                      <a:pPr marL="11113" indent="0" algn="ctr">
                        <a:tabLst/>
                      </a:pPr>
                      <a:r>
                        <a:rPr lang="ru-RU" sz="1000" dirty="0"/>
                        <a:t>МСП </a:t>
                      </a:r>
                      <a:endParaRPr lang="ru-RU" sz="1000" dirty="0">
                        <a:solidFill>
                          <a:schemeClr val="bg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11113" indent="0" algn="ctr">
                        <a:tabLst/>
                      </a:pPr>
                      <a:r>
                        <a:rPr lang="ru-RU" sz="1000" dirty="0"/>
                        <a:t>Выручка на 1 МСП (индекс, 3 кв. 2020) </a:t>
                      </a:r>
                      <a:endParaRPr lang="ru-RU" sz="1000" dirty="0">
                        <a:solidFill>
                          <a:schemeClr val="bg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ru-RU" sz="1000" dirty="0"/>
                        <a:t>ФОТ на 1 занятого (индекс, 3 кв. 2020) </a:t>
                      </a:r>
                      <a:endParaRPr lang="ru-RU" sz="1000" dirty="0">
                        <a:solidFill>
                          <a:schemeClr val="bg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ru-RU" sz="1000" dirty="0"/>
                        <a:t>Число занятых на 1 МСП (индекс, 3 кв. 2020) </a:t>
                      </a:r>
                      <a:endParaRPr lang="ru-RU" sz="1000" dirty="0">
                        <a:solidFill>
                          <a:schemeClr val="bg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indent="0" algn="l">
                        <a:lnSpc>
                          <a:spcPct val="100000"/>
                        </a:lnSpc>
                        <a:tabLst/>
                      </a:pPr>
                      <a:r>
                        <a:rPr lang="ru-RU" sz="1000" dirty="0"/>
                        <a:t>Прирост  выручки на 1 МСП в  3 кв. к о 2 кв. 2020, (,%)</a:t>
                      </a:r>
                      <a:endParaRPr lang="ru-RU" sz="1000" dirty="0">
                        <a:solidFill>
                          <a:schemeClr val="tx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Прирост  ФОТ на 1 МСП в 3кв. Ко 2 кв. 2020 (%)</a:t>
                      </a:r>
                      <a:endParaRPr lang="ru-RU" sz="1000" dirty="0">
                        <a:solidFill>
                          <a:schemeClr val="tx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indent="0" algn="l">
                        <a:lnSpc>
                          <a:spcPct val="100000"/>
                        </a:lnSpc>
                        <a:tabLst/>
                      </a:pPr>
                      <a:r>
                        <a:rPr lang="ru-RU" sz="1000" dirty="0"/>
                        <a:t>Прирост числа занятых на 1 МСП в 3 кв. к 2 кв. 2020, (%)</a:t>
                      </a:r>
                      <a:endParaRPr lang="ru-RU" sz="1000" dirty="0">
                        <a:solidFill>
                          <a:schemeClr val="tx1"/>
                        </a:solidFill>
                        <a:latin typeface="Calibri" panose="020F0502020204030204" pitchFamily="34" charset="0"/>
                        <a:cs typeface="Calibri" panose="020F0502020204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355125234"/>
                  </a:ext>
                </a:extLst>
              </a:tr>
              <a:tr h="593598">
                <a:tc>
                  <a:txBody>
                    <a:bodyPr/>
                    <a:lstStyle/>
                    <a:p>
                      <a:pPr algn="l" fontAlgn="t"/>
                      <a:r>
                        <a:rPr lang="ru-RU" sz="1200" u="none" strike="noStrike" dirty="0">
                          <a:effectLst/>
                        </a:rPr>
                        <a:t>Москва</a:t>
                      </a:r>
                      <a:endParaRPr lang="ru-RU" sz="1200" b="0" i="0" u="none" strike="noStrike" dirty="0">
                        <a:effectLst/>
                        <a:latin typeface="Calibri" panose="020F0502020204030204" pitchFamily="34" charset="0"/>
                        <a:cs typeface="Calibri" panose="020F050202020403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+9,5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+5,3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+3,5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t"/>
                      <a:r>
                        <a:rPr lang="ru-RU" sz="1200" b="1" u="none" strike="noStrike" dirty="0">
                          <a:effectLst/>
                        </a:rPr>
                        <a:t>3,6%</a:t>
                      </a:r>
                      <a:endParaRPr lang="ru-RU" sz="1200" b="1" i="0" u="none" strike="noStrike" dirty="0">
                        <a:effectLst/>
                        <a:latin typeface="Microsoft Sans Serif" panose="020B060402020202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t"/>
                      <a:r>
                        <a:rPr lang="ru-RU" sz="1200" b="1" u="none" strike="noStrike" dirty="0">
                          <a:effectLst/>
                        </a:rPr>
                        <a:t>2,5%</a:t>
                      </a:r>
                      <a:endParaRPr lang="ru-RU" sz="1200" b="1" i="0" u="none" strike="noStrike" dirty="0">
                        <a:effectLst/>
                        <a:latin typeface="Microsoft Sans Serif" panose="020B060402020202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t"/>
                      <a:r>
                        <a:rPr lang="ru-RU" sz="1200" b="1" u="none" strike="noStrike" dirty="0">
                          <a:effectLst/>
                        </a:rPr>
                        <a:t>-0,6%</a:t>
                      </a:r>
                      <a:endParaRPr lang="ru-RU" sz="1200" b="1" i="0" u="none" strike="noStrike" dirty="0">
                        <a:effectLst/>
                        <a:latin typeface="Microsoft Sans Serif" panose="020B0604020202020204" pitchFamily="34" charset="0"/>
                      </a:endParaRPr>
                    </a:p>
                  </a:txBody>
                  <a:tcPr marL="9525" marR="9525" marT="9525"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98722398"/>
                  </a:ext>
                </a:extLst>
              </a:tr>
              <a:tr h="663469">
                <a:tc>
                  <a:txBody>
                    <a:bodyPr/>
                    <a:lstStyle/>
                    <a:p>
                      <a:pPr algn="l" fontAlgn="t"/>
                      <a:r>
                        <a:rPr lang="ru-RU" sz="1200" u="none" strike="noStrike" dirty="0">
                          <a:effectLst/>
                        </a:rPr>
                        <a:t>Московская область</a:t>
                      </a:r>
                      <a:endParaRPr lang="ru-RU" sz="1200" b="0" i="0" u="none" strike="noStrike" dirty="0">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+19,2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+5,4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+1,8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ru-RU" sz="1200" b="1" u="none" strike="noStrike" dirty="0">
                          <a:effectLst/>
                        </a:rPr>
                        <a:t>7,3%</a:t>
                      </a:r>
                      <a:endParaRPr lang="ru-RU" sz="1200" b="1" i="0" u="none" strike="noStrike" dirty="0">
                        <a:effectLst/>
                        <a:latin typeface="Microsoft Sans Serif"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ru-RU" sz="1200" b="1" u="none" strike="noStrike" dirty="0">
                          <a:effectLst/>
                        </a:rPr>
                        <a:t>3,2%</a:t>
                      </a:r>
                      <a:endParaRPr lang="ru-RU" sz="1200" b="1" i="0" u="none" strike="noStrike" dirty="0">
                        <a:effectLst/>
                        <a:latin typeface="Microsoft Sans Serif"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ru-RU" sz="1200" b="1" u="none" strike="noStrike" dirty="0">
                          <a:effectLst/>
                        </a:rPr>
                        <a:t>0,2%</a:t>
                      </a:r>
                      <a:endParaRPr lang="ru-RU" sz="1200" b="1" i="0" u="none" strike="noStrike" dirty="0">
                        <a:effectLst/>
                        <a:latin typeface="Microsoft Sans Serif"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0215521"/>
                  </a:ext>
                </a:extLst>
              </a:tr>
              <a:tr h="634441">
                <a:tc>
                  <a:txBody>
                    <a:bodyPr/>
                    <a:lstStyle/>
                    <a:p>
                      <a:pPr algn="l" fontAlgn="t"/>
                      <a:r>
                        <a:rPr lang="ru-RU" sz="1200" u="none" strike="noStrike" dirty="0">
                          <a:effectLst/>
                        </a:rPr>
                        <a:t>Санкт-Петербург</a:t>
                      </a:r>
                      <a:endParaRPr lang="ru-RU" sz="1200" b="0" i="0" u="none" strike="noStrike" dirty="0">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C00000"/>
                          </a:solidFill>
                          <a:effectLst/>
                        </a:rPr>
                        <a:t>-10,3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00B050"/>
                          </a:solidFill>
                          <a:effectLst/>
                        </a:rPr>
                        <a:t>+11,5 п</a:t>
                      </a:r>
                      <a:r>
                        <a:rPr lang="ru-RU" sz="1200" b="1" u="none" strike="noStrike" dirty="0">
                          <a:effectLst/>
                        </a:rPr>
                        <a:t>.</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b"/>
                      <a:r>
                        <a:rPr lang="ru-RU" sz="1200" b="1" u="none" strike="noStrike" dirty="0">
                          <a:solidFill>
                            <a:srgbClr val="C00000"/>
                          </a:solidFill>
                          <a:effectLst/>
                        </a:rPr>
                        <a:t>-1,6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3,5%</a:t>
                      </a:r>
                      <a:endParaRPr lang="ru-RU" sz="1200" b="1" i="0" u="none" strike="noStrike" dirty="0">
                        <a:effectLst/>
                        <a:latin typeface="Microsoft Sans Serif" panose="020B060402020202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4,0%</a:t>
                      </a:r>
                      <a:endParaRPr lang="ru-RU" sz="1200" b="1" i="0" u="none" strike="noStrike" dirty="0">
                        <a:effectLst/>
                        <a:latin typeface="Microsoft Sans Serif" panose="020B060402020202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-0,6%</a:t>
                      </a:r>
                      <a:endParaRPr lang="ru-RU" sz="1200" b="1" i="0" u="none" strike="noStrike" dirty="0">
                        <a:effectLst/>
                        <a:latin typeface="Microsoft Sans Serif" panose="020B0604020202020204" pitchFamily="34" charset="0"/>
                      </a:endParaRPr>
                    </a:p>
                  </a:txBody>
                  <a:tcPr marL="9525" marR="9525" marT="9525"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357481779"/>
                  </a:ext>
                </a:extLst>
              </a:tr>
            </a:tbl>
          </a:graphicData>
        </a:graphic>
      </p:graphicFrame>
      <p:sp>
        <p:nvSpPr>
          <p:cNvPr id="16" name="TextBox 15">
            <a:extLst>
              <a:ext uri="{FF2B5EF4-FFF2-40B4-BE49-F238E27FC236}">
                <a16:creationId xmlns:a16="http://schemas.microsoft.com/office/drawing/2014/main" id="{9F0DE70C-2352-CA4F-B76A-1F79D6B061D4}"/>
              </a:ext>
            </a:extLst>
          </p:cNvPr>
          <p:cNvSpPr txBox="1"/>
          <p:nvPr/>
        </p:nvSpPr>
        <p:spPr>
          <a:xfrm>
            <a:off x="452501" y="5657829"/>
            <a:ext cx="3463921" cy="246221"/>
          </a:xfrm>
          <a:prstGeom prst="rect">
            <a:avLst/>
          </a:prstGeom>
          <a:noFill/>
        </p:spPr>
        <p:txBody>
          <a:bodyPr wrap="square" rtlCol="0">
            <a:spAutoFit/>
          </a:bodyPr>
          <a:lstStyle/>
          <a:p>
            <a:r>
              <a:rPr lang="ru-RU" sz="1000" dirty="0"/>
              <a:t>Источник: Индекс Роста МСП</a:t>
            </a:r>
          </a:p>
        </p:txBody>
      </p:sp>
      <p:cxnSp>
        <p:nvCxnSpPr>
          <p:cNvPr id="22" name="Straight Connector 15">
            <a:extLst>
              <a:ext uri="{FF2B5EF4-FFF2-40B4-BE49-F238E27FC236}">
                <a16:creationId xmlns:a16="http://schemas.microsoft.com/office/drawing/2014/main" id="{7413B3E8-528D-4E44-9600-A759F7B317CC}"/>
              </a:ext>
            </a:extLst>
          </p:cNvPr>
          <p:cNvCxnSpPr>
            <a:cxnSpLocks/>
          </p:cNvCxnSpPr>
          <p:nvPr/>
        </p:nvCxnSpPr>
        <p:spPr>
          <a:xfrm>
            <a:off x="6096000" y="2097199"/>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3074F92-2632-6944-8D8F-5669F32C05F4}"/>
              </a:ext>
            </a:extLst>
          </p:cNvPr>
          <p:cNvSpPr txBox="1"/>
          <p:nvPr/>
        </p:nvSpPr>
        <p:spPr>
          <a:xfrm>
            <a:off x="5924977" y="1662967"/>
            <a:ext cx="3746500" cy="369332"/>
          </a:xfrm>
          <a:prstGeom prst="rect">
            <a:avLst/>
          </a:prstGeom>
          <a:noFill/>
        </p:spPr>
        <p:txBody>
          <a:bodyPr wrap="square" rtlCol="0">
            <a:spAutoFit/>
          </a:bodyPr>
          <a:lstStyle/>
          <a:p>
            <a:r>
              <a:rPr lang="ru-RU" sz="900" b="1" dirty="0">
                <a:latin typeface="Arial"/>
                <a:cs typeface="Arial"/>
              </a:rPr>
              <a:t>Структура Индекса Роста в 1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sp>
        <p:nvSpPr>
          <p:cNvPr id="4" name="TextBox 3">
            <a:extLst>
              <a:ext uri="{FF2B5EF4-FFF2-40B4-BE49-F238E27FC236}">
                <a16:creationId xmlns:a16="http://schemas.microsoft.com/office/drawing/2014/main" id="{372B56A1-6A57-7449-B211-8E6A4562FC08}"/>
              </a:ext>
            </a:extLst>
          </p:cNvPr>
          <p:cNvSpPr txBox="1"/>
          <p:nvPr/>
        </p:nvSpPr>
        <p:spPr>
          <a:xfrm>
            <a:off x="1727761" y="6019772"/>
            <a:ext cx="8736475" cy="461665"/>
          </a:xfrm>
          <a:prstGeom prst="rect">
            <a:avLst/>
          </a:prstGeom>
          <a:noFill/>
        </p:spPr>
        <p:txBody>
          <a:bodyPr wrap="square" rtlCol="0">
            <a:spAutoFit/>
          </a:bodyPr>
          <a:lstStyle/>
          <a:p>
            <a:pPr algn="ctr"/>
            <a:r>
              <a:rPr lang="ru-RU" sz="1200" b="1" dirty="0">
                <a:solidFill>
                  <a:schemeClr val="tx1">
                    <a:lumMod val="85000"/>
                    <a:lumOff val="15000"/>
                  </a:schemeClr>
                </a:solidFill>
              </a:rPr>
              <a:t>В результате относительно слабых показателей прироста в Санкт-Петербурге, в среднем по группе Индекс Роста МСП по итогам 3 кв. составляет 4,7 п., что свидетельствует о «стагнации»</a:t>
            </a:r>
          </a:p>
        </p:txBody>
      </p:sp>
    </p:spTree>
    <p:extLst>
      <p:ext uri="{BB962C8B-B14F-4D97-AF65-F5344CB8AC3E}">
        <p14:creationId xmlns:p14="http://schemas.microsoft.com/office/powerpoint/2010/main" val="423237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395178" y="129660"/>
            <a:ext cx="10955463" cy="1325563"/>
          </a:xfrm>
        </p:spPr>
        <p:txBody>
          <a:bodyPr>
            <a:normAutofit/>
          </a:bodyPr>
          <a:lstStyle/>
          <a:p>
            <a:r>
              <a:rPr lang="ru-RU" sz="1600" b="1" dirty="0">
                <a:solidFill>
                  <a:srgbClr val="C00000"/>
                </a:solidFill>
              </a:rPr>
              <a:t>Лидеры роста по итогам 3 кв. </a:t>
            </a:r>
            <a:r>
              <a:rPr lang="ru-RU" sz="1800" b="1" dirty="0">
                <a:solidFill>
                  <a:srgbClr val="C00000"/>
                </a:solidFill>
              </a:rPr>
              <a:t>во 2 группе регионов </a:t>
            </a:r>
            <a:r>
              <a:rPr lang="ru-RU" sz="1600" b="1" dirty="0">
                <a:solidFill>
                  <a:srgbClr val="C00000"/>
                </a:solidFill>
              </a:rPr>
              <a:t>– Пермский край, Алтайский край и Приморский край продемонстрировали «умеренный рост»  – значения Индекса Роста МСП  соответственно составили 16,1; 11,9; 11,8. </a:t>
            </a:r>
            <a:endParaRPr lang="ru-RU" sz="1600" b="1" dirty="0">
              <a:solidFill>
                <a:srgbClr val="C00000"/>
              </a:solidFill>
              <a:highlight>
                <a:srgbClr val="FFFF00"/>
              </a:highlight>
            </a:endParaRP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610600" y="6405473"/>
            <a:ext cx="2743200" cy="365125"/>
          </a:xfrm>
        </p:spPr>
        <p:txBody>
          <a:bodyPr/>
          <a:lstStyle/>
          <a:p>
            <a:fld id="{36E1F4C5-5AF9-5B4E-A9EE-5884AF1378C3}" type="slidenum">
              <a:rPr lang="ru-RU" smtClean="0"/>
              <a:t>13</a:t>
            </a:fld>
            <a:endParaRPr lang="ru-RU"/>
          </a:p>
        </p:txBody>
      </p:sp>
      <p:graphicFrame>
        <p:nvGraphicFramePr>
          <p:cNvPr id="38" name="Диаграмма 37">
            <a:extLst>
              <a:ext uri="{FF2B5EF4-FFF2-40B4-BE49-F238E27FC236}">
                <a16:creationId xmlns:a16="http://schemas.microsoft.com/office/drawing/2014/main" id="{27EF0138-954B-F44A-A781-95F66915941F}"/>
              </a:ext>
            </a:extLst>
          </p:cNvPr>
          <p:cNvGraphicFramePr/>
          <p:nvPr>
            <p:extLst>
              <p:ext uri="{D42A27DB-BD31-4B8C-83A1-F6EECF244321}">
                <p14:modId xmlns:p14="http://schemas.microsoft.com/office/powerpoint/2010/main" val="4095877913"/>
              </p:ext>
            </p:extLst>
          </p:nvPr>
        </p:nvGraphicFramePr>
        <p:xfrm>
          <a:off x="528750" y="1279372"/>
          <a:ext cx="5732337" cy="53222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a:extLst>
              <a:ext uri="{FF2B5EF4-FFF2-40B4-BE49-F238E27FC236}">
                <a16:creationId xmlns:a16="http://schemas.microsoft.com/office/drawing/2014/main" id="{0503B347-889D-A544-AC62-DA67A7A645C0}"/>
              </a:ext>
            </a:extLst>
          </p:cNvPr>
          <p:cNvGraphicFramePr>
            <a:graphicFrameLocks noGrp="1"/>
          </p:cNvGraphicFramePr>
          <p:nvPr>
            <p:extLst>
              <p:ext uri="{D42A27DB-BD31-4B8C-83A1-F6EECF244321}">
                <p14:modId xmlns:p14="http://schemas.microsoft.com/office/powerpoint/2010/main" val="1364874135"/>
              </p:ext>
            </p:extLst>
          </p:nvPr>
        </p:nvGraphicFramePr>
        <p:xfrm>
          <a:off x="4136748" y="3254538"/>
          <a:ext cx="1387858" cy="773897"/>
        </p:xfrm>
        <a:graphic>
          <a:graphicData uri="http://schemas.openxmlformats.org/drawingml/2006/table">
            <a:tbl>
              <a:tblPr firstRow="1" bandRow="1">
                <a:tableStyleId>{5C22544A-7EE6-4342-B048-85BDC9FD1C3A}</a:tableStyleId>
              </a:tblPr>
              <a:tblGrid>
                <a:gridCol w="1387858">
                  <a:extLst>
                    <a:ext uri="{9D8B030D-6E8A-4147-A177-3AD203B41FA5}">
                      <a16:colId xmlns:a16="http://schemas.microsoft.com/office/drawing/2014/main" val="2533860527"/>
                    </a:ext>
                  </a:extLst>
                </a:gridCol>
              </a:tblGrid>
              <a:tr h="410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solidFill>
                            <a:schemeClr val="accent6">
                              <a:lumMod val="75000"/>
                            </a:schemeClr>
                          </a:solidFill>
                        </a:rPr>
                        <a:t>Умеренный рост</a:t>
                      </a:r>
                    </a:p>
                    <a:p>
                      <a:endParaRPr lang="ru-RU" sz="1100" dirty="0">
                        <a:solidFill>
                          <a:schemeClr val="tx1"/>
                        </a:solidFill>
                      </a:endParaRPr>
                    </a:p>
                  </a:txBody>
                  <a:tcPr>
                    <a:lnL w="12700" cmpd="sng">
                      <a:noFill/>
                    </a:lnL>
                    <a:lnR w="12700" cmpd="sng">
                      <a:noFill/>
                    </a:lnR>
                    <a:lnT w="12700" cap="flat" cmpd="sng" algn="ctr">
                      <a:noFill/>
                      <a:prstDash val="sysDashDot"/>
                      <a:round/>
                      <a:headEnd type="none" w="med" len="med"/>
                      <a:tailEnd type="none" w="med" len="med"/>
                    </a:lnT>
                    <a:lnB w="12700" cap="flat" cmpd="sng" algn="ctr">
                      <a:solidFill>
                        <a:schemeClr val="bg2">
                          <a:lumMod val="2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577270"/>
                  </a:ext>
                </a:extLst>
              </a:tr>
              <a:tr h="347177">
                <a:tc>
                  <a:txBody>
                    <a:bodyPr/>
                    <a:lstStyle/>
                    <a:p>
                      <a:r>
                        <a:rPr lang="ru-RU" sz="1100" dirty="0">
                          <a:solidFill>
                            <a:schemeClr val="bg2">
                              <a:lumMod val="25000"/>
                            </a:schemeClr>
                          </a:solidFill>
                        </a:rPr>
                        <a:t>Стагнация</a:t>
                      </a:r>
                    </a:p>
                  </a:txBody>
                  <a:tcPr>
                    <a:lnL w="12700" cmpd="sng">
                      <a:noFill/>
                    </a:lnL>
                    <a:lnR w="12700" cmpd="sng">
                      <a:noFill/>
                    </a:lnR>
                    <a:lnT w="12700" cap="flat" cmpd="sng" algn="ctr">
                      <a:solidFill>
                        <a:schemeClr val="bg2">
                          <a:lumMod val="25000"/>
                        </a:schemeClr>
                      </a:solid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8987943"/>
                  </a:ext>
                </a:extLst>
              </a:tr>
            </a:tbl>
          </a:graphicData>
        </a:graphic>
      </p:graphicFrame>
      <p:cxnSp>
        <p:nvCxnSpPr>
          <p:cNvPr id="20" name="Straight Connector 15">
            <a:extLst>
              <a:ext uri="{FF2B5EF4-FFF2-40B4-BE49-F238E27FC236}">
                <a16:creationId xmlns:a16="http://schemas.microsoft.com/office/drawing/2014/main" id="{7AC65A2B-4B8E-3145-973B-2D06DE4F63EC}"/>
              </a:ext>
            </a:extLst>
          </p:cNvPr>
          <p:cNvCxnSpPr>
            <a:cxnSpLocks/>
          </p:cNvCxnSpPr>
          <p:nvPr/>
        </p:nvCxnSpPr>
        <p:spPr>
          <a:xfrm>
            <a:off x="817057" y="1858261"/>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EFF0584-5065-5F4E-8E3E-55478E23C74C}"/>
              </a:ext>
            </a:extLst>
          </p:cNvPr>
          <p:cNvSpPr txBox="1"/>
          <p:nvPr/>
        </p:nvSpPr>
        <p:spPr>
          <a:xfrm>
            <a:off x="715232" y="1412965"/>
            <a:ext cx="3746500" cy="369332"/>
          </a:xfrm>
          <a:prstGeom prst="rect">
            <a:avLst/>
          </a:prstGeom>
          <a:noFill/>
        </p:spPr>
        <p:txBody>
          <a:bodyPr wrap="square" rtlCol="0">
            <a:spAutoFit/>
          </a:bodyPr>
          <a:lstStyle/>
          <a:p>
            <a:r>
              <a:rPr lang="ru-RU" sz="900" b="1" dirty="0">
                <a:latin typeface="Arial"/>
                <a:cs typeface="Arial"/>
              </a:rPr>
              <a:t>Итоговые значения Индекса Роста во 2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sp>
        <p:nvSpPr>
          <p:cNvPr id="22" name="TextBox 21">
            <a:extLst>
              <a:ext uri="{FF2B5EF4-FFF2-40B4-BE49-F238E27FC236}">
                <a16:creationId xmlns:a16="http://schemas.microsoft.com/office/drawing/2014/main" id="{F7952061-F7E1-FC4D-93BD-135321F2C89C}"/>
              </a:ext>
            </a:extLst>
          </p:cNvPr>
          <p:cNvSpPr txBox="1"/>
          <p:nvPr/>
        </p:nvSpPr>
        <p:spPr>
          <a:xfrm>
            <a:off x="447653" y="6468056"/>
            <a:ext cx="3463921" cy="246221"/>
          </a:xfrm>
          <a:prstGeom prst="rect">
            <a:avLst/>
          </a:prstGeom>
          <a:noFill/>
        </p:spPr>
        <p:txBody>
          <a:bodyPr wrap="square" rtlCol="0">
            <a:spAutoFit/>
          </a:bodyPr>
          <a:lstStyle/>
          <a:p>
            <a:r>
              <a:rPr lang="ru-RU" sz="1000" dirty="0"/>
              <a:t>Источник: Индекс Роста МСП</a:t>
            </a:r>
          </a:p>
        </p:txBody>
      </p:sp>
      <p:sp>
        <p:nvSpPr>
          <p:cNvPr id="23" name="TextBox 22">
            <a:extLst>
              <a:ext uri="{FF2B5EF4-FFF2-40B4-BE49-F238E27FC236}">
                <a16:creationId xmlns:a16="http://schemas.microsoft.com/office/drawing/2014/main" id="{F1837940-FE26-FD41-800D-9BFC8F248DAA}"/>
              </a:ext>
            </a:extLst>
          </p:cNvPr>
          <p:cNvSpPr txBox="1"/>
          <p:nvPr/>
        </p:nvSpPr>
        <p:spPr>
          <a:xfrm>
            <a:off x="6909948" y="1979492"/>
            <a:ext cx="4709000" cy="3323987"/>
          </a:xfrm>
          <a:prstGeom prst="rect">
            <a:avLst/>
          </a:prstGeom>
          <a:noFill/>
        </p:spPr>
        <p:txBody>
          <a:bodyPr wrap="square" rtlCol="0">
            <a:spAutoFit/>
          </a:bodyPr>
          <a:lstStyle/>
          <a:p>
            <a:pPr marL="171450" indent="-171450">
              <a:buFont typeface="Arial" panose="020B0604020202020204" pitchFamily="34" charset="0"/>
              <a:buChar char="•"/>
            </a:pPr>
            <a:r>
              <a:rPr lang="ru-RU" sz="1400" dirty="0">
                <a:solidFill>
                  <a:schemeClr val="tx1">
                    <a:lumMod val="85000"/>
                    <a:lumOff val="15000"/>
                  </a:schemeClr>
                </a:solidFill>
              </a:rPr>
              <a:t>13 регионов группы из 20 остаются по итогам 3 квартале в зоне «стагнации»</a:t>
            </a:r>
          </a:p>
          <a:p>
            <a:endParaRPr lang="ru-RU" sz="1400" dirty="0">
              <a:solidFill>
                <a:schemeClr val="tx1">
                  <a:lumMod val="85000"/>
                  <a:lumOff val="15000"/>
                </a:schemeClr>
              </a:solidFill>
            </a:endParaRPr>
          </a:p>
          <a:p>
            <a:pPr marL="171450" indent="-171450">
              <a:buFont typeface="Arial" panose="020B0604020202020204" pitchFamily="34" charset="0"/>
              <a:buChar char="•"/>
            </a:pPr>
            <a:r>
              <a:rPr lang="ru-RU" sz="1400" dirty="0">
                <a:solidFill>
                  <a:schemeClr val="tx1">
                    <a:lumMod val="85000"/>
                    <a:lumOff val="15000"/>
                  </a:schemeClr>
                </a:solidFill>
              </a:rPr>
              <a:t>Наибольшей рост значений показателя по выручке на 1 МСП показали Алтайский край (+50 п.), Пермский край (+41,2 п.) и Приморский край (+27 п.), при этом отрицательная динамка по показателю прослеживается в Иркутской области (-6,5 п.), Краснодарском крае (-5,5 п.) и Кемеровской области (-3,3 п.)</a:t>
            </a:r>
          </a:p>
          <a:p>
            <a:endParaRPr lang="ru-RU" sz="1400" dirty="0">
              <a:solidFill>
                <a:schemeClr val="tx1">
                  <a:lumMod val="85000"/>
                  <a:lumOff val="15000"/>
                </a:schemeClr>
              </a:solidFill>
            </a:endParaRPr>
          </a:p>
          <a:p>
            <a:pPr marL="171450" indent="-171450">
              <a:buFont typeface="Arial" panose="020B0604020202020204" pitchFamily="34" charset="0"/>
              <a:buChar char="•"/>
            </a:pPr>
            <a:r>
              <a:rPr lang="ru-RU" sz="1400" dirty="0">
                <a:solidFill>
                  <a:schemeClr val="tx1">
                    <a:lumMod val="85000"/>
                    <a:lumOff val="15000"/>
                  </a:schemeClr>
                </a:solidFill>
              </a:rPr>
              <a:t>Фактически в половине регионов группы сектор МСП продолжает сокращать численность сотрудников, например, средняя численность занятых на 1 МСП в Саратовской обл. (-5,3 п.), в Кемеровской </a:t>
            </a:r>
            <a:r>
              <a:rPr lang="ru-RU" sz="1400" dirty="0" err="1">
                <a:solidFill>
                  <a:schemeClr val="tx1">
                    <a:lumMod val="85000"/>
                    <a:lumOff val="15000"/>
                  </a:schemeClr>
                </a:solidFill>
              </a:rPr>
              <a:t>обл</a:t>
            </a:r>
            <a:r>
              <a:rPr lang="ru-RU" sz="1400" dirty="0">
                <a:solidFill>
                  <a:schemeClr val="tx1">
                    <a:lumMod val="85000"/>
                    <a:lumOff val="15000"/>
                  </a:schemeClr>
                </a:solidFill>
              </a:rPr>
              <a:t> (-4,9 п.). </a:t>
            </a:r>
          </a:p>
          <a:p>
            <a:pPr marL="171450" indent="-171450">
              <a:buFont typeface="Arial" panose="020B0604020202020204" pitchFamily="34" charset="0"/>
              <a:buChar char="•"/>
            </a:pPr>
            <a:endParaRPr lang="ru-RU" sz="1400" dirty="0">
              <a:solidFill>
                <a:schemeClr val="tx1">
                  <a:lumMod val="85000"/>
                  <a:lumOff val="15000"/>
                </a:schemeClr>
              </a:solidFill>
            </a:endParaRPr>
          </a:p>
        </p:txBody>
      </p:sp>
    </p:spTree>
    <p:extLst>
      <p:ext uri="{BB962C8B-B14F-4D97-AF65-F5344CB8AC3E}">
        <p14:creationId xmlns:p14="http://schemas.microsoft.com/office/powerpoint/2010/main" val="218788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a:extLst>
              <a:ext uri="{FF2B5EF4-FFF2-40B4-BE49-F238E27FC236}">
                <a16:creationId xmlns:a16="http://schemas.microsoft.com/office/drawing/2014/main" id="{94B896B9-7DBD-5049-8BE7-12BBCADB04DE}"/>
              </a:ext>
            </a:extLst>
          </p:cNvPr>
          <p:cNvGraphicFramePr>
            <a:graphicFrameLocks noGrp="1"/>
          </p:cNvGraphicFramePr>
          <p:nvPr>
            <p:extLst>
              <p:ext uri="{D42A27DB-BD31-4B8C-83A1-F6EECF244321}">
                <p14:modId xmlns:p14="http://schemas.microsoft.com/office/powerpoint/2010/main" val="2059391545"/>
              </p:ext>
            </p:extLst>
          </p:nvPr>
        </p:nvGraphicFramePr>
        <p:xfrm>
          <a:off x="817057" y="1539399"/>
          <a:ext cx="10638568" cy="4488180"/>
        </p:xfrm>
        <a:graphic>
          <a:graphicData uri="http://schemas.openxmlformats.org/drawingml/2006/table">
            <a:tbl>
              <a:tblPr firstRow="1" bandRow="1">
                <a:tableStyleId>{5C22544A-7EE6-4342-B048-85BDC9FD1C3A}</a:tableStyleId>
              </a:tblPr>
              <a:tblGrid>
                <a:gridCol w="2457371">
                  <a:extLst>
                    <a:ext uri="{9D8B030D-6E8A-4147-A177-3AD203B41FA5}">
                      <a16:colId xmlns:a16="http://schemas.microsoft.com/office/drawing/2014/main" val="801061909"/>
                    </a:ext>
                  </a:extLst>
                </a:gridCol>
                <a:gridCol w="1279155">
                  <a:extLst>
                    <a:ext uri="{9D8B030D-6E8A-4147-A177-3AD203B41FA5}">
                      <a16:colId xmlns:a16="http://schemas.microsoft.com/office/drawing/2014/main" val="2682730830"/>
                    </a:ext>
                  </a:extLst>
                </a:gridCol>
                <a:gridCol w="1447466">
                  <a:extLst>
                    <a:ext uri="{9D8B030D-6E8A-4147-A177-3AD203B41FA5}">
                      <a16:colId xmlns:a16="http://schemas.microsoft.com/office/drawing/2014/main" val="1368006753"/>
                    </a:ext>
                  </a:extLst>
                </a:gridCol>
                <a:gridCol w="1363644">
                  <a:extLst>
                    <a:ext uri="{9D8B030D-6E8A-4147-A177-3AD203B41FA5}">
                      <a16:colId xmlns:a16="http://schemas.microsoft.com/office/drawing/2014/main" val="1597828721"/>
                    </a:ext>
                  </a:extLst>
                </a:gridCol>
                <a:gridCol w="1363644">
                  <a:extLst>
                    <a:ext uri="{9D8B030D-6E8A-4147-A177-3AD203B41FA5}">
                      <a16:colId xmlns:a16="http://schemas.microsoft.com/office/drawing/2014/main" val="4294532256"/>
                    </a:ext>
                  </a:extLst>
                </a:gridCol>
                <a:gridCol w="1363644">
                  <a:extLst>
                    <a:ext uri="{9D8B030D-6E8A-4147-A177-3AD203B41FA5}">
                      <a16:colId xmlns:a16="http://schemas.microsoft.com/office/drawing/2014/main" val="202379050"/>
                    </a:ext>
                  </a:extLst>
                </a:gridCol>
                <a:gridCol w="1363644">
                  <a:extLst>
                    <a:ext uri="{9D8B030D-6E8A-4147-A177-3AD203B41FA5}">
                      <a16:colId xmlns:a16="http://schemas.microsoft.com/office/drawing/2014/main" val="2859328885"/>
                    </a:ext>
                  </a:extLst>
                </a:gridCol>
              </a:tblGrid>
              <a:tr h="457208">
                <a:tc>
                  <a:txBody>
                    <a:bodyPr/>
                    <a:lstStyle/>
                    <a:p>
                      <a:pPr marL="11113" indent="0" algn="ctr">
                        <a:tabLst/>
                      </a:pPr>
                      <a:endParaRPr lang="ru-RU" sz="12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11113" indent="0" algn="ctr">
                        <a:tabLst/>
                      </a:pPr>
                      <a:r>
                        <a:rPr lang="ru-RU" sz="1200" dirty="0"/>
                        <a:t>Выручка на 1 МСП (индекс, 3 кв. 2020) </a:t>
                      </a:r>
                      <a:endParaRPr lang="ru-RU" sz="12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200" dirty="0"/>
                        <a:t>ФОТ на 1 занятого (индекс, 3 кв. 2020) </a:t>
                      </a:r>
                      <a:endParaRPr lang="ru-RU" sz="12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200" dirty="0"/>
                        <a:t>Число занятых на 1 МСП (индекс, 3 кв. 2020) </a:t>
                      </a:r>
                      <a:endParaRPr lang="ru-RU" sz="12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gn="l">
                        <a:lnSpc>
                          <a:spcPct val="100000"/>
                        </a:lnSpc>
                        <a:tabLst/>
                      </a:pPr>
                      <a:r>
                        <a:rPr lang="ru-RU" sz="1000" dirty="0"/>
                        <a:t>Прирост  выручки на 1 МСП в  3 кв. к о 2 кв. 2020, (%)</a:t>
                      </a:r>
                      <a:endParaRPr lang="ru-RU" sz="10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Прирост  ФОТ на 1 МСП в 3кв. Ко 2 кв. 2020 (%)</a:t>
                      </a:r>
                      <a:endParaRPr lang="ru-RU" sz="10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gn="l">
                        <a:lnSpc>
                          <a:spcPct val="100000"/>
                        </a:lnSpc>
                        <a:tabLst/>
                      </a:pPr>
                      <a:r>
                        <a:rPr lang="ru-RU" sz="1000" dirty="0"/>
                        <a:t>Прирост числа занятых на 1 МСП в 3 кв. к 2 кв. 2020, (%)</a:t>
                      </a:r>
                      <a:endParaRPr lang="ru-RU" sz="1000" dirty="0">
                        <a:solidFill>
                          <a:schemeClr val="tx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55125234"/>
                  </a:ext>
                </a:extLst>
              </a:tr>
              <a:tr h="159894">
                <a:tc>
                  <a:txBody>
                    <a:bodyPr/>
                    <a:lstStyle/>
                    <a:p>
                      <a:pPr algn="l" fontAlgn="t"/>
                      <a:r>
                        <a:rPr lang="ru-RU" sz="1200" u="none" strike="noStrike" dirty="0">
                          <a:effectLst/>
                        </a:rPr>
                        <a:t>Пермский край</a:t>
                      </a:r>
                      <a:endParaRPr lang="ru-RU" sz="1200" b="0" i="0" u="none" strike="noStrike" dirty="0">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 +41,2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+11,0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+8,6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6,0%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0,5%</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8722398"/>
                  </a:ext>
                </a:extLst>
              </a:tr>
              <a:tr h="159894">
                <a:tc>
                  <a:txBody>
                    <a:bodyPr/>
                    <a:lstStyle/>
                    <a:p>
                      <a:pPr algn="l" fontAlgn="t"/>
                      <a:r>
                        <a:rPr lang="ru-RU" sz="1200" u="none" strike="noStrike">
                          <a:effectLst/>
                        </a:rPr>
                        <a:t>Алтайский край</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+50,0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+7,9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-3,1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7,8%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9803852"/>
                  </a:ext>
                </a:extLst>
              </a:tr>
              <a:tr h="159894">
                <a:tc>
                  <a:txBody>
                    <a:bodyPr/>
                    <a:lstStyle/>
                    <a:p>
                      <a:pPr algn="l" fontAlgn="t"/>
                      <a:r>
                        <a:rPr lang="ru-RU" sz="1200" u="none" strike="noStrike">
                          <a:effectLst/>
                        </a:rPr>
                        <a:t>Приморский край</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+27,0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+7,0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+9,0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2,1%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9554936"/>
                  </a:ext>
                </a:extLst>
              </a:tr>
              <a:tr h="159894">
                <a:tc>
                  <a:txBody>
                    <a:bodyPr/>
                    <a:lstStyle/>
                    <a:p>
                      <a:pPr algn="l" fontAlgn="t"/>
                      <a:r>
                        <a:rPr lang="ru-RU" sz="1200" u="none" strike="noStrike">
                          <a:effectLst/>
                        </a:rPr>
                        <a:t>Тюменская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+10,3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+11,2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+4,8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9,8%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500268"/>
                  </a:ext>
                </a:extLst>
              </a:tr>
              <a:tr h="159894">
                <a:tc>
                  <a:txBody>
                    <a:bodyPr/>
                    <a:lstStyle/>
                    <a:p>
                      <a:pPr algn="l" fontAlgn="t"/>
                      <a:r>
                        <a:rPr lang="ru-RU" sz="1200" u="none" strike="noStrike">
                          <a:effectLst/>
                        </a:rPr>
                        <a:t>Воронежская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+15,3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+9,5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+1,6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6,5%</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0,7%</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149515"/>
                  </a:ext>
                </a:extLst>
              </a:tr>
              <a:tr h="159894">
                <a:tc>
                  <a:txBody>
                    <a:bodyPr/>
                    <a:lstStyle/>
                    <a:p>
                      <a:pPr algn="l" fontAlgn="t"/>
                      <a:r>
                        <a:rPr lang="ru-RU" sz="1200" u="none" strike="noStrike">
                          <a:effectLst/>
                        </a:rPr>
                        <a:t>Нижегородская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+9,4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+5,4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+3,4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4,4%</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0,4%</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340250"/>
                  </a:ext>
                </a:extLst>
              </a:tr>
              <a:tr h="159894">
                <a:tc>
                  <a:txBody>
                    <a:bodyPr/>
                    <a:lstStyle/>
                    <a:p>
                      <a:pPr algn="l" fontAlgn="t"/>
                      <a:r>
                        <a:rPr lang="ru-RU" sz="1200" u="none" strike="noStrike">
                          <a:effectLst/>
                        </a:rPr>
                        <a:t>Республика Татарстан</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+8,3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+8,5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+0,6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-3,6%</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-4,6%</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800124"/>
                  </a:ext>
                </a:extLst>
              </a:tr>
              <a:tr h="159894">
                <a:tc>
                  <a:txBody>
                    <a:bodyPr/>
                    <a:lstStyle/>
                    <a:p>
                      <a:pPr algn="l" fontAlgn="t"/>
                      <a:r>
                        <a:rPr lang="ru-RU" sz="1200" u="none" strike="noStrike">
                          <a:effectLst/>
                        </a:rPr>
                        <a:t>Ростовская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+5,8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+10,8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-0,6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4,9%</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3833047"/>
                  </a:ext>
                </a:extLst>
              </a:tr>
              <a:tr h="159894">
                <a:tc>
                  <a:txBody>
                    <a:bodyPr/>
                    <a:lstStyle/>
                    <a:p>
                      <a:pPr algn="l" fontAlgn="t"/>
                      <a:r>
                        <a:rPr lang="ru-RU" sz="1200" u="none" strike="noStrike">
                          <a:effectLst/>
                        </a:rPr>
                        <a:t>Саратовская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+15,3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+9,8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-5,3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6,6%</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2,2%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88738658"/>
                  </a:ext>
                </a:extLst>
              </a:tr>
              <a:tr h="159894">
                <a:tc>
                  <a:txBody>
                    <a:bodyPr/>
                    <a:lstStyle/>
                    <a:p>
                      <a:pPr algn="l" fontAlgn="t"/>
                      <a:r>
                        <a:rPr lang="ru-RU" sz="1200" u="none" strike="noStrike" dirty="0">
                          <a:effectLst/>
                        </a:rPr>
                        <a:t>Красноярский край</a:t>
                      </a:r>
                      <a:endParaRPr lang="ru-RU" sz="1200" b="0" i="0" u="none" strike="noStrike" dirty="0">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+3,6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+2,9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+5,8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2,5%</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3,4%</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3887849"/>
                  </a:ext>
                </a:extLst>
              </a:tr>
              <a:tr h="159894">
                <a:tc>
                  <a:txBody>
                    <a:bodyPr/>
                    <a:lstStyle/>
                    <a:p>
                      <a:pPr algn="l" fontAlgn="t"/>
                      <a:r>
                        <a:rPr lang="ru-RU" sz="1200" u="none" strike="noStrike">
                          <a:effectLst/>
                        </a:rPr>
                        <a:t>Ставропольский край</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-1,4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+9,5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+0,8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6,8%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1,6%</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235259"/>
                  </a:ext>
                </a:extLst>
              </a:tr>
              <a:tr h="159894">
                <a:tc>
                  <a:txBody>
                    <a:bodyPr/>
                    <a:lstStyle/>
                    <a:p>
                      <a:pPr algn="l" fontAlgn="t"/>
                      <a:r>
                        <a:rPr lang="ru-RU" sz="1200" u="none" strike="noStrike">
                          <a:effectLst/>
                        </a:rPr>
                        <a:t>Волгоградская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+15,0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-0,6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67,2%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3,6%</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0,9%</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1177308"/>
                  </a:ext>
                </a:extLst>
              </a:tr>
              <a:tr h="159894">
                <a:tc>
                  <a:txBody>
                    <a:bodyPr/>
                    <a:lstStyle/>
                    <a:p>
                      <a:pPr algn="l" fontAlgn="t"/>
                      <a:r>
                        <a:rPr lang="ru-RU" sz="1200" u="none" strike="noStrike">
                          <a:effectLst/>
                        </a:rPr>
                        <a:t>Самарская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+6,3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+1,2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7,2%</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0108994"/>
                  </a:ext>
                </a:extLst>
              </a:tr>
              <a:tr h="159894">
                <a:tc>
                  <a:txBody>
                    <a:bodyPr/>
                    <a:lstStyle/>
                    <a:p>
                      <a:pPr algn="l" fontAlgn="t"/>
                      <a:r>
                        <a:rPr lang="ru-RU" sz="1200" u="none" strike="noStrike">
                          <a:effectLst/>
                        </a:rPr>
                        <a:t>Челябинская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+0,7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+9,0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-1,1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7,8%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2637453"/>
                  </a:ext>
                </a:extLst>
              </a:tr>
              <a:tr h="159894">
                <a:tc>
                  <a:txBody>
                    <a:bodyPr/>
                    <a:lstStyle/>
                    <a:p>
                      <a:pPr algn="l" fontAlgn="t"/>
                      <a:r>
                        <a:rPr lang="ru-RU" sz="1200" u="none" strike="noStrike">
                          <a:effectLst/>
                        </a:rPr>
                        <a:t>Краснодарский край</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-5,5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+5,5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+4,9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9,5%</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2,0%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0,7%</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1708696"/>
                  </a:ext>
                </a:extLst>
              </a:tr>
              <a:tr h="159894">
                <a:tc>
                  <a:txBody>
                    <a:bodyPr/>
                    <a:lstStyle/>
                    <a:p>
                      <a:pPr algn="l" fontAlgn="t"/>
                      <a:r>
                        <a:rPr lang="ru-RU" sz="1200" u="none" strike="noStrike">
                          <a:effectLst/>
                        </a:rPr>
                        <a:t>Республика Башкортостан</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+10,8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+4,4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-4,0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10,7%</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3,7%</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5123668"/>
                  </a:ext>
                </a:extLst>
              </a:tr>
              <a:tr h="159894">
                <a:tc>
                  <a:txBody>
                    <a:bodyPr/>
                    <a:lstStyle/>
                    <a:p>
                      <a:pPr algn="l" fontAlgn="t"/>
                      <a:r>
                        <a:rPr lang="ru-RU" sz="1200" u="none" strike="noStrike">
                          <a:effectLst/>
                        </a:rPr>
                        <a:t>Новосибирская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+1,7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+0,9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+2,1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4,3%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2,1%</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0,5%</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2393864"/>
                  </a:ext>
                </a:extLst>
              </a:tr>
              <a:tr h="159894">
                <a:tc>
                  <a:txBody>
                    <a:bodyPr/>
                    <a:lstStyle/>
                    <a:p>
                      <a:pPr algn="l" fontAlgn="t"/>
                      <a:r>
                        <a:rPr lang="ru-RU" sz="1200" u="none" strike="noStrike">
                          <a:effectLst/>
                        </a:rPr>
                        <a:t>Свердловская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-3,1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+2,7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+1,5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10,7%</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2,3%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6219164"/>
                  </a:ext>
                </a:extLst>
              </a:tr>
              <a:tr h="178715">
                <a:tc>
                  <a:txBody>
                    <a:bodyPr/>
                    <a:lstStyle/>
                    <a:p>
                      <a:pPr algn="l" fontAlgn="t"/>
                      <a:r>
                        <a:rPr lang="ru-RU" sz="1200" u="none" strike="noStrike">
                          <a:effectLst/>
                        </a:rPr>
                        <a:t>Иркутская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-6,5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+6,3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-3,4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1,3%</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1,9%</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0215521"/>
                  </a:ext>
                </a:extLst>
              </a:tr>
              <a:tr h="170896">
                <a:tc>
                  <a:txBody>
                    <a:bodyPr/>
                    <a:lstStyle/>
                    <a:p>
                      <a:pPr algn="l" fontAlgn="t"/>
                      <a:r>
                        <a:rPr lang="ru-RU" sz="1200" u="none" strike="noStrike">
                          <a:effectLst/>
                        </a:rPr>
                        <a:t>Кемеровская область</a:t>
                      </a:r>
                      <a:endParaRPr lang="ru-RU" sz="1200" b="0" i="0" u="none" strike="noStrike">
                        <a:effectLst/>
                        <a:latin typeface="Calibri" panose="020F0502020204030204" pitchFamily="34" charset="0"/>
                        <a:cs typeface="Calibri" panose="020F050202020403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-3,3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00B050"/>
                          </a:solidFill>
                          <a:effectLst/>
                        </a:rPr>
                        <a:t>+5,3 п.</a:t>
                      </a:r>
                      <a:endParaRPr lang="ru-RU" sz="12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solidFill>
                            <a:srgbClr val="C00000"/>
                          </a:solidFill>
                          <a:effectLst/>
                        </a:rPr>
                        <a:t>-4,9 п.</a:t>
                      </a:r>
                      <a:endParaRPr lang="ru-RU" sz="12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8,0%</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5,8%</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ru-RU" sz="1200" b="1" u="none" strike="noStrike" dirty="0">
                          <a:effectLst/>
                        </a:rPr>
                        <a:t>-0,4%</a:t>
                      </a:r>
                      <a:endParaRPr lang="ru-RU" sz="1200" b="1" i="0" u="none" strike="noStrike" dirty="0">
                        <a:effectLst/>
                        <a:latin typeface="Microsoft Sans Serif"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7481779"/>
                  </a:ext>
                </a:extLst>
              </a:tr>
            </a:tbl>
          </a:graphicData>
        </a:graphic>
      </p:graphicFrame>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715232" y="87402"/>
            <a:ext cx="11014313" cy="1325563"/>
          </a:xfrm>
        </p:spPr>
        <p:txBody>
          <a:bodyPr>
            <a:normAutofit/>
          </a:bodyPr>
          <a:lstStyle/>
          <a:p>
            <a:r>
              <a:rPr lang="ru-RU" sz="1600" b="1" dirty="0">
                <a:solidFill>
                  <a:srgbClr val="C00000"/>
                </a:solidFill>
              </a:rPr>
              <a:t>Сектор МСП в более половине регионов во 2 группе находится в стадии «стагнации», несмотря на рост выручки, занятость и объемы ФОТ практически не растут относительно кризисного 2 квартала</a:t>
            </a:r>
            <a:endParaRPr lang="ru-RU" sz="1600" b="1" dirty="0">
              <a:solidFill>
                <a:srgbClr val="C00000"/>
              </a:solidFill>
              <a:highlight>
                <a:srgbClr val="FFFF00"/>
              </a:highlight>
            </a:endParaRP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610600" y="6405473"/>
            <a:ext cx="2743200" cy="365125"/>
          </a:xfrm>
        </p:spPr>
        <p:txBody>
          <a:bodyPr/>
          <a:lstStyle/>
          <a:p>
            <a:fld id="{36E1F4C5-5AF9-5B4E-A9EE-5884AF1378C3}" type="slidenum">
              <a:rPr lang="ru-RU" smtClean="0"/>
              <a:t>14</a:t>
            </a:fld>
            <a:endParaRPr lang="ru-RU"/>
          </a:p>
        </p:txBody>
      </p:sp>
      <p:cxnSp>
        <p:nvCxnSpPr>
          <p:cNvPr id="20" name="Straight Connector 15">
            <a:extLst>
              <a:ext uri="{FF2B5EF4-FFF2-40B4-BE49-F238E27FC236}">
                <a16:creationId xmlns:a16="http://schemas.microsoft.com/office/drawing/2014/main" id="{7AC65A2B-4B8E-3145-973B-2D06DE4F63EC}"/>
              </a:ext>
            </a:extLst>
          </p:cNvPr>
          <p:cNvCxnSpPr>
            <a:cxnSpLocks/>
          </p:cNvCxnSpPr>
          <p:nvPr/>
        </p:nvCxnSpPr>
        <p:spPr>
          <a:xfrm>
            <a:off x="817057" y="1488929"/>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EFF0584-5065-5F4E-8E3E-55478E23C74C}"/>
              </a:ext>
            </a:extLst>
          </p:cNvPr>
          <p:cNvSpPr txBox="1"/>
          <p:nvPr/>
        </p:nvSpPr>
        <p:spPr>
          <a:xfrm>
            <a:off x="715232" y="1043633"/>
            <a:ext cx="3746500" cy="369332"/>
          </a:xfrm>
          <a:prstGeom prst="rect">
            <a:avLst/>
          </a:prstGeom>
          <a:noFill/>
        </p:spPr>
        <p:txBody>
          <a:bodyPr wrap="square" rtlCol="0">
            <a:spAutoFit/>
          </a:bodyPr>
          <a:lstStyle/>
          <a:p>
            <a:r>
              <a:rPr lang="ru-RU" sz="900" b="1" dirty="0">
                <a:latin typeface="Arial"/>
                <a:cs typeface="Arial"/>
              </a:rPr>
              <a:t>Структура Индекса Роста во 2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sp>
        <p:nvSpPr>
          <p:cNvPr id="22" name="TextBox 21">
            <a:extLst>
              <a:ext uri="{FF2B5EF4-FFF2-40B4-BE49-F238E27FC236}">
                <a16:creationId xmlns:a16="http://schemas.microsoft.com/office/drawing/2014/main" id="{F7952061-F7E1-FC4D-93BD-135321F2C89C}"/>
              </a:ext>
            </a:extLst>
          </p:cNvPr>
          <p:cNvSpPr txBox="1"/>
          <p:nvPr/>
        </p:nvSpPr>
        <p:spPr>
          <a:xfrm>
            <a:off x="447653" y="6468056"/>
            <a:ext cx="3463921" cy="246221"/>
          </a:xfrm>
          <a:prstGeom prst="rect">
            <a:avLst/>
          </a:prstGeom>
          <a:noFill/>
        </p:spPr>
        <p:txBody>
          <a:bodyPr wrap="square" rtlCol="0">
            <a:spAutoFit/>
          </a:bodyPr>
          <a:lstStyle/>
          <a:p>
            <a:r>
              <a:rPr lang="ru-RU" sz="1000" dirty="0"/>
              <a:t>Источник: Индекс Роста МСП</a:t>
            </a:r>
          </a:p>
        </p:txBody>
      </p:sp>
    </p:spTree>
    <p:extLst>
      <p:ext uri="{BB962C8B-B14F-4D97-AF65-F5344CB8AC3E}">
        <p14:creationId xmlns:p14="http://schemas.microsoft.com/office/powerpoint/2010/main" val="41304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398337" y="160563"/>
            <a:ext cx="10955463" cy="1325563"/>
          </a:xfrm>
        </p:spPr>
        <p:txBody>
          <a:bodyPr>
            <a:normAutofit/>
          </a:bodyPr>
          <a:lstStyle/>
          <a:p>
            <a:r>
              <a:rPr lang="ru-RU" sz="1600" b="1" dirty="0">
                <a:solidFill>
                  <a:srgbClr val="C00000"/>
                </a:solidFill>
              </a:rPr>
              <a:t>Половина регионов 3 группы в большинстве перешли к стадии восстановления сектора МСП, лидер роста – Рязанская область  (Индекс Роста за 1-3 кварталы составляет +20,9)</a:t>
            </a: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610600" y="6405473"/>
            <a:ext cx="2743200" cy="365125"/>
          </a:xfrm>
        </p:spPr>
        <p:txBody>
          <a:bodyPr/>
          <a:lstStyle/>
          <a:p>
            <a:fld id="{36E1F4C5-5AF9-5B4E-A9EE-5884AF1378C3}" type="slidenum">
              <a:rPr lang="ru-RU" smtClean="0"/>
              <a:t>15</a:t>
            </a:fld>
            <a:endParaRPr lang="ru-RU"/>
          </a:p>
        </p:txBody>
      </p:sp>
      <p:graphicFrame>
        <p:nvGraphicFramePr>
          <p:cNvPr id="38" name="Диаграмма 37">
            <a:extLst>
              <a:ext uri="{FF2B5EF4-FFF2-40B4-BE49-F238E27FC236}">
                <a16:creationId xmlns:a16="http://schemas.microsoft.com/office/drawing/2014/main" id="{27EF0138-954B-F44A-A781-95F66915941F}"/>
              </a:ext>
            </a:extLst>
          </p:cNvPr>
          <p:cNvGraphicFramePr/>
          <p:nvPr>
            <p:extLst>
              <p:ext uri="{D42A27DB-BD31-4B8C-83A1-F6EECF244321}">
                <p14:modId xmlns:p14="http://schemas.microsoft.com/office/powerpoint/2010/main" val="3575745143"/>
              </p:ext>
            </p:extLst>
          </p:nvPr>
        </p:nvGraphicFramePr>
        <p:xfrm>
          <a:off x="41805" y="861849"/>
          <a:ext cx="5949092" cy="5996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a:extLst>
              <a:ext uri="{FF2B5EF4-FFF2-40B4-BE49-F238E27FC236}">
                <a16:creationId xmlns:a16="http://schemas.microsoft.com/office/drawing/2014/main" id="{0503B347-889D-A544-AC62-DA67A7A645C0}"/>
              </a:ext>
            </a:extLst>
          </p:cNvPr>
          <p:cNvGraphicFramePr>
            <a:graphicFrameLocks noGrp="1"/>
          </p:cNvGraphicFramePr>
          <p:nvPr>
            <p:extLst>
              <p:ext uri="{D42A27DB-BD31-4B8C-83A1-F6EECF244321}">
                <p14:modId xmlns:p14="http://schemas.microsoft.com/office/powerpoint/2010/main" val="3675031194"/>
              </p:ext>
            </p:extLst>
          </p:nvPr>
        </p:nvGraphicFramePr>
        <p:xfrm>
          <a:off x="3781532" y="4224759"/>
          <a:ext cx="1387858" cy="621714"/>
        </p:xfrm>
        <a:graphic>
          <a:graphicData uri="http://schemas.openxmlformats.org/drawingml/2006/table">
            <a:tbl>
              <a:tblPr firstRow="1" bandRow="1">
                <a:tableStyleId>{5C22544A-7EE6-4342-B048-85BDC9FD1C3A}</a:tableStyleId>
              </a:tblPr>
              <a:tblGrid>
                <a:gridCol w="1387858">
                  <a:extLst>
                    <a:ext uri="{9D8B030D-6E8A-4147-A177-3AD203B41FA5}">
                      <a16:colId xmlns:a16="http://schemas.microsoft.com/office/drawing/2014/main" val="2533860527"/>
                    </a:ext>
                  </a:extLst>
                </a:gridCol>
              </a:tblGrid>
              <a:tr h="274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solidFill>
                            <a:schemeClr val="accent6">
                              <a:lumMod val="75000"/>
                            </a:schemeClr>
                          </a:solidFill>
                        </a:rPr>
                        <a:t>Умеренный рост</a:t>
                      </a:r>
                    </a:p>
                  </a:txBody>
                  <a:tcPr>
                    <a:lnL w="12700" cmpd="sng">
                      <a:noFill/>
                    </a:lnL>
                    <a:lnR w="12700" cmpd="sng">
                      <a:noFill/>
                    </a:lnR>
                    <a:lnT w="12700" cap="flat" cmpd="sng" algn="ctr">
                      <a:noFill/>
                      <a:prstDash val="sysDashDot"/>
                      <a:round/>
                      <a:headEnd type="none" w="med" len="med"/>
                      <a:tailEnd type="none" w="med" len="med"/>
                    </a:lnT>
                    <a:lnB w="12700" cap="flat" cmpd="sng" algn="ctr">
                      <a:solidFill>
                        <a:schemeClr val="bg2">
                          <a:lumMod val="2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577270"/>
                  </a:ext>
                </a:extLst>
              </a:tr>
              <a:tr h="347177">
                <a:tc>
                  <a:txBody>
                    <a:bodyPr/>
                    <a:lstStyle/>
                    <a:p>
                      <a:r>
                        <a:rPr lang="ru-RU" sz="1100" dirty="0">
                          <a:solidFill>
                            <a:schemeClr val="bg2">
                              <a:lumMod val="25000"/>
                            </a:schemeClr>
                          </a:solidFill>
                        </a:rPr>
                        <a:t>Стагнация</a:t>
                      </a:r>
                    </a:p>
                  </a:txBody>
                  <a:tcPr>
                    <a:lnL w="12700" cmpd="sng">
                      <a:noFill/>
                    </a:lnL>
                    <a:lnR w="12700" cmpd="sng">
                      <a:noFill/>
                    </a:lnR>
                    <a:lnT w="12700" cap="flat" cmpd="sng" algn="ctr">
                      <a:solidFill>
                        <a:schemeClr val="bg2">
                          <a:lumMod val="25000"/>
                        </a:schemeClr>
                      </a:solid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8987943"/>
                  </a:ext>
                </a:extLst>
              </a:tr>
            </a:tbl>
          </a:graphicData>
        </a:graphic>
      </p:graphicFrame>
      <p:graphicFrame>
        <p:nvGraphicFramePr>
          <p:cNvPr id="12" name="Таблица 11">
            <a:extLst>
              <a:ext uri="{FF2B5EF4-FFF2-40B4-BE49-F238E27FC236}">
                <a16:creationId xmlns:a16="http://schemas.microsoft.com/office/drawing/2014/main" id="{099297EA-236E-F94D-B12C-C7F51A9A9E28}"/>
              </a:ext>
            </a:extLst>
          </p:cNvPr>
          <p:cNvGraphicFramePr>
            <a:graphicFrameLocks noGrp="1"/>
          </p:cNvGraphicFramePr>
          <p:nvPr>
            <p:extLst>
              <p:ext uri="{D42A27DB-BD31-4B8C-83A1-F6EECF244321}">
                <p14:modId xmlns:p14="http://schemas.microsoft.com/office/powerpoint/2010/main" val="3019522894"/>
              </p:ext>
            </p:extLst>
          </p:nvPr>
        </p:nvGraphicFramePr>
        <p:xfrm>
          <a:off x="5408167" y="1918762"/>
          <a:ext cx="658511" cy="259080"/>
        </p:xfrm>
        <a:graphic>
          <a:graphicData uri="http://schemas.openxmlformats.org/drawingml/2006/table">
            <a:tbl>
              <a:tblPr firstRow="1" bandRow="1">
                <a:tableStyleId>{5C22544A-7EE6-4342-B048-85BDC9FD1C3A}</a:tableStyleId>
              </a:tblPr>
              <a:tblGrid>
                <a:gridCol w="658511">
                  <a:extLst>
                    <a:ext uri="{9D8B030D-6E8A-4147-A177-3AD203B41FA5}">
                      <a16:colId xmlns:a16="http://schemas.microsoft.com/office/drawing/2014/main" val="2533860527"/>
                    </a:ext>
                  </a:extLst>
                </a:gridCol>
              </a:tblGrid>
              <a:tr h="252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a:solidFill>
                            <a:schemeClr val="accent6">
                              <a:lumMod val="50000"/>
                            </a:schemeClr>
                          </a:solidFill>
                        </a:rPr>
                        <a:t>Расцвет</a:t>
                      </a:r>
                    </a:p>
                  </a:txBody>
                  <a:tcPr>
                    <a:lnL w="12700" cmpd="sng">
                      <a:noFill/>
                    </a:lnL>
                    <a:lnR w="12700" cmpd="sng">
                      <a:noFill/>
                    </a:lnR>
                    <a:lnT w="12700" cap="flat" cmpd="sng" algn="ctr">
                      <a:noFill/>
                      <a:prstDash val="sysDashDot"/>
                      <a:round/>
                      <a:headEnd type="none" w="med" len="med"/>
                      <a:tailEnd type="none" w="med" len="med"/>
                    </a:lnT>
                    <a:lnB w="12700" cap="flat" cmpd="sng" algn="ctr">
                      <a:solidFill>
                        <a:schemeClr val="bg2">
                          <a:lumMod val="2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577270"/>
                  </a:ext>
                </a:extLst>
              </a:tr>
            </a:tbl>
          </a:graphicData>
        </a:graphic>
      </p:graphicFrame>
      <p:cxnSp>
        <p:nvCxnSpPr>
          <p:cNvPr id="20" name="Straight Connector 15">
            <a:extLst>
              <a:ext uri="{FF2B5EF4-FFF2-40B4-BE49-F238E27FC236}">
                <a16:creationId xmlns:a16="http://schemas.microsoft.com/office/drawing/2014/main" id="{51E7C85B-FB73-0E42-B927-B24B26FD573D}"/>
              </a:ext>
            </a:extLst>
          </p:cNvPr>
          <p:cNvCxnSpPr>
            <a:cxnSpLocks/>
          </p:cNvCxnSpPr>
          <p:nvPr/>
        </p:nvCxnSpPr>
        <p:spPr>
          <a:xfrm>
            <a:off x="817057" y="1629850"/>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3CAFE4A-2C80-B149-A817-9A657A12FFCF}"/>
              </a:ext>
            </a:extLst>
          </p:cNvPr>
          <p:cNvSpPr txBox="1"/>
          <p:nvPr/>
        </p:nvSpPr>
        <p:spPr>
          <a:xfrm>
            <a:off x="817057" y="1253442"/>
            <a:ext cx="4199875" cy="400110"/>
          </a:xfrm>
          <a:prstGeom prst="rect">
            <a:avLst/>
          </a:prstGeom>
          <a:noFill/>
        </p:spPr>
        <p:txBody>
          <a:bodyPr wrap="square" rtlCol="0">
            <a:spAutoFit/>
          </a:bodyPr>
          <a:lstStyle/>
          <a:p>
            <a:r>
              <a:rPr lang="ru-RU" sz="1000" b="1" dirty="0">
                <a:latin typeface="Arial"/>
                <a:cs typeface="Arial"/>
              </a:rPr>
              <a:t>Итоговые значения Индекса Роста в 3 группе,</a:t>
            </a:r>
            <a:br>
              <a:rPr lang="ru-RU" sz="1000" dirty="0">
                <a:latin typeface="Arial"/>
                <a:cs typeface="Arial"/>
              </a:rPr>
            </a:br>
            <a:r>
              <a:rPr lang="ru-RU" sz="1000" dirty="0">
                <a:solidFill>
                  <a:srgbClr val="7F7F7F"/>
                </a:solidFill>
                <a:latin typeface="Arial"/>
                <a:cs typeface="Arial"/>
              </a:rPr>
              <a:t>Индекс, 3 кв. 2020</a:t>
            </a:r>
            <a:endParaRPr lang="en-GB" sz="1000" dirty="0">
              <a:solidFill>
                <a:srgbClr val="7F7F7F"/>
              </a:solidFill>
              <a:latin typeface="Arial"/>
              <a:cs typeface="Arial"/>
            </a:endParaRPr>
          </a:p>
        </p:txBody>
      </p:sp>
      <p:sp>
        <p:nvSpPr>
          <p:cNvPr id="22" name="TextBox 21">
            <a:extLst>
              <a:ext uri="{FF2B5EF4-FFF2-40B4-BE49-F238E27FC236}">
                <a16:creationId xmlns:a16="http://schemas.microsoft.com/office/drawing/2014/main" id="{45F04C87-8709-2C4D-8907-2E0254D927D8}"/>
              </a:ext>
            </a:extLst>
          </p:cNvPr>
          <p:cNvSpPr txBox="1"/>
          <p:nvPr/>
        </p:nvSpPr>
        <p:spPr>
          <a:xfrm>
            <a:off x="447653" y="6468056"/>
            <a:ext cx="3463921" cy="246221"/>
          </a:xfrm>
          <a:prstGeom prst="rect">
            <a:avLst/>
          </a:prstGeom>
          <a:noFill/>
        </p:spPr>
        <p:txBody>
          <a:bodyPr wrap="square" rtlCol="0">
            <a:spAutoFit/>
          </a:bodyPr>
          <a:lstStyle/>
          <a:p>
            <a:r>
              <a:rPr lang="ru-RU" sz="1000" dirty="0"/>
              <a:t>Источник: Индекс Роста МСП</a:t>
            </a:r>
          </a:p>
        </p:txBody>
      </p:sp>
      <p:sp>
        <p:nvSpPr>
          <p:cNvPr id="23" name="TextBox 22">
            <a:extLst>
              <a:ext uri="{FF2B5EF4-FFF2-40B4-BE49-F238E27FC236}">
                <a16:creationId xmlns:a16="http://schemas.microsoft.com/office/drawing/2014/main" id="{694746E2-EF8A-CB44-8F49-0675BB164B10}"/>
              </a:ext>
            </a:extLst>
          </p:cNvPr>
          <p:cNvSpPr txBox="1"/>
          <p:nvPr/>
        </p:nvSpPr>
        <p:spPr>
          <a:xfrm>
            <a:off x="6460219" y="1918762"/>
            <a:ext cx="5269025" cy="4185761"/>
          </a:xfrm>
          <a:prstGeom prst="rect">
            <a:avLst/>
          </a:prstGeom>
          <a:noFill/>
        </p:spPr>
        <p:txBody>
          <a:bodyPr wrap="square" rtlCol="0">
            <a:spAutoFit/>
          </a:bodyPr>
          <a:lstStyle/>
          <a:p>
            <a:pPr marL="171450" indent="-171450">
              <a:buFont typeface="Arial" panose="020B0604020202020204" pitchFamily="34" charset="0"/>
              <a:buChar char="•"/>
            </a:pPr>
            <a:r>
              <a:rPr lang="ru-RU" sz="1400" dirty="0">
                <a:solidFill>
                  <a:schemeClr val="tx1">
                    <a:lumMod val="85000"/>
                    <a:lumOff val="15000"/>
                  </a:schemeClr>
                </a:solidFill>
              </a:rPr>
              <a:t>11 регионов группы из 22 остаются по итогам 3 квартала в зоне «стагнации»</a:t>
            </a:r>
          </a:p>
          <a:p>
            <a:endParaRPr lang="ru-RU" sz="1400" dirty="0">
              <a:solidFill>
                <a:schemeClr val="tx1">
                  <a:lumMod val="85000"/>
                  <a:lumOff val="15000"/>
                </a:schemeClr>
              </a:solidFill>
            </a:endParaRPr>
          </a:p>
          <a:p>
            <a:pPr marL="171450" indent="-171450">
              <a:buFont typeface="Arial" panose="020B0604020202020204" pitchFamily="34" charset="0"/>
              <a:buChar char="•"/>
            </a:pPr>
            <a:r>
              <a:rPr lang="ru-RU" sz="1400" dirty="0">
                <a:solidFill>
                  <a:schemeClr val="tx1">
                    <a:lumMod val="85000"/>
                    <a:lumOff val="15000"/>
                  </a:schemeClr>
                </a:solidFill>
              </a:rPr>
              <a:t>Наибольшее рост выручки на 1 МСП показали Рязанская область  (+50 п.), Кировская область (+23,4 п.) и Калужская область (+37,2 п.), при этом отрицательная динамка по показателю прослеживается в Вологодской области (-31 п.), Тульской области (-15,8 п.) и Омской  области (-14,7 п.)</a:t>
            </a:r>
          </a:p>
          <a:p>
            <a:endParaRPr lang="ru-RU" sz="1400" dirty="0">
              <a:solidFill>
                <a:schemeClr val="tx1">
                  <a:lumMod val="85000"/>
                  <a:lumOff val="15000"/>
                </a:schemeClr>
              </a:solidFill>
            </a:endParaRPr>
          </a:p>
          <a:p>
            <a:pPr marL="171450" indent="-171450">
              <a:buFont typeface="Arial" panose="020B0604020202020204" pitchFamily="34" charset="0"/>
              <a:buChar char="•"/>
            </a:pPr>
            <a:r>
              <a:rPr lang="ru-RU" sz="1400" dirty="0">
                <a:solidFill>
                  <a:schemeClr val="tx1">
                    <a:lumMod val="85000"/>
                    <a:lumOff val="15000"/>
                  </a:schemeClr>
                </a:solidFill>
              </a:rPr>
              <a:t>Объем ФОТ на 1 занятого вырос практически во всех регионах группы, за исключением  Республики Саха (-0,3 п.)</a:t>
            </a:r>
          </a:p>
          <a:p>
            <a:pPr marL="171450" indent="-171450">
              <a:buFont typeface="Arial" panose="020B0604020202020204" pitchFamily="34" charset="0"/>
              <a:buChar char="•"/>
            </a:pPr>
            <a:endParaRPr lang="ru-RU" sz="1400" dirty="0">
              <a:solidFill>
                <a:schemeClr val="tx1">
                  <a:lumMod val="85000"/>
                  <a:lumOff val="15000"/>
                </a:schemeClr>
              </a:solidFill>
            </a:endParaRPr>
          </a:p>
          <a:p>
            <a:pPr marL="171450" indent="-171450">
              <a:buFont typeface="Arial" panose="020B0604020202020204" pitchFamily="34" charset="0"/>
              <a:buChar char="•"/>
            </a:pPr>
            <a:r>
              <a:rPr lang="ru-RU" sz="1400" dirty="0">
                <a:solidFill>
                  <a:schemeClr val="tx1">
                    <a:lumMod val="85000"/>
                    <a:lumOff val="15000"/>
                  </a:schemeClr>
                </a:solidFill>
              </a:rPr>
              <a:t>Лидерами по приросту числа сотрудников на МСП стали Кировская (+8,8 п.) и Калининградская области (+8,5 п.), при этом показатель сократился в 9 регионах группы. Наибольшее сокращение в Пензенской области (-3,8 п.) и Ульяновской области (-3,3 п.).  </a:t>
            </a:r>
          </a:p>
          <a:p>
            <a:pPr marL="171450" indent="-171450">
              <a:buFont typeface="Arial" panose="020B0604020202020204" pitchFamily="34" charset="0"/>
              <a:buChar char="•"/>
            </a:pPr>
            <a:endParaRPr lang="ru-RU" sz="1400" dirty="0">
              <a:solidFill>
                <a:schemeClr val="tx1">
                  <a:lumMod val="85000"/>
                  <a:lumOff val="15000"/>
                </a:schemeClr>
              </a:solidFill>
            </a:endParaRPr>
          </a:p>
          <a:p>
            <a:pPr marL="171450" indent="-171450">
              <a:buFont typeface="Arial" panose="020B0604020202020204" pitchFamily="34" charset="0"/>
              <a:buChar char="•"/>
            </a:pPr>
            <a:endParaRPr lang="ru-RU" sz="1400" dirty="0">
              <a:solidFill>
                <a:schemeClr val="tx1">
                  <a:lumMod val="85000"/>
                  <a:lumOff val="15000"/>
                </a:schemeClr>
              </a:solidFill>
            </a:endParaRPr>
          </a:p>
        </p:txBody>
      </p:sp>
    </p:spTree>
    <p:extLst>
      <p:ext uri="{BB962C8B-B14F-4D97-AF65-F5344CB8AC3E}">
        <p14:creationId xmlns:p14="http://schemas.microsoft.com/office/powerpoint/2010/main" val="18067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715232" y="11438"/>
            <a:ext cx="10955463" cy="1325563"/>
          </a:xfrm>
        </p:spPr>
        <p:txBody>
          <a:bodyPr>
            <a:normAutofit/>
          </a:bodyPr>
          <a:lstStyle/>
          <a:p>
            <a:r>
              <a:rPr lang="ru-RU" sz="1600" b="1" dirty="0">
                <a:solidFill>
                  <a:srgbClr val="C00000"/>
                </a:solidFill>
              </a:rPr>
              <a:t>Половина регионов третьей группы перешли к стадии восстановления сектора МСП, лидер роста – Рязанская область  (Индекс Роста за 1-3 кварталы составляет +20,9)</a:t>
            </a: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9330262" y="6433511"/>
            <a:ext cx="2743200" cy="365125"/>
          </a:xfrm>
        </p:spPr>
        <p:txBody>
          <a:bodyPr/>
          <a:lstStyle/>
          <a:p>
            <a:fld id="{36E1F4C5-5AF9-5B4E-A9EE-5884AF1378C3}" type="slidenum">
              <a:rPr lang="ru-RU" smtClean="0"/>
              <a:t>16</a:t>
            </a:fld>
            <a:endParaRPr lang="ru-RU"/>
          </a:p>
        </p:txBody>
      </p:sp>
      <p:sp>
        <p:nvSpPr>
          <p:cNvPr id="9" name="TextBox 8">
            <a:extLst>
              <a:ext uri="{FF2B5EF4-FFF2-40B4-BE49-F238E27FC236}">
                <a16:creationId xmlns:a16="http://schemas.microsoft.com/office/drawing/2014/main" id="{0DB9091F-B077-9B47-88C2-3DA77CDE1270}"/>
              </a:ext>
            </a:extLst>
          </p:cNvPr>
          <p:cNvSpPr txBox="1"/>
          <p:nvPr/>
        </p:nvSpPr>
        <p:spPr>
          <a:xfrm>
            <a:off x="788453" y="967669"/>
            <a:ext cx="3746500" cy="369332"/>
          </a:xfrm>
          <a:prstGeom prst="rect">
            <a:avLst/>
          </a:prstGeom>
          <a:noFill/>
        </p:spPr>
        <p:txBody>
          <a:bodyPr wrap="square" rtlCol="0">
            <a:spAutoFit/>
          </a:bodyPr>
          <a:lstStyle/>
          <a:p>
            <a:r>
              <a:rPr lang="ru-RU" sz="900" b="1" dirty="0">
                <a:latin typeface="Arial"/>
                <a:cs typeface="Arial"/>
              </a:rPr>
              <a:t>Структура Индекса Роста в 3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graphicFrame>
        <p:nvGraphicFramePr>
          <p:cNvPr id="10" name="Таблица 9">
            <a:extLst>
              <a:ext uri="{FF2B5EF4-FFF2-40B4-BE49-F238E27FC236}">
                <a16:creationId xmlns:a16="http://schemas.microsoft.com/office/drawing/2014/main" id="{96C974B9-209B-9B42-B8E5-4506452EE64D}"/>
              </a:ext>
            </a:extLst>
          </p:cNvPr>
          <p:cNvGraphicFramePr>
            <a:graphicFrameLocks noGrp="1"/>
          </p:cNvGraphicFramePr>
          <p:nvPr>
            <p:extLst>
              <p:ext uri="{D42A27DB-BD31-4B8C-83A1-F6EECF244321}">
                <p14:modId xmlns:p14="http://schemas.microsoft.com/office/powerpoint/2010/main" val="3954116400"/>
              </p:ext>
            </p:extLst>
          </p:nvPr>
        </p:nvGraphicFramePr>
        <p:xfrm>
          <a:off x="788453" y="1271206"/>
          <a:ext cx="10858500" cy="5156835"/>
        </p:xfrm>
        <a:graphic>
          <a:graphicData uri="http://schemas.openxmlformats.org/drawingml/2006/table">
            <a:tbl>
              <a:tblPr firstRow="1" bandRow="1">
                <a:tableStyleId>{5C22544A-7EE6-4342-B048-85BDC9FD1C3A}</a:tableStyleId>
              </a:tblPr>
              <a:tblGrid>
                <a:gridCol w="2508172">
                  <a:extLst>
                    <a:ext uri="{9D8B030D-6E8A-4147-A177-3AD203B41FA5}">
                      <a16:colId xmlns:a16="http://schemas.microsoft.com/office/drawing/2014/main" val="801061909"/>
                    </a:ext>
                  </a:extLst>
                </a:gridCol>
                <a:gridCol w="1305598">
                  <a:extLst>
                    <a:ext uri="{9D8B030D-6E8A-4147-A177-3AD203B41FA5}">
                      <a16:colId xmlns:a16="http://schemas.microsoft.com/office/drawing/2014/main" val="2682730830"/>
                    </a:ext>
                  </a:extLst>
                </a:gridCol>
                <a:gridCol w="1477390">
                  <a:extLst>
                    <a:ext uri="{9D8B030D-6E8A-4147-A177-3AD203B41FA5}">
                      <a16:colId xmlns:a16="http://schemas.microsoft.com/office/drawing/2014/main" val="1368006753"/>
                    </a:ext>
                  </a:extLst>
                </a:gridCol>
                <a:gridCol w="1391835">
                  <a:extLst>
                    <a:ext uri="{9D8B030D-6E8A-4147-A177-3AD203B41FA5}">
                      <a16:colId xmlns:a16="http://schemas.microsoft.com/office/drawing/2014/main" val="1597828721"/>
                    </a:ext>
                  </a:extLst>
                </a:gridCol>
                <a:gridCol w="1391835">
                  <a:extLst>
                    <a:ext uri="{9D8B030D-6E8A-4147-A177-3AD203B41FA5}">
                      <a16:colId xmlns:a16="http://schemas.microsoft.com/office/drawing/2014/main" val="2546784011"/>
                    </a:ext>
                  </a:extLst>
                </a:gridCol>
                <a:gridCol w="1391835">
                  <a:extLst>
                    <a:ext uri="{9D8B030D-6E8A-4147-A177-3AD203B41FA5}">
                      <a16:colId xmlns:a16="http://schemas.microsoft.com/office/drawing/2014/main" val="3086739322"/>
                    </a:ext>
                  </a:extLst>
                </a:gridCol>
                <a:gridCol w="1391835">
                  <a:extLst>
                    <a:ext uri="{9D8B030D-6E8A-4147-A177-3AD203B41FA5}">
                      <a16:colId xmlns:a16="http://schemas.microsoft.com/office/drawing/2014/main" val="3051975751"/>
                    </a:ext>
                  </a:extLst>
                </a:gridCol>
              </a:tblGrid>
              <a:tr h="457208">
                <a:tc>
                  <a:txBody>
                    <a:bodyPr/>
                    <a:lstStyle/>
                    <a:p>
                      <a:pPr marL="11113" indent="0" algn="ctr">
                        <a:tabLst/>
                      </a:pPr>
                      <a:endParaRPr lang="ru-RU" sz="1000" dirty="0">
                        <a:solidFill>
                          <a:schemeClr val="tx1"/>
                        </a:solidFill>
                        <a:latin typeface="+mn-lt"/>
                        <a:cs typeface="Calibri" panose="020F0502020204030204" pitchFamily="34" charset="0"/>
                      </a:endParaRPr>
                    </a:p>
                  </a:txBody>
                  <a:tcPr/>
                </a:tc>
                <a:tc>
                  <a:txBody>
                    <a:bodyPr/>
                    <a:lstStyle/>
                    <a:p>
                      <a:pPr marL="11113" indent="0" algn="ctr">
                        <a:tabLst/>
                      </a:pPr>
                      <a:r>
                        <a:rPr lang="ru-RU" sz="1000" dirty="0"/>
                        <a:t>Выручка на 1 МСП (индекс, 3 кв. 2020) </a:t>
                      </a:r>
                      <a:endParaRPr lang="ru-RU" sz="1000" dirty="0">
                        <a:solidFill>
                          <a:schemeClr val="tx1"/>
                        </a:solidFill>
                        <a:latin typeface="+mn-lt"/>
                        <a:cs typeface="Calibri" panose="020F0502020204030204" pitchFamily="34" charset="0"/>
                      </a:endParaRPr>
                    </a:p>
                  </a:txBody>
                  <a:tcPr/>
                </a:tc>
                <a:tc>
                  <a:txBody>
                    <a:bodyPr/>
                    <a:lstStyle/>
                    <a:p>
                      <a:pPr algn="ctr"/>
                      <a:r>
                        <a:rPr lang="ru-RU" sz="1000" dirty="0"/>
                        <a:t>ФОТ на 1 занятого (индекс, 3 кв. 2020) </a:t>
                      </a:r>
                      <a:endParaRPr lang="ru-RU" sz="1000" dirty="0">
                        <a:solidFill>
                          <a:schemeClr val="tx1"/>
                        </a:solidFill>
                        <a:latin typeface="+mn-lt"/>
                        <a:cs typeface="Calibri" panose="020F0502020204030204" pitchFamily="34" charset="0"/>
                      </a:endParaRPr>
                    </a:p>
                  </a:txBody>
                  <a:tcPr/>
                </a:tc>
                <a:tc>
                  <a:txBody>
                    <a:bodyPr/>
                    <a:lstStyle/>
                    <a:p>
                      <a:pPr algn="ctr"/>
                      <a:r>
                        <a:rPr lang="ru-RU" sz="1000" dirty="0"/>
                        <a:t>Число занятых на 1 МСП (индекс, 3 кв. 2020) </a:t>
                      </a:r>
                      <a:endParaRPr lang="ru-RU" sz="1000" dirty="0">
                        <a:solidFill>
                          <a:schemeClr val="tx1"/>
                        </a:solidFill>
                        <a:latin typeface="+mn-lt"/>
                        <a:cs typeface="Calibri" panose="020F0502020204030204" pitchFamily="34" charset="0"/>
                      </a:endParaRPr>
                    </a:p>
                  </a:txBody>
                  <a:tcPr/>
                </a:tc>
                <a:tc>
                  <a:txBody>
                    <a:bodyPr/>
                    <a:lstStyle/>
                    <a:p>
                      <a:pPr marL="0" indent="0" algn="l">
                        <a:lnSpc>
                          <a:spcPct val="100000"/>
                        </a:lnSpc>
                        <a:tabLst/>
                      </a:pPr>
                      <a:r>
                        <a:rPr lang="ru-RU" sz="1000" dirty="0"/>
                        <a:t>Прирост  выручки на 1 МСП в  3 кв. к о 2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Прирост  ФОТ на 1 МСП в 3кв. Ко 2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indent="0" algn="l">
                        <a:lnSpc>
                          <a:spcPct val="100000"/>
                        </a:lnSpc>
                        <a:tabLst/>
                      </a:pPr>
                      <a:r>
                        <a:rPr lang="ru-RU" sz="1000" dirty="0"/>
                        <a:t>Прирост числа занятых на 1 МСП в 3 кв. к 2 кв. 2020, (%)</a:t>
                      </a:r>
                      <a:endParaRPr lang="ru-RU" sz="1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5125234"/>
                  </a:ext>
                </a:extLst>
              </a:tr>
              <a:tr h="159894">
                <a:tc>
                  <a:txBody>
                    <a:bodyPr/>
                    <a:lstStyle/>
                    <a:p>
                      <a:pPr algn="l" fontAlgn="t"/>
                      <a:r>
                        <a:rPr lang="ru-RU" sz="1200" u="none" strike="noStrike" dirty="0">
                          <a:effectLst/>
                        </a:rPr>
                        <a:t>Рязанская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+50,0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+27,9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-0,7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5,0%</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0,5%</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398722398"/>
                  </a:ext>
                </a:extLst>
              </a:tr>
              <a:tr h="159894">
                <a:tc>
                  <a:txBody>
                    <a:bodyPr/>
                    <a:lstStyle/>
                    <a:p>
                      <a:pPr algn="l" fontAlgn="t"/>
                      <a:r>
                        <a:rPr lang="ru-RU" sz="1200" u="none" strike="noStrike" dirty="0">
                          <a:effectLst/>
                        </a:rPr>
                        <a:t>Чувашская Республика</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+22,4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+15,2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+5,1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5,0%</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2,4%</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1,5%</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1475537406"/>
                  </a:ext>
                </a:extLst>
              </a:tr>
              <a:tr h="159894">
                <a:tc>
                  <a:txBody>
                    <a:bodyPr/>
                    <a:lstStyle/>
                    <a:p>
                      <a:pPr algn="l" fontAlgn="t"/>
                      <a:r>
                        <a:rPr lang="ru-RU" sz="1200" u="none" strike="noStrike">
                          <a:effectLst/>
                        </a:rPr>
                        <a:t>Ярославская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+8,5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+17,6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+6,4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1,8%</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4,3%</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58458932"/>
                  </a:ext>
                </a:extLst>
              </a:tr>
              <a:tr h="159894">
                <a:tc>
                  <a:txBody>
                    <a:bodyPr/>
                    <a:lstStyle/>
                    <a:p>
                      <a:pPr algn="l" fontAlgn="t"/>
                      <a:r>
                        <a:rPr lang="ru-RU" sz="1200" u="none" strike="noStrike" dirty="0">
                          <a:effectLst/>
                        </a:rPr>
                        <a:t>Томская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+5,7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+17,5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+6,8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3,2%</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1,6%</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589803852"/>
                  </a:ext>
                </a:extLst>
              </a:tr>
              <a:tr h="113065">
                <a:tc>
                  <a:txBody>
                    <a:bodyPr/>
                    <a:lstStyle/>
                    <a:p>
                      <a:pPr algn="l" fontAlgn="t"/>
                      <a:r>
                        <a:rPr lang="ru-RU" sz="1200" u="none" strike="noStrike">
                          <a:effectLst/>
                        </a:rPr>
                        <a:t>Кировская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+23,4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+2,9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+8,8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4,2%</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5,8%</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2,7%</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209554936"/>
                  </a:ext>
                </a:extLst>
              </a:tr>
              <a:tr h="159894">
                <a:tc>
                  <a:txBody>
                    <a:bodyPr/>
                    <a:lstStyle/>
                    <a:p>
                      <a:pPr algn="l" fontAlgn="t"/>
                      <a:r>
                        <a:rPr lang="ru-RU" sz="1200" u="none" strike="noStrike">
                          <a:effectLst/>
                        </a:rPr>
                        <a:t>Калининградская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-1,2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+12,6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+8,5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5,5%</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3,9%</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310500268"/>
                  </a:ext>
                </a:extLst>
              </a:tr>
              <a:tr h="159894">
                <a:tc>
                  <a:txBody>
                    <a:bodyPr/>
                    <a:lstStyle/>
                    <a:p>
                      <a:pPr algn="l" fontAlgn="t"/>
                      <a:r>
                        <a:rPr lang="ru-RU" sz="1200" u="none" strike="noStrike">
                          <a:effectLst/>
                        </a:rPr>
                        <a:t>Калужская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+37,2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+3,1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-1,7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9,7%</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3,2%</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2,6%</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85149515"/>
                  </a:ext>
                </a:extLst>
              </a:tr>
              <a:tr h="159894">
                <a:tc>
                  <a:txBody>
                    <a:bodyPr/>
                    <a:lstStyle/>
                    <a:p>
                      <a:pPr algn="l" fontAlgn="t"/>
                      <a:r>
                        <a:rPr lang="ru-RU" sz="1200" u="none" strike="noStrike" dirty="0">
                          <a:effectLst/>
                        </a:rPr>
                        <a:t>Владимирская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+4,7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+6,9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+7,6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1,1%</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3,7%</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-0,5%</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1765340250"/>
                  </a:ext>
                </a:extLst>
              </a:tr>
              <a:tr h="84225">
                <a:tc>
                  <a:txBody>
                    <a:bodyPr/>
                    <a:lstStyle/>
                    <a:p>
                      <a:pPr algn="l" fontAlgn="t"/>
                      <a:r>
                        <a:rPr lang="ru-RU" sz="1200" u="none" strike="noStrike" dirty="0">
                          <a:effectLst/>
                        </a:rPr>
                        <a:t>Белгородская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+1,7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+11,0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+2,5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2,3%</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2,9%</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1,5%</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4071800124"/>
                  </a:ext>
                </a:extLst>
              </a:tr>
              <a:tr h="159894">
                <a:tc>
                  <a:txBody>
                    <a:bodyPr/>
                    <a:lstStyle/>
                    <a:p>
                      <a:pPr algn="l" fontAlgn="t"/>
                      <a:r>
                        <a:rPr lang="ru-RU" sz="1200" u="none" strike="noStrike" dirty="0">
                          <a:effectLst/>
                        </a:rPr>
                        <a:t>Липецкая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+19,1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+5,2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-0,9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7,8%</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2,1%</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1,2%</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733833047"/>
                  </a:ext>
                </a:extLst>
              </a:tr>
              <a:tr h="159894">
                <a:tc>
                  <a:txBody>
                    <a:bodyPr/>
                    <a:lstStyle/>
                    <a:p>
                      <a:pPr algn="l" fontAlgn="t"/>
                      <a:r>
                        <a:rPr lang="ru-RU" sz="1200" u="none" strike="noStrike">
                          <a:effectLst/>
                        </a:rPr>
                        <a:t>Ульяновская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-1,3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+17,5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-3,3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6,2%</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2,6%</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2,3%</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4188738658"/>
                  </a:ext>
                </a:extLst>
              </a:tr>
              <a:tr h="159894">
                <a:tc>
                  <a:txBody>
                    <a:bodyPr/>
                    <a:lstStyle/>
                    <a:p>
                      <a:pPr algn="l" fontAlgn="t"/>
                      <a:r>
                        <a:rPr lang="ru-RU" sz="1200" u="none" strike="noStrike">
                          <a:effectLst/>
                        </a:rPr>
                        <a:t>Ивановская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+1,4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+7,3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+5,3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6,3%</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2,9%</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-0,3%</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4173887849"/>
                  </a:ext>
                </a:extLst>
              </a:tr>
              <a:tr h="159894">
                <a:tc>
                  <a:txBody>
                    <a:bodyPr/>
                    <a:lstStyle/>
                    <a:p>
                      <a:pPr algn="l" fontAlgn="t"/>
                      <a:r>
                        <a:rPr lang="ru-RU" sz="1200" u="none" strike="noStrike">
                          <a:effectLst/>
                        </a:rPr>
                        <a:t>Ленинградская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-1,4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+11,7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+0,03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7,0%</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6,5%</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2,7%</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78235259"/>
                  </a:ext>
                </a:extLst>
              </a:tr>
              <a:tr h="159894">
                <a:tc>
                  <a:txBody>
                    <a:bodyPr/>
                    <a:lstStyle/>
                    <a:p>
                      <a:pPr algn="l" fontAlgn="t"/>
                      <a:r>
                        <a:rPr lang="ru-RU" sz="1200" u="none" strike="noStrike">
                          <a:effectLst/>
                        </a:rPr>
                        <a:t>Ханты-Мансийский автономный округ - Югра</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+3,5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+5,5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9,1%</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22,8%</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1,2%</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041177308"/>
                  </a:ext>
                </a:extLst>
              </a:tr>
              <a:tr h="159894">
                <a:tc>
                  <a:txBody>
                    <a:bodyPr/>
                    <a:lstStyle/>
                    <a:p>
                      <a:pPr algn="l" fontAlgn="t"/>
                      <a:r>
                        <a:rPr lang="ru-RU" sz="1200" u="none" strike="noStrike">
                          <a:effectLst/>
                        </a:rPr>
                        <a:t>Тверская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-1,7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+6,6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+2,3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1,7%</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2,1%</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0,9%</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590108994"/>
                  </a:ext>
                </a:extLst>
              </a:tr>
              <a:tr h="159894">
                <a:tc>
                  <a:txBody>
                    <a:bodyPr/>
                    <a:lstStyle/>
                    <a:p>
                      <a:pPr algn="l" fontAlgn="t"/>
                      <a:r>
                        <a:rPr lang="ru-RU" sz="1200" u="none" strike="noStrike">
                          <a:effectLst/>
                        </a:rPr>
                        <a:t>Хабаровский край</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+2,6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+6,5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-0,2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7,4%</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6,7%</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1,4%</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652637453"/>
                  </a:ext>
                </a:extLst>
              </a:tr>
              <a:tr h="159894">
                <a:tc>
                  <a:txBody>
                    <a:bodyPr/>
                    <a:lstStyle/>
                    <a:p>
                      <a:pPr algn="l" fontAlgn="t"/>
                      <a:r>
                        <a:rPr lang="ru-RU" sz="1200" u="none" strike="noStrike">
                          <a:effectLst/>
                        </a:rPr>
                        <a:t>Оренбургская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-6,1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+4,1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+5,9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4,0%</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2,3%</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0,8%</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2471708696"/>
                  </a:ext>
                </a:extLst>
              </a:tr>
              <a:tr h="159894">
                <a:tc>
                  <a:txBody>
                    <a:bodyPr/>
                    <a:lstStyle/>
                    <a:p>
                      <a:pPr algn="l" fontAlgn="t"/>
                      <a:r>
                        <a:rPr lang="ru-RU" sz="1200" u="none" strike="noStrike">
                          <a:effectLst/>
                        </a:rPr>
                        <a:t>Республика Саха (Якутия)</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00B050"/>
                          </a:solidFill>
                          <a:effectLst/>
                        </a:rPr>
                        <a:t>+16,6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-0,3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-1,8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4,7%</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2,5%</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0,1%</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244076922"/>
                  </a:ext>
                </a:extLst>
              </a:tr>
              <a:tr h="159894">
                <a:tc>
                  <a:txBody>
                    <a:bodyPr/>
                    <a:lstStyle/>
                    <a:p>
                      <a:pPr algn="l" fontAlgn="t"/>
                      <a:r>
                        <a:rPr lang="ru-RU" sz="1200" u="none" strike="noStrike" dirty="0">
                          <a:effectLst/>
                        </a:rPr>
                        <a:t>Пензенская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00B050"/>
                          </a:solidFill>
                          <a:effectLst/>
                        </a:rPr>
                        <a:t>+2,4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+8,3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-3,8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7,9%</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3,8%</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-0,3%</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345123668"/>
                  </a:ext>
                </a:extLst>
              </a:tr>
              <a:tr h="159894">
                <a:tc>
                  <a:txBody>
                    <a:bodyPr/>
                    <a:lstStyle/>
                    <a:p>
                      <a:pPr algn="l" fontAlgn="t"/>
                      <a:r>
                        <a:rPr lang="ru-RU" sz="1200" u="none" strike="noStrike">
                          <a:effectLst/>
                        </a:rPr>
                        <a:t>Вологодская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-31,0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+14,3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+3,9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4,6%</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2,2%</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2,0%</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352393864"/>
                  </a:ext>
                </a:extLst>
              </a:tr>
              <a:tr h="159894">
                <a:tc>
                  <a:txBody>
                    <a:bodyPr/>
                    <a:lstStyle/>
                    <a:p>
                      <a:pPr algn="l" fontAlgn="t"/>
                      <a:r>
                        <a:rPr lang="ru-RU" sz="1200" u="none" strike="noStrike">
                          <a:effectLst/>
                        </a:rPr>
                        <a:t>Омская область</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-14,7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+11,0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-2,8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6,2%</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1,3%</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-0,5%</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156219164"/>
                  </a:ext>
                </a:extLst>
              </a:tr>
              <a:tr h="178715">
                <a:tc>
                  <a:txBody>
                    <a:bodyPr/>
                    <a:lstStyle/>
                    <a:p>
                      <a:pPr algn="l" fontAlgn="t"/>
                      <a:r>
                        <a:rPr lang="ru-RU" sz="1200" u="none" strike="noStrike">
                          <a:effectLst/>
                        </a:rPr>
                        <a:t>Удмуртская Республика</a:t>
                      </a:r>
                      <a:endParaRPr lang="ru-RU" sz="1200" b="0" i="0" u="none" strike="noStrike">
                        <a:effectLst/>
                        <a:latin typeface="+mn-lt"/>
                      </a:endParaRPr>
                    </a:p>
                  </a:txBody>
                  <a:tcPr marL="9525" marR="9525" marT="9525" marB="0"/>
                </a:tc>
                <a:tc>
                  <a:txBody>
                    <a:bodyPr/>
                    <a:lstStyle/>
                    <a:p>
                      <a:pPr algn="ctr" fontAlgn="t"/>
                      <a:r>
                        <a:rPr lang="ru-RU" sz="1200" b="1" u="none" strike="noStrike" dirty="0">
                          <a:solidFill>
                            <a:srgbClr val="C00000"/>
                          </a:solidFill>
                          <a:effectLst/>
                        </a:rPr>
                        <a:t>-3,4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+4,3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C00000"/>
                          </a:solidFill>
                          <a:effectLst/>
                        </a:rPr>
                        <a:t>-1,9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effectLst/>
                        </a:rPr>
                        <a:t>3,9%</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1,8%</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1,2%</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3670215521"/>
                  </a:ext>
                </a:extLst>
              </a:tr>
              <a:tr h="104669">
                <a:tc>
                  <a:txBody>
                    <a:bodyPr/>
                    <a:lstStyle/>
                    <a:p>
                      <a:pPr algn="l" fontAlgn="t"/>
                      <a:r>
                        <a:rPr lang="ru-RU" sz="1200" u="none" strike="noStrike" dirty="0">
                          <a:effectLst/>
                        </a:rPr>
                        <a:t>Тульская область</a:t>
                      </a:r>
                      <a:endParaRPr lang="ru-RU" sz="1200" b="0" i="0" u="none" strike="noStrike" dirty="0">
                        <a:effectLst/>
                        <a:latin typeface="+mn-lt"/>
                      </a:endParaRPr>
                    </a:p>
                  </a:txBody>
                  <a:tcPr marL="9525" marR="9525" marT="9525" marB="0"/>
                </a:tc>
                <a:tc>
                  <a:txBody>
                    <a:bodyPr/>
                    <a:lstStyle/>
                    <a:p>
                      <a:pPr algn="ctr" fontAlgn="t"/>
                      <a:r>
                        <a:rPr lang="ru-RU" sz="1200" b="1" u="none" strike="noStrike" dirty="0">
                          <a:solidFill>
                            <a:srgbClr val="C00000"/>
                          </a:solidFill>
                          <a:effectLst/>
                        </a:rPr>
                        <a:t>-15,8 п.</a:t>
                      </a:r>
                      <a:endParaRPr lang="ru-RU" sz="1200" b="1" i="0" u="none" strike="noStrike" dirty="0">
                        <a:solidFill>
                          <a:srgbClr val="C0000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+4,7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solidFill>
                            <a:srgbClr val="00B050"/>
                          </a:solidFill>
                          <a:effectLst/>
                        </a:rPr>
                        <a:t>+1,5 п.</a:t>
                      </a:r>
                      <a:endParaRPr lang="ru-RU" sz="1200" b="1" i="0" u="none" strike="noStrike" dirty="0">
                        <a:solidFill>
                          <a:srgbClr val="00B050"/>
                        </a:solidFill>
                        <a:effectLst/>
                        <a:latin typeface="+mn-lt"/>
                      </a:endParaRPr>
                    </a:p>
                  </a:txBody>
                  <a:tcPr marL="9525" marR="9525" marT="9525" marB="0"/>
                </a:tc>
                <a:tc>
                  <a:txBody>
                    <a:bodyPr/>
                    <a:lstStyle/>
                    <a:p>
                      <a:pPr algn="ctr" fontAlgn="t"/>
                      <a:r>
                        <a:rPr lang="ru-RU" sz="1200" b="1" u="none" strike="noStrike" dirty="0">
                          <a:effectLst/>
                        </a:rPr>
                        <a:t>9,3%</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1,4%</a:t>
                      </a:r>
                      <a:endParaRPr lang="ru-RU" sz="1200" b="1" i="0" u="none" strike="noStrike" dirty="0">
                        <a:effectLst/>
                        <a:latin typeface="Microsoft Sans Serif" panose="020B0604020202020204" pitchFamily="34" charset="0"/>
                      </a:endParaRPr>
                    </a:p>
                  </a:txBody>
                  <a:tcPr marL="9525" marR="9525" marT="9525" marB="0" anchor="ctr"/>
                </a:tc>
                <a:tc>
                  <a:txBody>
                    <a:bodyPr/>
                    <a:lstStyle/>
                    <a:p>
                      <a:pPr algn="ctr" fontAlgn="t"/>
                      <a:r>
                        <a:rPr lang="ru-RU" sz="1200" b="1" u="none" strike="noStrike" dirty="0">
                          <a:effectLst/>
                        </a:rPr>
                        <a:t>1,7%</a:t>
                      </a:r>
                      <a:endParaRPr lang="ru-RU" sz="1200" b="1" i="0" u="none" strike="noStrike" dirty="0">
                        <a:effectLst/>
                        <a:latin typeface="Microsoft Sans Serif" panose="020B0604020202020204" pitchFamily="34" charset="0"/>
                      </a:endParaRPr>
                    </a:p>
                  </a:txBody>
                  <a:tcPr marL="9525" marR="9525" marT="9525" marB="0" anchor="ctr"/>
                </a:tc>
                <a:extLst>
                  <a:ext uri="{0D108BD9-81ED-4DB2-BD59-A6C34878D82A}">
                    <a16:rowId xmlns:a16="http://schemas.microsoft.com/office/drawing/2014/main" val="1357481779"/>
                  </a:ext>
                </a:extLst>
              </a:tr>
            </a:tbl>
          </a:graphicData>
        </a:graphic>
      </p:graphicFrame>
      <p:cxnSp>
        <p:nvCxnSpPr>
          <p:cNvPr id="11" name="Straight Connector 15">
            <a:extLst>
              <a:ext uri="{FF2B5EF4-FFF2-40B4-BE49-F238E27FC236}">
                <a16:creationId xmlns:a16="http://schemas.microsoft.com/office/drawing/2014/main" id="{0D08BE83-90E4-734B-86FB-034465481774}"/>
              </a:ext>
            </a:extLst>
          </p:cNvPr>
          <p:cNvCxnSpPr>
            <a:cxnSpLocks/>
          </p:cNvCxnSpPr>
          <p:nvPr/>
        </p:nvCxnSpPr>
        <p:spPr>
          <a:xfrm>
            <a:off x="788453" y="1270041"/>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1048289-7D50-9947-86C3-3C560782012B}"/>
              </a:ext>
            </a:extLst>
          </p:cNvPr>
          <p:cNvSpPr txBox="1"/>
          <p:nvPr/>
        </p:nvSpPr>
        <p:spPr>
          <a:xfrm rot="16200000">
            <a:off x="-1226339" y="4718472"/>
            <a:ext cx="3463921" cy="246221"/>
          </a:xfrm>
          <a:prstGeom prst="rect">
            <a:avLst/>
          </a:prstGeom>
          <a:noFill/>
        </p:spPr>
        <p:txBody>
          <a:bodyPr wrap="square" rtlCol="0">
            <a:spAutoFit/>
          </a:bodyPr>
          <a:lstStyle/>
          <a:p>
            <a:r>
              <a:rPr lang="ru-RU" sz="1000" dirty="0"/>
              <a:t>Источник: Индекс Роста МСП</a:t>
            </a:r>
          </a:p>
        </p:txBody>
      </p:sp>
    </p:spTree>
    <p:extLst>
      <p:ext uri="{BB962C8B-B14F-4D97-AF65-F5344CB8AC3E}">
        <p14:creationId xmlns:p14="http://schemas.microsoft.com/office/powerpoint/2010/main" val="270474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359909" y="-202089"/>
            <a:ext cx="11701462" cy="1325563"/>
          </a:xfrm>
        </p:spPr>
        <p:txBody>
          <a:bodyPr>
            <a:normAutofit/>
          </a:bodyPr>
          <a:lstStyle/>
          <a:p>
            <a:r>
              <a:rPr lang="ru-RU" sz="1600" b="1" dirty="0">
                <a:solidFill>
                  <a:srgbClr val="C00000"/>
                </a:solidFill>
              </a:rPr>
              <a:t>В четвертой группе сосредоточены как лидеры роста сектора МСП среди всех субъектов Российской Федерации – Магаданская область  (+26,9), так и регионы с продолжающимся сильным ухудшением состояния сектора МСП, например, Республика Коми  (-8,3)</a:t>
            </a:r>
            <a:endParaRPr lang="ru-RU" sz="1600" b="1" dirty="0">
              <a:solidFill>
                <a:srgbClr val="C00000"/>
              </a:solidFill>
              <a:highlight>
                <a:srgbClr val="FFFF00"/>
              </a:highlight>
            </a:endParaRP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610600" y="6405473"/>
            <a:ext cx="2743200" cy="365125"/>
          </a:xfrm>
        </p:spPr>
        <p:txBody>
          <a:bodyPr/>
          <a:lstStyle/>
          <a:p>
            <a:fld id="{36E1F4C5-5AF9-5B4E-A9EE-5884AF1378C3}" type="slidenum">
              <a:rPr lang="ru-RU" smtClean="0"/>
              <a:t>17</a:t>
            </a:fld>
            <a:endParaRPr lang="ru-RU"/>
          </a:p>
        </p:txBody>
      </p:sp>
      <p:graphicFrame>
        <p:nvGraphicFramePr>
          <p:cNvPr id="38" name="Диаграмма 37">
            <a:extLst>
              <a:ext uri="{FF2B5EF4-FFF2-40B4-BE49-F238E27FC236}">
                <a16:creationId xmlns:a16="http://schemas.microsoft.com/office/drawing/2014/main" id="{27EF0138-954B-F44A-A781-95F66915941F}"/>
              </a:ext>
            </a:extLst>
          </p:cNvPr>
          <p:cNvGraphicFramePr/>
          <p:nvPr>
            <p:extLst>
              <p:ext uri="{D42A27DB-BD31-4B8C-83A1-F6EECF244321}">
                <p14:modId xmlns:p14="http://schemas.microsoft.com/office/powerpoint/2010/main" val="2200252244"/>
              </p:ext>
            </p:extLst>
          </p:nvPr>
        </p:nvGraphicFramePr>
        <p:xfrm>
          <a:off x="537640" y="704091"/>
          <a:ext cx="7138557" cy="6426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a:extLst>
              <a:ext uri="{FF2B5EF4-FFF2-40B4-BE49-F238E27FC236}">
                <a16:creationId xmlns:a16="http://schemas.microsoft.com/office/drawing/2014/main" id="{0503B347-889D-A544-AC62-DA67A7A645C0}"/>
              </a:ext>
            </a:extLst>
          </p:cNvPr>
          <p:cNvGraphicFramePr>
            <a:graphicFrameLocks noGrp="1"/>
          </p:cNvGraphicFramePr>
          <p:nvPr>
            <p:extLst>
              <p:ext uri="{D42A27DB-BD31-4B8C-83A1-F6EECF244321}">
                <p14:modId xmlns:p14="http://schemas.microsoft.com/office/powerpoint/2010/main" val="660716617"/>
              </p:ext>
            </p:extLst>
          </p:nvPr>
        </p:nvGraphicFramePr>
        <p:xfrm>
          <a:off x="4737176" y="4646631"/>
          <a:ext cx="1189062" cy="487680"/>
        </p:xfrm>
        <a:graphic>
          <a:graphicData uri="http://schemas.openxmlformats.org/drawingml/2006/table">
            <a:tbl>
              <a:tblPr firstRow="1" bandRow="1">
                <a:tableStyleId>{5C22544A-7EE6-4342-B048-85BDC9FD1C3A}</a:tableStyleId>
              </a:tblPr>
              <a:tblGrid>
                <a:gridCol w="1189062">
                  <a:extLst>
                    <a:ext uri="{9D8B030D-6E8A-4147-A177-3AD203B41FA5}">
                      <a16:colId xmlns:a16="http://schemas.microsoft.com/office/drawing/2014/main" val="2533860527"/>
                    </a:ext>
                  </a:extLst>
                </a:gridCol>
              </a:tblGrid>
              <a:tr h="19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solidFill>
                            <a:schemeClr val="accent6">
                              <a:lumMod val="75000"/>
                            </a:schemeClr>
                          </a:solidFill>
                        </a:rPr>
                        <a:t>Умеренный рост</a:t>
                      </a:r>
                    </a:p>
                  </a:txBody>
                  <a:tcPr>
                    <a:lnL w="12700" cmpd="sng">
                      <a:noFill/>
                    </a:lnL>
                    <a:lnR w="12700" cmpd="sng">
                      <a:noFill/>
                    </a:lnR>
                    <a:lnT w="12700" cap="flat" cmpd="sng" algn="ctr">
                      <a:noFill/>
                      <a:prstDash val="sysDashDot"/>
                      <a:round/>
                      <a:headEnd type="none" w="med" len="med"/>
                      <a:tailEnd type="none" w="med" len="med"/>
                    </a:lnT>
                    <a:lnB w="12700" cap="flat" cmpd="sng" algn="ctr">
                      <a:solidFill>
                        <a:schemeClr val="bg2">
                          <a:lumMod val="2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577270"/>
                  </a:ext>
                </a:extLst>
              </a:tr>
              <a:tr h="177956">
                <a:tc>
                  <a:txBody>
                    <a:bodyPr/>
                    <a:lstStyle/>
                    <a:p>
                      <a:r>
                        <a:rPr lang="ru-RU" sz="1000" dirty="0">
                          <a:solidFill>
                            <a:schemeClr val="bg2">
                              <a:lumMod val="25000"/>
                            </a:schemeClr>
                          </a:solidFill>
                        </a:rPr>
                        <a:t>Стагнация</a:t>
                      </a:r>
                    </a:p>
                  </a:txBody>
                  <a:tcPr>
                    <a:lnL w="12700" cmpd="sng">
                      <a:noFill/>
                    </a:lnL>
                    <a:lnR w="12700" cmpd="sng">
                      <a:noFill/>
                    </a:lnR>
                    <a:lnT w="12700" cap="flat" cmpd="sng" algn="ctr">
                      <a:solidFill>
                        <a:schemeClr val="bg2">
                          <a:lumMod val="25000"/>
                        </a:schemeClr>
                      </a:solid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8987943"/>
                  </a:ext>
                </a:extLst>
              </a:tr>
            </a:tbl>
          </a:graphicData>
        </a:graphic>
      </p:graphicFrame>
      <p:graphicFrame>
        <p:nvGraphicFramePr>
          <p:cNvPr id="12" name="Таблица 11">
            <a:extLst>
              <a:ext uri="{FF2B5EF4-FFF2-40B4-BE49-F238E27FC236}">
                <a16:creationId xmlns:a16="http://schemas.microsoft.com/office/drawing/2014/main" id="{099297EA-236E-F94D-B12C-C7F51A9A9E28}"/>
              </a:ext>
            </a:extLst>
          </p:cNvPr>
          <p:cNvGraphicFramePr>
            <a:graphicFrameLocks noGrp="1"/>
          </p:cNvGraphicFramePr>
          <p:nvPr>
            <p:extLst>
              <p:ext uri="{D42A27DB-BD31-4B8C-83A1-F6EECF244321}">
                <p14:modId xmlns:p14="http://schemas.microsoft.com/office/powerpoint/2010/main" val="452607113"/>
              </p:ext>
            </p:extLst>
          </p:nvPr>
        </p:nvGraphicFramePr>
        <p:xfrm>
          <a:off x="6088548" y="1900654"/>
          <a:ext cx="694217" cy="252843"/>
        </p:xfrm>
        <a:graphic>
          <a:graphicData uri="http://schemas.openxmlformats.org/drawingml/2006/table">
            <a:tbl>
              <a:tblPr firstRow="1" bandRow="1">
                <a:tableStyleId>{5C22544A-7EE6-4342-B048-85BDC9FD1C3A}</a:tableStyleId>
              </a:tblPr>
              <a:tblGrid>
                <a:gridCol w="694217">
                  <a:extLst>
                    <a:ext uri="{9D8B030D-6E8A-4147-A177-3AD203B41FA5}">
                      <a16:colId xmlns:a16="http://schemas.microsoft.com/office/drawing/2014/main" val="2533860527"/>
                    </a:ext>
                  </a:extLst>
                </a:gridCol>
              </a:tblGrid>
              <a:tr h="25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accent6">
                              <a:lumMod val="50000"/>
                            </a:schemeClr>
                          </a:solidFill>
                        </a:rPr>
                        <a:t>Расцвет</a:t>
                      </a:r>
                    </a:p>
                  </a:txBody>
                  <a:tcPr>
                    <a:lnL w="12700" cmpd="sng">
                      <a:noFill/>
                    </a:lnL>
                    <a:lnR w="12700" cmpd="sng">
                      <a:noFill/>
                    </a:lnR>
                    <a:lnT w="12700" cap="flat" cmpd="sng" algn="ctr">
                      <a:noFill/>
                      <a:prstDash val="sysDashDot"/>
                      <a:round/>
                      <a:headEnd type="none" w="med" len="med"/>
                      <a:tailEnd type="none" w="med" len="med"/>
                    </a:lnT>
                    <a:lnB w="12700" cap="flat" cmpd="sng" algn="ctr">
                      <a:solidFill>
                        <a:schemeClr val="bg2">
                          <a:lumMod val="2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577270"/>
                  </a:ext>
                </a:extLst>
              </a:tr>
            </a:tbl>
          </a:graphicData>
        </a:graphic>
      </p:graphicFrame>
      <p:graphicFrame>
        <p:nvGraphicFramePr>
          <p:cNvPr id="15" name="Таблица 14">
            <a:extLst>
              <a:ext uri="{FF2B5EF4-FFF2-40B4-BE49-F238E27FC236}">
                <a16:creationId xmlns:a16="http://schemas.microsoft.com/office/drawing/2014/main" id="{38761CC7-DE83-984C-B68D-C272F0FF3A7C}"/>
              </a:ext>
            </a:extLst>
          </p:cNvPr>
          <p:cNvGraphicFramePr>
            <a:graphicFrameLocks noGrp="1"/>
          </p:cNvGraphicFramePr>
          <p:nvPr>
            <p:extLst>
              <p:ext uri="{D42A27DB-BD31-4B8C-83A1-F6EECF244321}">
                <p14:modId xmlns:p14="http://schemas.microsoft.com/office/powerpoint/2010/main" val="406960181"/>
              </p:ext>
            </p:extLst>
          </p:nvPr>
        </p:nvGraphicFramePr>
        <p:xfrm>
          <a:off x="4381879" y="6211753"/>
          <a:ext cx="1018419" cy="251460"/>
        </p:xfrm>
        <a:graphic>
          <a:graphicData uri="http://schemas.openxmlformats.org/drawingml/2006/table">
            <a:tbl>
              <a:tblPr firstRow="1" bandRow="1">
                <a:tableStyleId>{5C22544A-7EE6-4342-B048-85BDC9FD1C3A}</a:tableStyleId>
              </a:tblPr>
              <a:tblGrid>
                <a:gridCol w="1018419">
                  <a:extLst>
                    <a:ext uri="{9D8B030D-6E8A-4147-A177-3AD203B41FA5}">
                      <a16:colId xmlns:a16="http://schemas.microsoft.com/office/drawing/2014/main" val="2533860527"/>
                    </a:ext>
                  </a:extLst>
                </a:gridCol>
              </a:tblGrid>
              <a:tr h="199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dirty="0">
                          <a:solidFill>
                            <a:srgbClr val="EF686A"/>
                          </a:solidFill>
                        </a:rPr>
                        <a:t>Спад</a:t>
                      </a:r>
                    </a:p>
                  </a:txBody>
                  <a:tcPr>
                    <a:lnL w="12700" cmpd="sng">
                      <a:noFill/>
                    </a:lnL>
                    <a:lnR w="12700" cmpd="sng">
                      <a:noFill/>
                    </a:lnR>
                    <a:lnT w="3175" cap="flat" cmpd="sng" algn="ctr">
                      <a:solidFill>
                        <a:schemeClr val="tx1"/>
                      </a:solidFill>
                      <a:prstDash val="sysDashDot"/>
                      <a:round/>
                      <a:headEnd type="none" w="med" len="med"/>
                      <a:tailEnd type="none" w="med" len="med"/>
                    </a:lnT>
                    <a:lnB w="3175"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2577270"/>
                  </a:ext>
                </a:extLst>
              </a:tr>
            </a:tbl>
          </a:graphicData>
        </a:graphic>
      </p:graphicFrame>
      <p:sp>
        <p:nvSpPr>
          <p:cNvPr id="14" name="TextBox 13">
            <a:extLst>
              <a:ext uri="{FF2B5EF4-FFF2-40B4-BE49-F238E27FC236}">
                <a16:creationId xmlns:a16="http://schemas.microsoft.com/office/drawing/2014/main" id="{AB812E87-EB6D-984B-808C-FFE601034367}"/>
              </a:ext>
            </a:extLst>
          </p:cNvPr>
          <p:cNvSpPr txBox="1"/>
          <p:nvPr/>
        </p:nvSpPr>
        <p:spPr>
          <a:xfrm>
            <a:off x="252293" y="6631393"/>
            <a:ext cx="3463921" cy="246221"/>
          </a:xfrm>
          <a:prstGeom prst="rect">
            <a:avLst/>
          </a:prstGeom>
          <a:noFill/>
        </p:spPr>
        <p:txBody>
          <a:bodyPr wrap="square" rtlCol="0">
            <a:spAutoFit/>
          </a:bodyPr>
          <a:lstStyle/>
          <a:p>
            <a:r>
              <a:rPr lang="ru-RU" sz="1000" dirty="0"/>
              <a:t>Источник: Индекс Роста МСП</a:t>
            </a:r>
          </a:p>
        </p:txBody>
      </p:sp>
      <p:cxnSp>
        <p:nvCxnSpPr>
          <p:cNvPr id="22" name="Straight Connector 15">
            <a:extLst>
              <a:ext uri="{FF2B5EF4-FFF2-40B4-BE49-F238E27FC236}">
                <a16:creationId xmlns:a16="http://schemas.microsoft.com/office/drawing/2014/main" id="{29A7A0D5-E5B0-9444-802F-A2A8593B0005}"/>
              </a:ext>
            </a:extLst>
          </p:cNvPr>
          <p:cNvCxnSpPr>
            <a:cxnSpLocks/>
          </p:cNvCxnSpPr>
          <p:nvPr/>
        </p:nvCxnSpPr>
        <p:spPr>
          <a:xfrm>
            <a:off x="636732" y="1073423"/>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09FE325-38AC-7041-91F1-63183381454F}"/>
              </a:ext>
            </a:extLst>
          </p:cNvPr>
          <p:cNvSpPr txBox="1"/>
          <p:nvPr/>
        </p:nvSpPr>
        <p:spPr>
          <a:xfrm>
            <a:off x="537640" y="704091"/>
            <a:ext cx="3746500" cy="369332"/>
          </a:xfrm>
          <a:prstGeom prst="rect">
            <a:avLst/>
          </a:prstGeom>
          <a:noFill/>
        </p:spPr>
        <p:txBody>
          <a:bodyPr wrap="square" rtlCol="0">
            <a:spAutoFit/>
          </a:bodyPr>
          <a:lstStyle/>
          <a:p>
            <a:r>
              <a:rPr lang="ru-RU" sz="900" b="1" dirty="0">
                <a:latin typeface="Arial"/>
                <a:cs typeface="Arial"/>
              </a:rPr>
              <a:t>Итоговые значения Индекса Роста в 4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sp>
        <p:nvSpPr>
          <p:cNvPr id="24" name="TextBox 23">
            <a:extLst>
              <a:ext uri="{FF2B5EF4-FFF2-40B4-BE49-F238E27FC236}">
                <a16:creationId xmlns:a16="http://schemas.microsoft.com/office/drawing/2014/main" id="{BA1B7BE9-F810-0242-9BE3-93F596E7CB0D}"/>
              </a:ext>
            </a:extLst>
          </p:cNvPr>
          <p:cNvSpPr txBox="1"/>
          <p:nvPr/>
        </p:nvSpPr>
        <p:spPr>
          <a:xfrm>
            <a:off x="7852686" y="1140390"/>
            <a:ext cx="3315575" cy="5447645"/>
          </a:xfrm>
          <a:prstGeom prst="rect">
            <a:avLst/>
          </a:prstGeom>
          <a:noFill/>
        </p:spPr>
        <p:txBody>
          <a:bodyPr wrap="square" rtlCol="0">
            <a:spAutoFit/>
          </a:bodyPr>
          <a:lstStyle/>
          <a:p>
            <a:pPr marL="171450" indent="-171450">
              <a:buFont typeface="Arial" panose="020B0604020202020204" pitchFamily="34" charset="0"/>
              <a:buChar char="•"/>
            </a:pPr>
            <a:r>
              <a:rPr lang="ru-RU" sz="1200" dirty="0">
                <a:solidFill>
                  <a:schemeClr val="tx1">
                    <a:lumMod val="85000"/>
                    <a:lumOff val="15000"/>
                  </a:schemeClr>
                </a:solidFill>
              </a:rPr>
              <a:t>Большая часть регионов группы (25 из 37) продемонстрировали по итогам 3 квартала умеренный рост, что связано с минимальными ограничениями, введенными в связи с пандемией. </a:t>
            </a:r>
          </a:p>
          <a:p>
            <a:pPr marL="171450" indent="-171450">
              <a:buFont typeface="Arial" panose="020B0604020202020204" pitchFamily="34" charset="0"/>
              <a:buChar char="•"/>
            </a:pPr>
            <a:endParaRPr lang="ru-RU" sz="1200" dirty="0">
              <a:solidFill>
                <a:schemeClr val="tx1">
                  <a:lumMod val="85000"/>
                  <a:lumOff val="15000"/>
                </a:schemeClr>
              </a:solidFill>
            </a:endParaRPr>
          </a:p>
          <a:p>
            <a:endParaRPr lang="ru-RU" sz="1200" dirty="0">
              <a:solidFill>
                <a:schemeClr val="tx1">
                  <a:lumMod val="85000"/>
                  <a:lumOff val="15000"/>
                </a:schemeClr>
              </a:solidFill>
            </a:endParaRPr>
          </a:p>
          <a:p>
            <a:pPr marL="171450" indent="-171450">
              <a:buFont typeface="Arial" panose="020B0604020202020204" pitchFamily="34" charset="0"/>
              <a:buChar char="•"/>
            </a:pPr>
            <a:r>
              <a:rPr lang="ru-RU" sz="1200" dirty="0">
                <a:solidFill>
                  <a:schemeClr val="tx1">
                    <a:lumMod val="85000"/>
                    <a:lumOff val="15000"/>
                  </a:schemeClr>
                </a:solidFill>
              </a:rPr>
              <a:t>Наибольшее рост выручки на 1 МСП показали Сахалинская область  (+50 п.), Костромская область (+50 п.) и Камчатский край (+50 п.), при этом отрицательная динамка по показателю прослеживается в Республике Коми (-50 п.) и Республике Алтай (-13,7 п.)</a:t>
            </a:r>
          </a:p>
          <a:p>
            <a:endParaRPr lang="ru-RU" sz="1200" dirty="0">
              <a:solidFill>
                <a:schemeClr val="tx1">
                  <a:lumMod val="85000"/>
                  <a:lumOff val="15000"/>
                </a:schemeClr>
              </a:solidFill>
            </a:endParaRPr>
          </a:p>
          <a:p>
            <a:pPr marL="171450" indent="-171450">
              <a:buFont typeface="Arial" panose="020B0604020202020204" pitchFamily="34" charset="0"/>
              <a:buChar char="•"/>
            </a:pPr>
            <a:r>
              <a:rPr lang="ru-RU" sz="1200" dirty="0">
                <a:solidFill>
                  <a:schemeClr val="tx1">
                    <a:lumMod val="85000"/>
                    <a:lumOff val="15000"/>
                  </a:schemeClr>
                </a:solidFill>
              </a:rPr>
              <a:t>Объем ФОТ на 1 занятого вырос практически во всех регионах группы, за исключением  Камчатского края (-14,9 п.), Республики Тыва (-13,4 п.), Курганской области (-2,5 п.) и Республики Хакасия (-0,6 п.) </a:t>
            </a:r>
          </a:p>
          <a:p>
            <a:pPr marL="171450" indent="-171450">
              <a:buFont typeface="Arial" panose="020B0604020202020204" pitchFamily="34" charset="0"/>
              <a:buChar char="•"/>
            </a:pPr>
            <a:endParaRPr lang="ru-RU" sz="1200" dirty="0">
              <a:solidFill>
                <a:schemeClr val="tx1">
                  <a:lumMod val="85000"/>
                  <a:lumOff val="15000"/>
                </a:schemeClr>
              </a:solidFill>
            </a:endParaRPr>
          </a:p>
          <a:p>
            <a:pPr marL="171450" indent="-171450">
              <a:buFont typeface="Arial" panose="020B0604020202020204" pitchFamily="34" charset="0"/>
              <a:buChar char="•"/>
            </a:pPr>
            <a:r>
              <a:rPr lang="ru-RU" sz="1200" dirty="0">
                <a:solidFill>
                  <a:schemeClr val="tx1">
                    <a:lumMod val="85000"/>
                    <a:lumOff val="15000"/>
                  </a:schemeClr>
                </a:solidFill>
              </a:rPr>
              <a:t>Лидерами по приросту числа сотрудников на МСП стали Республика Ингушетия  (+37,5 п.) и Чукотский Автономный округ (+29,8 п.), при этом показатель сократился в15  регионах группы. Наибольшее сокращение в Севастополе (-50 п.)</a:t>
            </a:r>
          </a:p>
          <a:p>
            <a:pPr marL="171450" indent="-171450">
              <a:buFont typeface="Arial" panose="020B0604020202020204" pitchFamily="34" charset="0"/>
              <a:buChar char="•"/>
            </a:pPr>
            <a:endParaRPr lang="ru-RU" sz="1200" dirty="0">
              <a:solidFill>
                <a:schemeClr val="tx1">
                  <a:lumMod val="85000"/>
                  <a:lumOff val="15000"/>
                </a:schemeClr>
              </a:solidFill>
            </a:endParaRPr>
          </a:p>
          <a:p>
            <a:pPr marL="171450" indent="-171450">
              <a:buFont typeface="Arial" panose="020B0604020202020204" pitchFamily="34" charset="0"/>
              <a:buChar char="•"/>
            </a:pPr>
            <a:endParaRPr lang="ru-RU" sz="1200" dirty="0">
              <a:solidFill>
                <a:schemeClr val="tx1">
                  <a:lumMod val="85000"/>
                  <a:lumOff val="15000"/>
                </a:schemeClr>
              </a:solidFill>
            </a:endParaRPr>
          </a:p>
        </p:txBody>
      </p:sp>
    </p:spTree>
    <p:extLst>
      <p:ext uri="{BB962C8B-B14F-4D97-AF65-F5344CB8AC3E}">
        <p14:creationId xmlns:p14="http://schemas.microsoft.com/office/powerpoint/2010/main" val="366377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a:extLst>
              <a:ext uri="{FF2B5EF4-FFF2-40B4-BE49-F238E27FC236}">
                <a16:creationId xmlns:a16="http://schemas.microsoft.com/office/drawing/2014/main" id="{96C974B9-209B-9B42-B8E5-4506452EE64D}"/>
              </a:ext>
            </a:extLst>
          </p:cNvPr>
          <p:cNvGraphicFramePr>
            <a:graphicFrameLocks noGrp="1"/>
          </p:cNvGraphicFramePr>
          <p:nvPr>
            <p:extLst>
              <p:ext uri="{D42A27DB-BD31-4B8C-83A1-F6EECF244321}">
                <p14:modId xmlns:p14="http://schemas.microsoft.com/office/powerpoint/2010/main" val="3059191710"/>
              </p:ext>
            </p:extLst>
          </p:nvPr>
        </p:nvGraphicFramePr>
        <p:xfrm>
          <a:off x="489994" y="1698698"/>
          <a:ext cx="10567866" cy="4204335"/>
        </p:xfrm>
        <a:graphic>
          <a:graphicData uri="http://schemas.openxmlformats.org/drawingml/2006/table">
            <a:tbl>
              <a:tblPr firstRow="1" bandRow="1">
                <a:tableStyleId>{5C22544A-7EE6-4342-B048-85BDC9FD1C3A}</a:tableStyleId>
              </a:tblPr>
              <a:tblGrid>
                <a:gridCol w="2441038">
                  <a:extLst>
                    <a:ext uri="{9D8B030D-6E8A-4147-A177-3AD203B41FA5}">
                      <a16:colId xmlns:a16="http://schemas.microsoft.com/office/drawing/2014/main" val="801061909"/>
                    </a:ext>
                  </a:extLst>
                </a:gridCol>
                <a:gridCol w="1270654">
                  <a:extLst>
                    <a:ext uri="{9D8B030D-6E8A-4147-A177-3AD203B41FA5}">
                      <a16:colId xmlns:a16="http://schemas.microsoft.com/office/drawing/2014/main" val="2682730830"/>
                    </a:ext>
                  </a:extLst>
                </a:gridCol>
                <a:gridCol w="1437846">
                  <a:extLst>
                    <a:ext uri="{9D8B030D-6E8A-4147-A177-3AD203B41FA5}">
                      <a16:colId xmlns:a16="http://schemas.microsoft.com/office/drawing/2014/main" val="1368006753"/>
                    </a:ext>
                  </a:extLst>
                </a:gridCol>
                <a:gridCol w="1354582">
                  <a:extLst>
                    <a:ext uri="{9D8B030D-6E8A-4147-A177-3AD203B41FA5}">
                      <a16:colId xmlns:a16="http://schemas.microsoft.com/office/drawing/2014/main" val="1597828721"/>
                    </a:ext>
                  </a:extLst>
                </a:gridCol>
                <a:gridCol w="1354582">
                  <a:extLst>
                    <a:ext uri="{9D8B030D-6E8A-4147-A177-3AD203B41FA5}">
                      <a16:colId xmlns:a16="http://schemas.microsoft.com/office/drawing/2014/main" val="2632554141"/>
                    </a:ext>
                  </a:extLst>
                </a:gridCol>
                <a:gridCol w="1354582">
                  <a:extLst>
                    <a:ext uri="{9D8B030D-6E8A-4147-A177-3AD203B41FA5}">
                      <a16:colId xmlns:a16="http://schemas.microsoft.com/office/drawing/2014/main" val="3795230055"/>
                    </a:ext>
                  </a:extLst>
                </a:gridCol>
                <a:gridCol w="1354582">
                  <a:extLst>
                    <a:ext uri="{9D8B030D-6E8A-4147-A177-3AD203B41FA5}">
                      <a16:colId xmlns:a16="http://schemas.microsoft.com/office/drawing/2014/main" val="2612346651"/>
                    </a:ext>
                  </a:extLst>
                </a:gridCol>
              </a:tblGrid>
              <a:tr h="457208">
                <a:tc>
                  <a:txBody>
                    <a:bodyPr/>
                    <a:lstStyle/>
                    <a:p>
                      <a:pPr marL="11113" indent="0" algn="ctr">
                        <a:tabLst/>
                      </a:pPr>
                      <a:endParaRPr lang="ru-RU" sz="1200" dirty="0">
                        <a:solidFill>
                          <a:schemeClr val="tx1"/>
                        </a:solidFill>
                        <a:latin typeface="+mn-lt"/>
                        <a:cs typeface="Calibri" panose="020F0502020204030204" pitchFamily="34" charset="0"/>
                      </a:endParaRPr>
                    </a:p>
                  </a:txBody>
                  <a:tcPr/>
                </a:tc>
                <a:tc>
                  <a:txBody>
                    <a:bodyPr/>
                    <a:lstStyle/>
                    <a:p>
                      <a:pPr marL="11113" indent="0" algn="ctr">
                        <a:tabLst/>
                      </a:pPr>
                      <a:r>
                        <a:rPr lang="ru-RU" sz="1000" dirty="0"/>
                        <a:t>Выручка на 1 МСП (индекс, 3 кв. 2020) </a:t>
                      </a:r>
                      <a:endParaRPr lang="ru-RU" sz="1000" dirty="0">
                        <a:solidFill>
                          <a:schemeClr val="tx1"/>
                        </a:solidFill>
                        <a:latin typeface="+mn-lt"/>
                        <a:cs typeface="Calibri" panose="020F0502020204030204" pitchFamily="34" charset="0"/>
                      </a:endParaRPr>
                    </a:p>
                  </a:txBody>
                  <a:tcPr/>
                </a:tc>
                <a:tc>
                  <a:txBody>
                    <a:bodyPr/>
                    <a:lstStyle/>
                    <a:p>
                      <a:pPr algn="ctr"/>
                      <a:r>
                        <a:rPr lang="ru-RU" sz="1000" dirty="0"/>
                        <a:t>ФОТ на 1 занятого (индекс, 3 кв. 2020) </a:t>
                      </a:r>
                      <a:endParaRPr lang="ru-RU" sz="1000" dirty="0">
                        <a:solidFill>
                          <a:schemeClr val="tx1"/>
                        </a:solidFill>
                        <a:latin typeface="+mn-lt"/>
                        <a:cs typeface="Calibri" panose="020F0502020204030204" pitchFamily="34" charset="0"/>
                      </a:endParaRPr>
                    </a:p>
                  </a:txBody>
                  <a:tcPr/>
                </a:tc>
                <a:tc>
                  <a:txBody>
                    <a:bodyPr/>
                    <a:lstStyle/>
                    <a:p>
                      <a:pPr algn="ctr"/>
                      <a:r>
                        <a:rPr lang="ru-RU" sz="1000" dirty="0"/>
                        <a:t>Число занятых на 1 МСП (индекс, 3 кв. 2020) </a:t>
                      </a:r>
                      <a:endParaRPr lang="ru-RU" sz="1000" dirty="0">
                        <a:solidFill>
                          <a:schemeClr val="tx1"/>
                        </a:solidFill>
                        <a:latin typeface="+mn-lt"/>
                        <a:cs typeface="Calibri" panose="020F0502020204030204" pitchFamily="34" charset="0"/>
                      </a:endParaRPr>
                    </a:p>
                  </a:txBody>
                  <a:tcPr/>
                </a:tc>
                <a:tc>
                  <a:txBody>
                    <a:bodyPr/>
                    <a:lstStyle/>
                    <a:p>
                      <a:pPr marL="0" indent="0" algn="l">
                        <a:lnSpc>
                          <a:spcPct val="100000"/>
                        </a:lnSpc>
                        <a:tabLst/>
                      </a:pPr>
                      <a:r>
                        <a:rPr lang="ru-RU" sz="1000" dirty="0"/>
                        <a:t>Прирост  выручки на 1 МСП в  3 кв. к о 2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Прирост  ФОТ на 1 МСП в 3кв. Ко 2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indent="0" algn="l">
                        <a:lnSpc>
                          <a:spcPct val="100000"/>
                        </a:lnSpc>
                        <a:tabLst/>
                      </a:pPr>
                      <a:r>
                        <a:rPr lang="ru-RU" sz="1000" dirty="0"/>
                        <a:t>Прирост числа занятых на 1 МСП в 3 кв. к 2 кв. 2020, (%)</a:t>
                      </a:r>
                      <a:endParaRPr lang="ru-RU" sz="1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5125234"/>
                  </a:ext>
                </a:extLst>
              </a:tr>
              <a:tr h="159894">
                <a:tc>
                  <a:txBody>
                    <a:bodyPr/>
                    <a:lstStyle/>
                    <a:p>
                      <a:pPr algn="l" fontAlgn="t"/>
                      <a:r>
                        <a:rPr lang="ru-RU" sz="1200" u="none" strike="noStrike" dirty="0">
                          <a:effectLst/>
                        </a:rPr>
                        <a:t>Магаданская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19,4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40,3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17,3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12,0%</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22,6%</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8,0%</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398722398"/>
                  </a:ext>
                </a:extLst>
              </a:tr>
              <a:tr h="159894">
                <a:tc>
                  <a:txBody>
                    <a:bodyPr/>
                    <a:lstStyle/>
                    <a:p>
                      <a:pPr algn="l" fontAlgn="t"/>
                      <a:r>
                        <a:rPr lang="ru-RU" sz="1200" u="none" strike="noStrike" dirty="0">
                          <a:effectLst/>
                        </a:rPr>
                        <a:t>Карачаево-Черкесская Республика</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0,4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20,3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21,3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2,4%</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-0,2%</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1475537406"/>
                  </a:ext>
                </a:extLst>
              </a:tr>
              <a:tr h="159894">
                <a:tc>
                  <a:txBody>
                    <a:bodyPr/>
                    <a:lstStyle/>
                    <a:p>
                      <a:pPr algn="l" fontAlgn="t"/>
                      <a:r>
                        <a:rPr lang="ru-RU" sz="1200" u="none" strike="noStrike" dirty="0">
                          <a:effectLst/>
                        </a:rPr>
                        <a:t>Сахалинская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31,4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14,2</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7,5</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2,0%</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1,7%</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58458932"/>
                  </a:ext>
                </a:extLst>
              </a:tr>
              <a:tr h="159894">
                <a:tc>
                  <a:txBody>
                    <a:bodyPr/>
                    <a:lstStyle/>
                    <a:p>
                      <a:pPr algn="l" fontAlgn="t"/>
                      <a:r>
                        <a:rPr lang="ru-RU" sz="1200" u="none" strike="noStrike">
                          <a:effectLst/>
                        </a:rPr>
                        <a:t>Кабардино-Балкарская Республика</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31,4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7,4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9,1</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-9,1%</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-0,4%</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4,0%</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589803852"/>
                  </a:ext>
                </a:extLst>
              </a:tr>
              <a:tr h="113065">
                <a:tc>
                  <a:txBody>
                    <a:bodyPr/>
                    <a:lstStyle/>
                    <a:p>
                      <a:pPr algn="l" fontAlgn="t"/>
                      <a:r>
                        <a:rPr lang="ru-RU" sz="1200" u="none" strike="noStrike">
                          <a:effectLst/>
                        </a:rPr>
                        <a:t>Костромская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50,0</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5,9</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C00000"/>
                          </a:solidFill>
                          <a:effectLst/>
                        </a:rPr>
                        <a:t>-</a:t>
                      </a:r>
                      <a:r>
                        <a:rPr lang="ru-RU" sz="1200" b="1" u="none" strike="noStrike" dirty="0">
                          <a:solidFill>
                            <a:srgbClr val="C00000"/>
                          </a:solidFill>
                          <a:effectLst/>
                        </a:rPr>
                        <a:t>0,0</a:t>
                      </a:r>
                      <a:r>
                        <a:rPr lang="en-US" sz="1200" b="1" u="none" strike="noStrike" dirty="0">
                          <a:solidFill>
                            <a:srgbClr val="C00000"/>
                          </a:solidFill>
                          <a:effectLst/>
                        </a:rPr>
                        <a:t>4 </a:t>
                      </a:r>
                      <a:r>
                        <a:rPr lang="ru-RU" sz="1200" b="1" u="none" strike="noStrike" dirty="0">
                          <a:solidFill>
                            <a:srgbClr val="C00000"/>
                          </a:solidFill>
                          <a:effectLst/>
                        </a:rPr>
                        <a:t>п.</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6,9%</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1,4%</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0,8%</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209554936"/>
                  </a:ext>
                </a:extLst>
              </a:tr>
              <a:tr h="159894">
                <a:tc>
                  <a:txBody>
                    <a:bodyPr/>
                    <a:lstStyle/>
                    <a:p>
                      <a:pPr algn="l" fontAlgn="t"/>
                      <a:r>
                        <a:rPr lang="ru-RU" sz="1200" u="none" strike="noStrike">
                          <a:effectLst/>
                        </a:rPr>
                        <a:t>Республика Карелия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17,5</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10,0</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11,2</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3,6%</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3,4%</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1,1%</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310500268"/>
                  </a:ext>
                </a:extLst>
              </a:tr>
              <a:tr h="159894">
                <a:tc>
                  <a:txBody>
                    <a:bodyPr/>
                    <a:lstStyle/>
                    <a:p>
                      <a:pPr algn="l" fontAlgn="t"/>
                      <a:r>
                        <a:rPr lang="ru-RU" sz="1200" u="none" strike="noStrike">
                          <a:effectLst/>
                        </a:rPr>
                        <a:t>Чеченская Республика</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16,4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19,6</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3,8%</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5,2%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-1,1%</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85149515"/>
                  </a:ext>
                </a:extLst>
              </a:tr>
              <a:tr h="159894">
                <a:tc>
                  <a:txBody>
                    <a:bodyPr/>
                    <a:lstStyle/>
                    <a:p>
                      <a:pPr algn="l" fontAlgn="t"/>
                      <a:r>
                        <a:rPr lang="ru-RU" sz="1200" u="none" strike="noStrike" dirty="0">
                          <a:effectLst/>
                        </a:rPr>
                        <a:t> Псковская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3,3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21,5</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5,5</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8,6%</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1,4%</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2,0%</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1765340250"/>
                  </a:ext>
                </a:extLst>
              </a:tr>
              <a:tr h="84225">
                <a:tc>
                  <a:txBody>
                    <a:bodyPr/>
                    <a:lstStyle/>
                    <a:p>
                      <a:pPr algn="l" fontAlgn="t"/>
                      <a:r>
                        <a:rPr lang="ru-RU" sz="1200" u="none" strike="noStrike">
                          <a:effectLst/>
                        </a:rPr>
                        <a:t>Республика Дагестан</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17,1</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9,8</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9,9</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6,5%</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2,1%</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2,9%</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4071800124"/>
                  </a:ext>
                </a:extLst>
              </a:tr>
              <a:tr h="159894">
                <a:tc>
                  <a:txBody>
                    <a:bodyPr/>
                    <a:lstStyle/>
                    <a:p>
                      <a:pPr algn="l" fontAlgn="t"/>
                      <a:r>
                        <a:rPr lang="ru-RU" sz="1200" u="none" strike="noStrike">
                          <a:effectLst/>
                        </a:rPr>
                        <a:t>Камчатский край</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41,3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-0,4</a:t>
                      </a:r>
                      <a:r>
                        <a:rPr lang="en-US" sz="1200" b="1" u="none" strike="noStrike" dirty="0">
                          <a:solidFill>
                            <a:srgbClr val="C00000"/>
                          </a:solidFill>
                          <a:effectLst/>
                        </a:rPr>
                        <a:t> </a:t>
                      </a:r>
                      <a:r>
                        <a:rPr lang="ru-RU" sz="1200" b="1" u="none" strike="noStrike" dirty="0">
                          <a:solidFill>
                            <a:srgbClr val="C00000"/>
                          </a:solidFill>
                          <a:effectLst/>
                        </a:rPr>
                        <a:t>п.</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5,4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-6,6%</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22,3%</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13,9%</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733833047"/>
                  </a:ext>
                </a:extLst>
              </a:tr>
              <a:tr h="159894">
                <a:tc>
                  <a:txBody>
                    <a:bodyPr/>
                    <a:lstStyle/>
                    <a:p>
                      <a:pPr algn="l" fontAlgn="t"/>
                      <a:r>
                        <a:rPr lang="ru-RU" sz="1200" u="none" strike="noStrike">
                          <a:effectLst/>
                        </a:rPr>
                        <a:t>Республика Тыва</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-0,4</a:t>
                      </a:r>
                      <a:r>
                        <a:rPr lang="en-US" sz="1200" b="1" u="none" strike="noStrike" dirty="0">
                          <a:solidFill>
                            <a:srgbClr val="C00000"/>
                          </a:solidFill>
                          <a:effectLst/>
                        </a:rPr>
                        <a:t> </a:t>
                      </a:r>
                      <a:r>
                        <a:rPr lang="ru-RU" sz="1200" b="1" u="none" strike="noStrike" dirty="0">
                          <a:solidFill>
                            <a:srgbClr val="C00000"/>
                          </a:solidFill>
                          <a:effectLst/>
                        </a:rPr>
                        <a:t>п.</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0,7</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24,7</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5,4%</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2,0%</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7,8%</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4188738658"/>
                  </a:ext>
                </a:extLst>
              </a:tr>
              <a:tr h="159894">
                <a:tc>
                  <a:txBody>
                    <a:bodyPr/>
                    <a:lstStyle/>
                    <a:p>
                      <a:pPr algn="l" fontAlgn="t"/>
                      <a:r>
                        <a:rPr lang="ru-RU" sz="1200" u="none" strike="noStrike">
                          <a:effectLst/>
                        </a:rPr>
                        <a:t>Ненецкий автономный округ</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2,5</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4,5</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19,0</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3,9%</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-0,5%</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4173887849"/>
                  </a:ext>
                </a:extLst>
              </a:tr>
              <a:tr h="159894">
                <a:tc>
                  <a:txBody>
                    <a:bodyPr/>
                    <a:lstStyle/>
                    <a:p>
                      <a:pPr algn="l" fontAlgn="t"/>
                      <a:r>
                        <a:rPr lang="ru-RU" sz="1200" u="none" strike="noStrike">
                          <a:effectLst/>
                        </a:rPr>
                        <a:t>Смоленская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21,8</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7,0</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6,4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4,1%</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3,3%</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1,8%</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378235259"/>
                  </a:ext>
                </a:extLst>
              </a:tr>
              <a:tr h="159894">
                <a:tc>
                  <a:txBody>
                    <a:bodyPr/>
                    <a:lstStyle/>
                    <a:p>
                      <a:pPr algn="l" fontAlgn="t"/>
                      <a:r>
                        <a:rPr lang="ru-RU" sz="1200" u="none" strike="noStrike" dirty="0">
                          <a:effectLst/>
                        </a:rPr>
                        <a:t>Амурская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3,6</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13,6</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7,6</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4,2%</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3,3%</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3,1%</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041177308"/>
                  </a:ext>
                </a:extLst>
              </a:tr>
              <a:tr h="159894">
                <a:tc>
                  <a:txBody>
                    <a:bodyPr/>
                    <a:lstStyle/>
                    <a:p>
                      <a:pPr algn="l" fontAlgn="t"/>
                      <a:r>
                        <a:rPr lang="ru-RU" sz="1200" u="none" strike="noStrike" dirty="0">
                          <a:effectLst/>
                        </a:rPr>
                        <a:t>Тамбовская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23,0</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6,2</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5,2</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14,0%</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5,4%</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1,3%</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590108994"/>
                  </a:ext>
                </a:extLst>
              </a:tr>
              <a:tr h="159894">
                <a:tc>
                  <a:txBody>
                    <a:bodyPr/>
                    <a:lstStyle/>
                    <a:p>
                      <a:pPr algn="l" fontAlgn="t"/>
                      <a:r>
                        <a:rPr lang="ru-RU" sz="1200" u="none" strike="noStrike">
                          <a:effectLst/>
                        </a:rPr>
                        <a:t>Чукотский автономный округ</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-5,4</a:t>
                      </a:r>
                      <a:r>
                        <a:rPr lang="en-US" sz="1200" b="1" u="none" strike="noStrike" dirty="0">
                          <a:solidFill>
                            <a:srgbClr val="C00000"/>
                          </a:solidFill>
                          <a:effectLst/>
                        </a:rPr>
                        <a:t> </a:t>
                      </a:r>
                      <a:r>
                        <a:rPr lang="ru-RU" sz="1200" b="1" u="none" strike="noStrike" dirty="0">
                          <a:solidFill>
                            <a:srgbClr val="C00000"/>
                          </a:solidFill>
                          <a:effectLst/>
                        </a:rPr>
                        <a:t>п.</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2,1</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22,4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24,2%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5,8%</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9,2%</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3652637453"/>
                  </a:ext>
                </a:extLst>
              </a:tr>
              <a:tr h="159894">
                <a:tc>
                  <a:txBody>
                    <a:bodyPr/>
                    <a:lstStyle/>
                    <a:p>
                      <a:pPr algn="l" fontAlgn="t"/>
                      <a:r>
                        <a:rPr lang="ru-RU" sz="1200" u="none" strike="noStrike">
                          <a:effectLst/>
                        </a:rPr>
                        <a:t>Республика Хакасия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20,6</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2,7</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8,1</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8,0%</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2,5%</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1,8%</a:t>
                      </a:r>
                      <a:endParaRPr lang="ru-RU" sz="1200" b="1" i="0" u="none" strike="noStrike" dirty="0">
                        <a:effectLst/>
                        <a:latin typeface="Microsoft Sans Serif" panose="020B0604020202020204" pitchFamily="34" charset="0"/>
                      </a:endParaRPr>
                    </a:p>
                  </a:txBody>
                  <a:tcPr marL="9525" marR="9525" marT="9525" marB="0"/>
                </a:tc>
                <a:extLst>
                  <a:ext uri="{0D108BD9-81ED-4DB2-BD59-A6C34878D82A}">
                    <a16:rowId xmlns:a16="http://schemas.microsoft.com/office/drawing/2014/main" val="2471708696"/>
                  </a:ext>
                </a:extLst>
              </a:tr>
              <a:tr h="159894">
                <a:tc>
                  <a:txBody>
                    <a:bodyPr/>
                    <a:lstStyle/>
                    <a:p>
                      <a:pPr algn="l" fontAlgn="t"/>
                      <a:r>
                        <a:rPr lang="ru-RU" sz="1200" u="none" strike="noStrike">
                          <a:effectLst/>
                        </a:rPr>
                        <a:t>Брянская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11,4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7,4</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5,6</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2,6%</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3,0%</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0,7%</a:t>
                      </a:r>
                      <a:endParaRPr lang="ru-RU" sz="1200" b="1" i="0" u="none" strike="noStrike" dirty="0">
                        <a:effectLst/>
                        <a:latin typeface="Microsoft Sans Serif" panose="020B0604020202020204" pitchFamily="34" charset="0"/>
                      </a:endParaRPr>
                    </a:p>
                  </a:txBody>
                  <a:tcPr marL="9525" marR="9525" marT="9525" marB="0"/>
                </a:tc>
                <a:extLst>
                  <a:ext uri="{0D108BD9-81ED-4DB2-BD59-A6C34878D82A}">
                    <a16:rowId xmlns:a16="http://schemas.microsoft.com/office/drawing/2014/main" val="3244076922"/>
                  </a:ext>
                </a:extLst>
              </a:tr>
              <a:tr h="159894">
                <a:tc>
                  <a:txBody>
                    <a:bodyPr/>
                    <a:lstStyle/>
                    <a:p>
                      <a:pPr algn="l" fontAlgn="t"/>
                      <a:r>
                        <a:rPr lang="ru-RU" sz="1200" u="none" strike="noStrike">
                          <a:effectLst/>
                        </a:rPr>
                        <a:t>Ямало-Ненецкий автономный округ</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13,8</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4,3</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en-US" sz="1200" b="1" u="none" strike="noStrike" dirty="0">
                          <a:solidFill>
                            <a:srgbClr val="00B050"/>
                          </a:solidFill>
                          <a:effectLst/>
                        </a:rPr>
                        <a:t>+</a:t>
                      </a:r>
                      <a:r>
                        <a:rPr lang="ru-RU" sz="1200" b="1" u="none" strike="noStrike" dirty="0">
                          <a:solidFill>
                            <a:srgbClr val="00B050"/>
                          </a:solidFill>
                          <a:effectLst/>
                        </a:rPr>
                        <a:t>6,9</a:t>
                      </a:r>
                      <a:r>
                        <a:rPr lang="en-US" sz="1200" b="1" u="none" strike="noStrike" dirty="0">
                          <a:solidFill>
                            <a:srgbClr val="00B050"/>
                          </a:solidFill>
                          <a:effectLst/>
                        </a:rPr>
                        <a:t> </a:t>
                      </a:r>
                      <a:r>
                        <a:rPr lang="ru-RU" sz="1200" b="1" u="none" strike="noStrike" dirty="0">
                          <a:solidFill>
                            <a:srgbClr val="00B050"/>
                          </a:solidFill>
                          <a:effectLst/>
                        </a:rPr>
                        <a:t>п.</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1,1%</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4,2%</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2,2%</a:t>
                      </a:r>
                      <a:endParaRPr lang="ru-RU" sz="1200" b="1" i="0" u="none" strike="noStrike" dirty="0">
                        <a:effectLst/>
                        <a:latin typeface="Microsoft Sans Serif" panose="020B0604020202020204" pitchFamily="34" charset="0"/>
                      </a:endParaRPr>
                    </a:p>
                  </a:txBody>
                  <a:tcPr marL="9525" marR="9525" marT="9525" marB="0"/>
                </a:tc>
                <a:extLst>
                  <a:ext uri="{0D108BD9-81ED-4DB2-BD59-A6C34878D82A}">
                    <a16:rowId xmlns:a16="http://schemas.microsoft.com/office/drawing/2014/main" val="3345123668"/>
                  </a:ext>
                </a:extLst>
              </a:tr>
            </a:tbl>
          </a:graphicData>
        </a:graphic>
      </p:graphicFrame>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489994" y="238966"/>
            <a:ext cx="11288349" cy="662781"/>
          </a:xfrm>
        </p:spPr>
        <p:txBody>
          <a:bodyPr>
            <a:normAutofit/>
          </a:bodyPr>
          <a:lstStyle/>
          <a:p>
            <a:r>
              <a:rPr lang="ru-RU" sz="1600" b="1" dirty="0">
                <a:solidFill>
                  <a:srgbClr val="C00000"/>
                </a:solidFill>
              </a:rPr>
              <a:t>Основной вклад в рост Индекса Роста МСП в регионах 4 группы внес рост значений показателя выручки на 1 МСП, но даже с учетом падения этих значений во втором квартале, прирост оказался незначительным</a:t>
            </a: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923116" y="6492875"/>
            <a:ext cx="2743200" cy="365125"/>
          </a:xfrm>
        </p:spPr>
        <p:txBody>
          <a:bodyPr/>
          <a:lstStyle/>
          <a:p>
            <a:fld id="{36E1F4C5-5AF9-5B4E-A9EE-5884AF1378C3}" type="slidenum">
              <a:rPr lang="ru-RU" smtClean="0"/>
              <a:t>18</a:t>
            </a:fld>
            <a:endParaRPr lang="ru-RU"/>
          </a:p>
        </p:txBody>
      </p:sp>
      <p:sp>
        <p:nvSpPr>
          <p:cNvPr id="9" name="TextBox 8">
            <a:extLst>
              <a:ext uri="{FF2B5EF4-FFF2-40B4-BE49-F238E27FC236}">
                <a16:creationId xmlns:a16="http://schemas.microsoft.com/office/drawing/2014/main" id="{0DB9091F-B077-9B47-88C2-3DA77CDE1270}"/>
              </a:ext>
            </a:extLst>
          </p:cNvPr>
          <p:cNvSpPr txBox="1"/>
          <p:nvPr/>
        </p:nvSpPr>
        <p:spPr>
          <a:xfrm>
            <a:off x="489994" y="1122356"/>
            <a:ext cx="3746500" cy="369332"/>
          </a:xfrm>
          <a:prstGeom prst="rect">
            <a:avLst/>
          </a:prstGeom>
          <a:noFill/>
        </p:spPr>
        <p:txBody>
          <a:bodyPr wrap="square" rtlCol="0">
            <a:spAutoFit/>
          </a:bodyPr>
          <a:lstStyle/>
          <a:p>
            <a:r>
              <a:rPr lang="ru-RU" sz="900" b="1" dirty="0">
                <a:latin typeface="Arial"/>
                <a:cs typeface="Arial"/>
              </a:rPr>
              <a:t>Структура Индекса Роста в 4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cxnSp>
        <p:nvCxnSpPr>
          <p:cNvPr id="11" name="Straight Connector 15">
            <a:extLst>
              <a:ext uri="{FF2B5EF4-FFF2-40B4-BE49-F238E27FC236}">
                <a16:creationId xmlns:a16="http://schemas.microsoft.com/office/drawing/2014/main" id="{0D08BE83-90E4-734B-86FB-034465481774}"/>
              </a:ext>
            </a:extLst>
          </p:cNvPr>
          <p:cNvCxnSpPr>
            <a:cxnSpLocks/>
          </p:cNvCxnSpPr>
          <p:nvPr/>
        </p:nvCxnSpPr>
        <p:spPr>
          <a:xfrm>
            <a:off x="489994" y="1491688"/>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1048289-7D50-9947-86C3-3C560782012B}"/>
              </a:ext>
            </a:extLst>
          </p:cNvPr>
          <p:cNvSpPr txBox="1"/>
          <p:nvPr/>
        </p:nvSpPr>
        <p:spPr>
          <a:xfrm>
            <a:off x="289546" y="6599509"/>
            <a:ext cx="3463921" cy="246221"/>
          </a:xfrm>
          <a:prstGeom prst="rect">
            <a:avLst/>
          </a:prstGeom>
          <a:noFill/>
        </p:spPr>
        <p:txBody>
          <a:bodyPr wrap="square" rtlCol="0">
            <a:spAutoFit/>
          </a:bodyPr>
          <a:lstStyle/>
          <a:p>
            <a:r>
              <a:rPr lang="ru-RU" sz="1000" dirty="0"/>
              <a:t>Источник: Индекс Роста МСП</a:t>
            </a:r>
          </a:p>
        </p:txBody>
      </p:sp>
    </p:spTree>
    <p:extLst>
      <p:ext uri="{BB962C8B-B14F-4D97-AF65-F5344CB8AC3E}">
        <p14:creationId xmlns:p14="http://schemas.microsoft.com/office/powerpoint/2010/main" val="425068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582580" y="204648"/>
            <a:ext cx="10955463" cy="662781"/>
          </a:xfrm>
        </p:spPr>
        <p:txBody>
          <a:bodyPr>
            <a:normAutofit/>
          </a:bodyPr>
          <a:lstStyle/>
          <a:p>
            <a:r>
              <a:rPr lang="ru-RU" sz="1600" b="1" dirty="0">
                <a:solidFill>
                  <a:srgbClr val="C00000"/>
                </a:solidFill>
              </a:rPr>
              <a:t>В регионах четвертой группы с наименьшим значением итогового Индекса Роста МСП наблюдается как сокращение выручки на 1 МСП, так и сокращение занятости </a:t>
            </a: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8923116" y="6492875"/>
            <a:ext cx="2743200" cy="365125"/>
          </a:xfrm>
        </p:spPr>
        <p:txBody>
          <a:bodyPr/>
          <a:lstStyle/>
          <a:p>
            <a:fld id="{36E1F4C5-5AF9-5B4E-A9EE-5884AF1378C3}" type="slidenum">
              <a:rPr lang="ru-RU" smtClean="0"/>
              <a:t>19</a:t>
            </a:fld>
            <a:endParaRPr lang="ru-RU"/>
          </a:p>
        </p:txBody>
      </p:sp>
      <p:sp>
        <p:nvSpPr>
          <p:cNvPr id="9" name="TextBox 8">
            <a:extLst>
              <a:ext uri="{FF2B5EF4-FFF2-40B4-BE49-F238E27FC236}">
                <a16:creationId xmlns:a16="http://schemas.microsoft.com/office/drawing/2014/main" id="{0DB9091F-B077-9B47-88C2-3DA77CDE1270}"/>
              </a:ext>
            </a:extLst>
          </p:cNvPr>
          <p:cNvSpPr txBox="1"/>
          <p:nvPr/>
        </p:nvSpPr>
        <p:spPr>
          <a:xfrm>
            <a:off x="582580" y="875625"/>
            <a:ext cx="3746500" cy="369332"/>
          </a:xfrm>
          <a:prstGeom prst="rect">
            <a:avLst/>
          </a:prstGeom>
          <a:noFill/>
        </p:spPr>
        <p:txBody>
          <a:bodyPr wrap="square" rtlCol="0">
            <a:spAutoFit/>
          </a:bodyPr>
          <a:lstStyle/>
          <a:p>
            <a:r>
              <a:rPr lang="ru-RU" sz="900" b="1" dirty="0">
                <a:latin typeface="Arial"/>
                <a:cs typeface="Arial"/>
              </a:rPr>
              <a:t>Структура Индекса Роста в 4 группе,</a:t>
            </a:r>
            <a:br>
              <a:rPr lang="ru-RU" sz="900" dirty="0">
                <a:latin typeface="Arial"/>
                <a:cs typeface="Arial"/>
              </a:rPr>
            </a:br>
            <a:r>
              <a:rPr lang="ru-RU" sz="900" dirty="0">
                <a:solidFill>
                  <a:srgbClr val="7F7F7F"/>
                </a:solidFill>
                <a:latin typeface="Arial"/>
                <a:cs typeface="Arial"/>
              </a:rPr>
              <a:t>Индекс, 3 кв. 2020</a:t>
            </a:r>
            <a:endParaRPr lang="en-GB" sz="900" dirty="0">
              <a:solidFill>
                <a:srgbClr val="7F7F7F"/>
              </a:solidFill>
              <a:latin typeface="Arial"/>
              <a:cs typeface="Arial"/>
            </a:endParaRPr>
          </a:p>
        </p:txBody>
      </p:sp>
      <p:cxnSp>
        <p:nvCxnSpPr>
          <p:cNvPr id="11" name="Straight Connector 15">
            <a:extLst>
              <a:ext uri="{FF2B5EF4-FFF2-40B4-BE49-F238E27FC236}">
                <a16:creationId xmlns:a16="http://schemas.microsoft.com/office/drawing/2014/main" id="{0D08BE83-90E4-734B-86FB-034465481774}"/>
              </a:ext>
            </a:extLst>
          </p:cNvPr>
          <p:cNvCxnSpPr>
            <a:cxnSpLocks/>
          </p:cNvCxnSpPr>
          <p:nvPr/>
        </p:nvCxnSpPr>
        <p:spPr>
          <a:xfrm>
            <a:off x="582580" y="1372073"/>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1048289-7D50-9947-86C3-3C560782012B}"/>
              </a:ext>
            </a:extLst>
          </p:cNvPr>
          <p:cNvSpPr txBox="1"/>
          <p:nvPr/>
        </p:nvSpPr>
        <p:spPr>
          <a:xfrm>
            <a:off x="289546" y="6599509"/>
            <a:ext cx="3463921" cy="246221"/>
          </a:xfrm>
          <a:prstGeom prst="rect">
            <a:avLst/>
          </a:prstGeom>
          <a:noFill/>
        </p:spPr>
        <p:txBody>
          <a:bodyPr wrap="square" rtlCol="0">
            <a:spAutoFit/>
          </a:bodyPr>
          <a:lstStyle/>
          <a:p>
            <a:r>
              <a:rPr lang="ru-RU" sz="1000" dirty="0"/>
              <a:t>Источник: Индекс Роста МСП</a:t>
            </a:r>
          </a:p>
        </p:txBody>
      </p:sp>
      <p:graphicFrame>
        <p:nvGraphicFramePr>
          <p:cNvPr id="8" name="Таблица 7">
            <a:extLst>
              <a:ext uri="{FF2B5EF4-FFF2-40B4-BE49-F238E27FC236}">
                <a16:creationId xmlns:a16="http://schemas.microsoft.com/office/drawing/2014/main" id="{F26A15BE-E95E-E84F-9118-A7507AE77385}"/>
              </a:ext>
            </a:extLst>
          </p:cNvPr>
          <p:cNvGraphicFramePr>
            <a:graphicFrameLocks noGrp="1"/>
          </p:cNvGraphicFramePr>
          <p:nvPr>
            <p:extLst>
              <p:ext uri="{D42A27DB-BD31-4B8C-83A1-F6EECF244321}">
                <p14:modId xmlns:p14="http://schemas.microsoft.com/office/powerpoint/2010/main" val="2841465414"/>
              </p:ext>
            </p:extLst>
          </p:nvPr>
        </p:nvGraphicFramePr>
        <p:xfrm>
          <a:off x="658120" y="1591465"/>
          <a:ext cx="10006337" cy="4356735"/>
        </p:xfrm>
        <a:graphic>
          <a:graphicData uri="http://schemas.openxmlformats.org/drawingml/2006/table">
            <a:tbl>
              <a:tblPr firstRow="1" bandRow="1">
                <a:tableStyleId>{5C22544A-7EE6-4342-B048-85BDC9FD1C3A}</a:tableStyleId>
              </a:tblPr>
              <a:tblGrid>
                <a:gridCol w="2311333">
                  <a:extLst>
                    <a:ext uri="{9D8B030D-6E8A-4147-A177-3AD203B41FA5}">
                      <a16:colId xmlns:a16="http://schemas.microsoft.com/office/drawing/2014/main" val="801061909"/>
                    </a:ext>
                  </a:extLst>
                </a:gridCol>
                <a:gridCol w="1203137">
                  <a:extLst>
                    <a:ext uri="{9D8B030D-6E8A-4147-A177-3AD203B41FA5}">
                      <a16:colId xmlns:a16="http://schemas.microsoft.com/office/drawing/2014/main" val="2682730830"/>
                    </a:ext>
                  </a:extLst>
                </a:gridCol>
                <a:gridCol w="1361443">
                  <a:extLst>
                    <a:ext uri="{9D8B030D-6E8A-4147-A177-3AD203B41FA5}">
                      <a16:colId xmlns:a16="http://schemas.microsoft.com/office/drawing/2014/main" val="1368006753"/>
                    </a:ext>
                  </a:extLst>
                </a:gridCol>
                <a:gridCol w="1282606">
                  <a:extLst>
                    <a:ext uri="{9D8B030D-6E8A-4147-A177-3AD203B41FA5}">
                      <a16:colId xmlns:a16="http://schemas.microsoft.com/office/drawing/2014/main" val="1597828721"/>
                    </a:ext>
                  </a:extLst>
                </a:gridCol>
                <a:gridCol w="1282606">
                  <a:extLst>
                    <a:ext uri="{9D8B030D-6E8A-4147-A177-3AD203B41FA5}">
                      <a16:colId xmlns:a16="http://schemas.microsoft.com/office/drawing/2014/main" val="129243046"/>
                    </a:ext>
                  </a:extLst>
                </a:gridCol>
                <a:gridCol w="1282606">
                  <a:extLst>
                    <a:ext uri="{9D8B030D-6E8A-4147-A177-3AD203B41FA5}">
                      <a16:colId xmlns:a16="http://schemas.microsoft.com/office/drawing/2014/main" val="3550481326"/>
                    </a:ext>
                  </a:extLst>
                </a:gridCol>
                <a:gridCol w="1282606">
                  <a:extLst>
                    <a:ext uri="{9D8B030D-6E8A-4147-A177-3AD203B41FA5}">
                      <a16:colId xmlns:a16="http://schemas.microsoft.com/office/drawing/2014/main" val="253237041"/>
                    </a:ext>
                  </a:extLst>
                </a:gridCol>
              </a:tblGrid>
              <a:tr h="457208">
                <a:tc>
                  <a:txBody>
                    <a:bodyPr/>
                    <a:lstStyle/>
                    <a:p>
                      <a:pPr marL="11113" indent="0" algn="ctr">
                        <a:tabLst/>
                      </a:pP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11113" indent="0" algn="ctr">
                        <a:tabLst/>
                      </a:pPr>
                      <a:r>
                        <a:rPr lang="ru-RU" sz="1000" dirty="0">
                          <a:latin typeface="Calibri" panose="020F0502020204030204" pitchFamily="34" charset="0"/>
                          <a:cs typeface="Calibri" panose="020F0502020204030204" pitchFamily="34" charset="0"/>
                        </a:rPr>
                        <a:t>Выручка на 1 МСП (индекс, 3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ru-RU" sz="1000" dirty="0">
                          <a:latin typeface="Calibri" panose="020F0502020204030204" pitchFamily="34" charset="0"/>
                          <a:cs typeface="Calibri" panose="020F0502020204030204" pitchFamily="34" charset="0"/>
                        </a:rPr>
                        <a:t>ФОТ на 1 занятого (индекс, 3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ru-RU" sz="1000" dirty="0">
                          <a:latin typeface="Calibri" panose="020F0502020204030204" pitchFamily="34" charset="0"/>
                          <a:cs typeface="Calibri" panose="020F0502020204030204" pitchFamily="34" charset="0"/>
                        </a:rPr>
                        <a:t>Число занятых на 1 МСП (индекс, 3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indent="0" algn="l">
                        <a:lnSpc>
                          <a:spcPct val="100000"/>
                        </a:lnSpc>
                        <a:tabLst/>
                      </a:pPr>
                      <a:r>
                        <a:rPr lang="ru-RU" sz="1000" dirty="0"/>
                        <a:t>Прирост  выручки на 1 МСП в  3 кв. к о 2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Прирост  ФОТ на 1 МСП в 3кв. Ко 2 кв. 2020 (%)</a:t>
                      </a:r>
                      <a:endParaRPr lang="ru-RU" sz="1000" dirty="0">
                        <a:solidFill>
                          <a:schemeClr val="tx1"/>
                        </a:solidFill>
                        <a:latin typeface="Calibri" panose="020F0502020204030204" pitchFamily="34" charset="0"/>
                        <a:cs typeface="Calibri" panose="020F0502020204030204" pitchFamily="34" charset="0"/>
                      </a:endParaRPr>
                    </a:p>
                  </a:txBody>
                  <a:tcPr/>
                </a:tc>
                <a:tc>
                  <a:txBody>
                    <a:bodyPr/>
                    <a:lstStyle/>
                    <a:p>
                      <a:pPr marL="0" indent="0" algn="l">
                        <a:lnSpc>
                          <a:spcPct val="100000"/>
                        </a:lnSpc>
                        <a:tabLst/>
                      </a:pPr>
                      <a:r>
                        <a:rPr lang="ru-RU" sz="1000" dirty="0"/>
                        <a:t>Прирост числа занятых на 1 МСП в 3 кв. к 2 кв. 2020, (%)</a:t>
                      </a:r>
                      <a:endParaRPr lang="ru-RU" sz="10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5125234"/>
                  </a:ext>
                </a:extLst>
              </a:tr>
              <a:tr h="159894">
                <a:tc>
                  <a:txBody>
                    <a:bodyPr/>
                    <a:lstStyle/>
                    <a:p>
                      <a:pPr algn="l" fontAlgn="t"/>
                      <a:r>
                        <a:rPr lang="ru-RU" sz="1200" u="none" strike="noStrike" dirty="0">
                          <a:effectLst/>
                        </a:rPr>
                        <a:t>Архангельская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+18,8</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+11,1</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solidFill>
                            <a:srgbClr val="00B050"/>
                          </a:solidFill>
                          <a:effectLst/>
                        </a:rPr>
                        <a:t>-2,6</a:t>
                      </a:r>
                      <a:endParaRPr lang="ru-RU" sz="1200" b="1" i="0" u="none" strike="noStrike">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9,2%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8,2%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1,6%</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398722398"/>
                  </a:ext>
                </a:extLst>
              </a:tr>
              <a:tr h="159894">
                <a:tc>
                  <a:txBody>
                    <a:bodyPr/>
                    <a:lstStyle/>
                    <a:p>
                      <a:pPr algn="l" fontAlgn="t"/>
                      <a:r>
                        <a:rPr lang="ru-RU" sz="1200" u="none" strike="noStrike" dirty="0">
                          <a:effectLst/>
                        </a:rPr>
                        <a:t>Еврейская автономная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+20,9</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+1,3</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+5,4</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9,5%</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1,8%</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1475537406"/>
                  </a:ext>
                </a:extLst>
              </a:tr>
              <a:tr h="159894">
                <a:tc>
                  <a:txBody>
                    <a:bodyPr/>
                    <a:lstStyle/>
                    <a:p>
                      <a:pPr algn="l" fontAlgn="t"/>
                      <a:r>
                        <a:rPr lang="ru-RU" sz="1200" u="none" strike="noStrike">
                          <a:effectLst/>
                        </a:rPr>
                        <a:t>Орловская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+11,5</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+9,1</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+2,3</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0,1%</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2,7%</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-0,4%</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58458932"/>
                  </a:ext>
                </a:extLst>
              </a:tr>
              <a:tr h="159894">
                <a:tc>
                  <a:txBody>
                    <a:bodyPr/>
                    <a:lstStyle/>
                    <a:p>
                      <a:pPr algn="l" fontAlgn="t"/>
                      <a:r>
                        <a:rPr lang="ru-RU" sz="1200" u="none" strike="noStrike">
                          <a:effectLst/>
                        </a:rPr>
                        <a:t>Курганская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+29,8</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+0,7</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-0,2</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5,0%</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1,5%</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0,6%</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589803852"/>
                  </a:ext>
                </a:extLst>
              </a:tr>
              <a:tr h="113065">
                <a:tc>
                  <a:txBody>
                    <a:bodyPr/>
                    <a:lstStyle/>
                    <a:p>
                      <a:pPr algn="l" fontAlgn="t"/>
                      <a:r>
                        <a:rPr lang="ru-RU" sz="1200" u="none" strike="noStrike">
                          <a:effectLst/>
                        </a:rPr>
                        <a:t>Республика Калмыкия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+1,3</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-0,2</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+14,2</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11,5%</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6,8%</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-0,4%</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209554936"/>
                  </a:ext>
                </a:extLst>
              </a:tr>
              <a:tr h="159894">
                <a:tc>
                  <a:txBody>
                    <a:bodyPr/>
                    <a:lstStyle/>
                    <a:p>
                      <a:pPr algn="l" fontAlgn="t"/>
                      <a:r>
                        <a:rPr lang="ru-RU" sz="1200" u="none" strike="noStrike">
                          <a:effectLst/>
                        </a:rPr>
                        <a:t>Республика Северная Осетия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+4,6</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+5,4</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+5,6</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4,9%</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-1,4%</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3,0%</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310500268"/>
                  </a:ext>
                </a:extLst>
              </a:tr>
              <a:tr h="159894">
                <a:tc>
                  <a:txBody>
                    <a:bodyPr/>
                    <a:lstStyle/>
                    <a:p>
                      <a:pPr algn="l" fontAlgn="t"/>
                      <a:r>
                        <a:rPr lang="ru-RU" sz="1200" u="none" strike="noStrike">
                          <a:effectLst/>
                        </a:rPr>
                        <a:t>Республика Алтай</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-9,5</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+18,2</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-2,6</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2,7%</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-8,2%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-2,8%</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85149515"/>
                  </a:ext>
                </a:extLst>
              </a:tr>
              <a:tr h="159894">
                <a:tc>
                  <a:txBody>
                    <a:bodyPr/>
                    <a:lstStyle/>
                    <a:p>
                      <a:pPr algn="l" fontAlgn="t"/>
                      <a:r>
                        <a:rPr lang="ru-RU" sz="1200" u="none" strike="noStrike">
                          <a:effectLst/>
                        </a:rPr>
                        <a:t> Республика Бурятия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+2,7</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+9,8</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-1,4</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2,3%</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4,9%</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0,2%</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1765340250"/>
                  </a:ext>
                </a:extLst>
              </a:tr>
              <a:tr h="84225">
                <a:tc>
                  <a:txBody>
                    <a:bodyPr/>
                    <a:lstStyle/>
                    <a:p>
                      <a:pPr algn="l" fontAlgn="t"/>
                      <a:r>
                        <a:rPr lang="ru-RU" sz="1200" u="none" strike="noStrike">
                          <a:effectLst/>
                        </a:rPr>
                        <a:t>Забайкальский край</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-4,1</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+5,3</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+5,7</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9,1%</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4,7%</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2,2%</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4071800124"/>
                  </a:ext>
                </a:extLst>
              </a:tr>
              <a:tr h="159894">
                <a:tc>
                  <a:txBody>
                    <a:bodyPr/>
                    <a:lstStyle/>
                    <a:p>
                      <a:pPr algn="l" fontAlgn="t"/>
                      <a:r>
                        <a:rPr lang="ru-RU" sz="1200" u="none" strike="noStrike">
                          <a:effectLst/>
                        </a:rPr>
                        <a:t>Мурманская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+0,2</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+9,4</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-1,6</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8,7%</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4,9%</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-1,0%</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733833047"/>
                  </a:ext>
                </a:extLst>
              </a:tr>
              <a:tr h="159894">
                <a:tc>
                  <a:txBody>
                    <a:bodyPr/>
                    <a:lstStyle/>
                    <a:p>
                      <a:pPr algn="l" fontAlgn="t"/>
                      <a:r>
                        <a:rPr lang="ru-RU" sz="1200" u="none" strike="noStrike">
                          <a:effectLst/>
                        </a:rPr>
                        <a:t>Астраханская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+7,3</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+6,0</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-2,2</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3,1%</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0,6%</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0,4%</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4188738658"/>
                  </a:ext>
                </a:extLst>
              </a:tr>
              <a:tr h="159894">
                <a:tc>
                  <a:txBody>
                    <a:bodyPr/>
                    <a:lstStyle/>
                    <a:p>
                      <a:pPr algn="l" fontAlgn="t"/>
                      <a:r>
                        <a:rPr lang="ru-RU" sz="1200" u="none" strike="noStrike">
                          <a:effectLst/>
                        </a:rPr>
                        <a:t>Курская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-14,6</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+5,5</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+7,7</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6,3%</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2,8%</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2,0%</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4173887849"/>
                  </a:ext>
                </a:extLst>
              </a:tr>
              <a:tr h="159894">
                <a:tc>
                  <a:txBody>
                    <a:bodyPr/>
                    <a:lstStyle/>
                    <a:p>
                      <a:pPr algn="l" fontAlgn="t"/>
                      <a:r>
                        <a:rPr lang="ru-RU" sz="1200" u="none" strike="noStrike">
                          <a:effectLst/>
                        </a:rPr>
                        <a:t>Республика Адыгея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-15,9</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+14,5</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-7,4</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9,9%</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10,3%</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0,2%</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378235259"/>
                  </a:ext>
                </a:extLst>
              </a:tr>
              <a:tr h="159894">
                <a:tc>
                  <a:txBody>
                    <a:bodyPr/>
                    <a:lstStyle/>
                    <a:p>
                      <a:pPr algn="l" fontAlgn="t"/>
                      <a:r>
                        <a:rPr lang="ru-RU" sz="1200" u="none" strike="noStrike">
                          <a:effectLst/>
                        </a:rPr>
                        <a:t>Республика Мордовия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-1,2</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-3,3</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+2,8</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9,4%</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6,8%</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2,6%</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041177308"/>
                  </a:ext>
                </a:extLst>
              </a:tr>
              <a:tr h="159894">
                <a:tc>
                  <a:txBody>
                    <a:bodyPr/>
                    <a:lstStyle/>
                    <a:p>
                      <a:pPr algn="l" fontAlgn="t"/>
                      <a:r>
                        <a:rPr lang="ru-RU" sz="1200" u="none" strike="noStrike">
                          <a:effectLst/>
                        </a:rPr>
                        <a:t>Республика Марий Эл</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+2,5</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-5,4</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+1,2</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8,2%</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4,2%</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1,5%</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2590108994"/>
                  </a:ext>
                </a:extLst>
              </a:tr>
              <a:tr h="159894">
                <a:tc>
                  <a:txBody>
                    <a:bodyPr/>
                    <a:lstStyle/>
                    <a:p>
                      <a:pPr algn="l" fontAlgn="t"/>
                      <a:r>
                        <a:rPr lang="ru-RU" sz="1200" u="none" strike="noStrike">
                          <a:effectLst/>
                        </a:rPr>
                        <a:t>Новгородская область</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-3,3</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+3,2</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-5,2</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6,5%</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1,1%</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2,9%</a:t>
                      </a:r>
                      <a:endParaRPr lang="ru-RU" sz="1200" b="1" i="0" u="none" strike="noStrike">
                        <a:effectLst/>
                        <a:latin typeface="Microsoft Sans Serif" panose="020B0604020202020204" pitchFamily="34" charset="0"/>
                      </a:endParaRPr>
                    </a:p>
                  </a:txBody>
                  <a:tcPr marL="9525" marR="9525" marT="9525" marB="0"/>
                </a:tc>
                <a:extLst>
                  <a:ext uri="{0D108BD9-81ED-4DB2-BD59-A6C34878D82A}">
                    <a16:rowId xmlns:a16="http://schemas.microsoft.com/office/drawing/2014/main" val="3652637453"/>
                  </a:ext>
                </a:extLst>
              </a:tr>
              <a:tr h="159894">
                <a:tc>
                  <a:txBody>
                    <a:bodyPr/>
                    <a:lstStyle/>
                    <a:p>
                      <a:pPr algn="l" fontAlgn="t"/>
                      <a:r>
                        <a:rPr lang="ru-RU" sz="1200" u="none" strike="noStrike">
                          <a:effectLst/>
                        </a:rPr>
                        <a:t>Республика Ингушетия</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-18,1</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+5,1</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+0,0</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-2,5%</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6,3%</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-12,7%</a:t>
                      </a:r>
                      <a:endParaRPr lang="ru-RU" sz="1200" b="1" i="0" u="none" strike="noStrike" dirty="0">
                        <a:effectLst/>
                        <a:latin typeface="Microsoft Sans Serif" panose="020B0604020202020204" pitchFamily="34" charset="0"/>
                      </a:endParaRPr>
                    </a:p>
                  </a:txBody>
                  <a:tcPr marL="9525" marR="9525" marT="9525" marB="0"/>
                </a:tc>
                <a:extLst>
                  <a:ext uri="{0D108BD9-81ED-4DB2-BD59-A6C34878D82A}">
                    <a16:rowId xmlns:a16="http://schemas.microsoft.com/office/drawing/2014/main" val="2471708696"/>
                  </a:ext>
                </a:extLst>
              </a:tr>
              <a:tr h="159894">
                <a:tc>
                  <a:txBody>
                    <a:bodyPr/>
                    <a:lstStyle/>
                    <a:p>
                      <a:pPr algn="l" fontAlgn="t"/>
                      <a:r>
                        <a:rPr lang="ru-RU" sz="1200" u="none" strike="noStrike">
                          <a:effectLst/>
                        </a:rPr>
                        <a:t>Республика Коми</a:t>
                      </a:r>
                      <a:endParaRPr lang="ru-RU" sz="1200" b="0"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-50,0</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+2,3</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+1,9</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4,2%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0,7%</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1,0%</a:t>
                      </a:r>
                      <a:endParaRPr lang="ru-RU" sz="1200" b="1" i="0" u="none" strike="noStrike" dirty="0">
                        <a:effectLst/>
                        <a:latin typeface="Microsoft Sans Serif" panose="020B0604020202020204" pitchFamily="34" charset="0"/>
                      </a:endParaRPr>
                    </a:p>
                  </a:txBody>
                  <a:tcPr marL="9525" marR="9525" marT="9525" marB="0"/>
                </a:tc>
                <a:extLst>
                  <a:ext uri="{0D108BD9-81ED-4DB2-BD59-A6C34878D82A}">
                    <a16:rowId xmlns:a16="http://schemas.microsoft.com/office/drawing/2014/main" val="3244076922"/>
                  </a:ext>
                </a:extLst>
              </a:tr>
              <a:tr h="119852">
                <a:tc>
                  <a:txBody>
                    <a:bodyPr/>
                    <a:lstStyle/>
                    <a:p>
                      <a:pPr algn="l" fontAlgn="t"/>
                      <a:r>
                        <a:rPr lang="ru-RU" sz="1200" u="none" strike="noStrike" dirty="0">
                          <a:effectLst/>
                        </a:rPr>
                        <a:t>Архангельская область</a:t>
                      </a:r>
                      <a:endParaRPr lang="ru-RU" sz="1200" b="0"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+18,8</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00B050"/>
                          </a:solidFill>
                          <a:effectLst/>
                        </a:rPr>
                        <a:t>+11,1</a:t>
                      </a:r>
                      <a:endParaRPr lang="ru-RU" sz="1200" b="1" i="0" u="none" strike="noStrike" dirty="0">
                        <a:solidFill>
                          <a:srgbClr val="00B05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dirty="0">
                          <a:solidFill>
                            <a:srgbClr val="C00000"/>
                          </a:solidFill>
                          <a:effectLst/>
                        </a:rPr>
                        <a:t>-2,6</a:t>
                      </a:r>
                      <a:endParaRPr lang="ru-RU" sz="1200" b="1" i="0" u="none" strike="noStrike" dirty="0">
                        <a:solidFill>
                          <a:srgbClr val="C00000"/>
                        </a:solidFill>
                        <a:effectLst/>
                        <a:latin typeface="Microsoft Sans Serif" panose="020B0604020202020204" pitchFamily="34" charset="0"/>
                      </a:endParaRPr>
                    </a:p>
                  </a:txBody>
                  <a:tcPr marL="9525" marR="9525" marT="9525" marB="0"/>
                </a:tc>
                <a:tc>
                  <a:txBody>
                    <a:bodyPr/>
                    <a:lstStyle/>
                    <a:p>
                      <a:pPr algn="ctr" fontAlgn="t"/>
                      <a:r>
                        <a:rPr lang="ru-RU" sz="1200" b="1" u="none" strike="noStrike">
                          <a:effectLst/>
                        </a:rPr>
                        <a:t>9,2%</a:t>
                      </a:r>
                      <a:endParaRPr lang="ru-RU" sz="1200" b="1" i="0" u="none" strike="noStrike">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8,2%</a:t>
                      </a:r>
                      <a:endParaRPr lang="ru-RU" sz="1200" b="1" i="0" u="none" strike="noStrike" dirty="0">
                        <a:effectLst/>
                        <a:latin typeface="Microsoft Sans Serif" panose="020B0604020202020204" pitchFamily="34" charset="0"/>
                      </a:endParaRPr>
                    </a:p>
                  </a:txBody>
                  <a:tcPr marL="9525" marR="9525" marT="9525" marB="0"/>
                </a:tc>
                <a:tc>
                  <a:txBody>
                    <a:bodyPr/>
                    <a:lstStyle/>
                    <a:p>
                      <a:pPr algn="ctr" fontAlgn="t"/>
                      <a:r>
                        <a:rPr lang="ru-RU" sz="1200" b="1" u="none" strike="noStrike" dirty="0">
                          <a:effectLst/>
                        </a:rPr>
                        <a:t>1,6%</a:t>
                      </a:r>
                      <a:endParaRPr lang="ru-RU" sz="1200" b="1" i="0" u="none" strike="noStrike" dirty="0">
                        <a:effectLst/>
                        <a:latin typeface="Microsoft Sans Serif" panose="020B0604020202020204" pitchFamily="34" charset="0"/>
                      </a:endParaRPr>
                    </a:p>
                  </a:txBody>
                  <a:tcPr marL="9525" marR="9525" marT="9525" marB="0"/>
                </a:tc>
                <a:extLst>
                  <a:ext uri="{0D108BD9-81ED-4DB2-BD59-A6C34878D82A}">
                    <a16:rowId xmlns:a16="http://schemas.microsoft.com/office/drawing/2014/main" val="3345123668"/>
                  </a:ext>
                </a:extLst>
              </a:tr>
            </a:tbl>
          </a:graphicData>
        </a:graphic>
      </p:graphicFrame>
    </p:spTree>
    <p:extLst>
      <p:ext uri="{BB962C8B-B14F-4D97-AF65-F5344CB8AC3E}">
        <p14:creationId xmlns:p14="http://schemas.microsoft.com/office/powerpoint/2010/main" val="15308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ru-RU" sz="4800" i="1" dirty="0">
                <a:solidFill>
                  <a:srgbClr val="FFFFFF"/>
                </a:solidFill>
              </a:rPr>
              <a:t>Ч</a:t>
            </a:r>
            <a:r>
              <a:rPr lang="ru" sz="4800" i="1" dirty="0">
                <a:solidFill>
                  <a:srgbClr val="FFFFFF"/>
                </a:solidFill>
              </a:rPr>
              <a:t>то-то про </a:t>
            </a:r>
            <a:r>
              <a:rPr lang="en-US" sz="4800" i="1" dirty="0">
                <a:solidFill>
                  <a:srgbClr val="FFFFFF"/>
                </a:solidFill>
              </a:rPr>
              <a:t>BD</a:t>
            </a:r>
            <a:r>
              <a:rPr lang="ru-RU" sz="4800" i="1" dirty="0">
                <a:solidFill>
                  <a:srgbClr val="FFFFFF"/>
                </a:solidFill>
              </a:rPr>
              <a:t> и важность управления экономикой на базе нового качества данных</a:t>
            </a:r>
            <a:endParaRPr lang="ru" sz="4800" i="1" dirty="0">
              <a:solidFill>
                <a:srgbClr val="FFFFFF"/>
              </a:solidFill>
            </a:endParaRPr>
          </a:p>
        </p:txBody>
      </p:sp>
      <p:sp>
        <p:nvSpPr>
          <p:cNvPr id="5" name="TextBox 4">
            <a:extLst>
              <a:ext uri="{FF2B5EF4-FFF2-40B4-BE49-F238E27FC236}">
                <a16:creationId xmlns:a16="http://schemas.microsoft.com/office/drawing/2014/main" id="{37B4FE0A-71F1-BE46-A914-A02A532868F3}"/>
              </a:ext>
            </a:extLst>
          </p:cNvPr>
          <p:cNvSpPr txBox="1"/>
          <p:nvPr/>
        </p:nvSpPr>
        <p:spPr>
          <a:xfrm>
            <a:off x="454867" y="843749"/>
            <a:ext cx="10700813" cy="2462213"/>
          </a:xfrm>
          <a:prstGeom prst="rect">
            <a:avLst/>
          </a:prstGeom>
          <a:solidFill>
            <a:schemeClr val="bg1"/>
          </a:solidFill>
        </p:spPr>
        <p:txBody>
          <a:bodyPr wrap="square">
            <a:spAutoFit/>
          </a:bodyPr>
          <a:lstStyle/>
          <a:p>
            <a:r>
              <a:rPr lang="ru-RU" sz="1400" dirty="0">
                <a:solidFill>
                  <a:schemeClr val="tx1">
                    <a:lumMod val="85000"/>
                    <a:lumOff val="15000"/>
                  </a:schemeClr>
                </a:solidFill>
              </a:rPr>
              <a:t>Благодаря развитию технологий сбора, обработки и хранения информации, большинство развитых и развивающихся стран переходят к активному использованию в государственном управлении «больших данных» , которые дополняют классическую систему статистики и опросные методы, и с учётом которых, сегодня принимаются основные решения в денежно-кредитной, налогово-бюджетной, тарифной, регуляторной, территориально-отраслевой политике. </a:t>
            </a:r>
          </a:p>
          <a:p>
            <a:endParaRPr lang="ru-RU" sz="1400" dirty="0">
              <a:solidFill>
                <a:schemeClr val="tx1">
                  <a:lumMod val="85000"/>
                  <a:lumOff val="15000"/>
                </a:schemeClr>
              </a:solidFill>
              <a:highlight>
                <a:srgbClr val="FFFF00"/>
              </a:highlight>
            </a:endParaRPr>
          </a:p>
          <a:p>
            <a:endParaRPr lang="ru-RU" sz="1400" dirty="0">
              <a:solidFill>
                <a:schemeClr val="tx1">
                  <a:lumMod val="85000"/>
                  <a:lumOff val="15000"/>
                </a:schemeClr>
              </a:solidFill>
            </a:endParaRPr>
          </a:p>
          <a:p>
            <a:r>
              <a:rPr lang="ru-RU" sz="1400" dirty="0">
                <a:solidFill>
                  <a:schemeClr val="tx1">
                    <a:lumMod val="85000"/>
                    <a:lumOff val="15000"/>
                  </a:schemeClr>
                </a:solidFill>
              </a:rPr>
              <a:t>Сегодня мы можем создать новую среду доверия, основанную на максимально оперативных и достоверных цифрах – больших данных ФНС, ФТС, банковской системы, социальных фондов, коммерческих платформ  и пр. </a:t>
            </a:r>
          </a:p>
          <a:p>
            <a:endParaRPr lang="ru-RU" sz="1400" dirty="0">
              <a:solidFill>
                <a:schemeClr val="tx1">
                  <a:lumMod val="85000"/>
                  <a:lumOff val="15000"/>
                </a:schemeClr>
              </a:solidFill>
            </a:endParaRPr>
          </a:p>
          <a:p>
            <a:r>
              <a:rPr lang="ru-RU" sz="1400" dirty="0">
                <a:solidFill>
                  <a:schemeClr val="tx1">
                    <a:lumMod val="85000"/>
                    <a:lumOff val="15000"/>
                  </a:schemeClr>
                </a:solidFill>
              </a:rPr>
              <a:t>Особенно важно, что данные максимально оперативны, могут предоставляться практически в режиме «онлайн», что в огромной степени отличает их от данных Росстата, который предоставляет данные с различной задержкой в зависимости от показателя от месяцев до года.</a:t>
            </a:r>
            <a:r>
              <a:rPr lang="ru-RU" sz="1400" b="1" dirty="0">
                <a:solidFill>
                  <a:schemeClr val="tx1">
                    <a:lumMod val="85000"/>
                    <a:lumOff val="15000"/>
                  </a:schemeClr>
                </a:solidFill>
              </a:rPr>
              <a:t> </a:t>
            </a:r>
            <a:endParaRPr lang="en-US" sz="1400" b="1" dirty="0">
              <a:solidFill>
                <a:schemeClr val="tx1">
                  <a:lumMod val="85000"/>
                  <a:lumOff val="15000"/>
                </a:schemeClr>
              </a:solidFill>
            </a:endParaRPr>
          </a:p>
        </p:txBody>
      </p:sp>
      <p:sp>
        <p:nvSpPr>
          <p:cNvPr id="3" name="Номер слайда 2">
            <a:extLst>
              <a:ext uri="{FF2B5EF4-FFF2-40B4-BE49-F238E27FC236}">
                <a16:creationId xmlns:a16="http://schemas.microsoft.com/office/drawing/2014/main" id="{38FF7626-BD3F-E443-8B45-0DEA1136C3E3}"/>
              </a:ext>
            </a:extLst>
          </p:cNvPr>
          <p:cNvSpPr>
            <a:spLocks noGrp="1"/>
          </p:cNvSpPr>
          <p:nvPr>
            <p:ph type="sldNum" sz="quarter" idx="12"/>
          </p:nvPr>
        </p:nvSpPr>
        <p:spPr/>
        <p:txBody>
          <a:bodyPr/>
          <a:lstStyle/>
          <a:p>
            <a:fld id="{36E1F4C5-5AF9-5B4E-A9EE-5884AF1378C3}" type="slidenum">
              <a:rPr lang="ru-RU" smtClean="0"/>
              <a:t>2</a:t>
            </a:fld>
            <a:endParaRPr lang="ru-RU"/>
          </a:p>
        </p:txBody>
      </p:sp>
      <p:sp>
        <p:nvSpPr>
          <p:cNvPr id="4" name="TextBox 3">
            <a:extLst>
              <a:ext uri="{FF2B5EF4-FFF2-40B4-BE49-F238E27FC236}">
                <a16:creationId xmlns:a16="http://schemas.microsoft.com/office/drawing/2014/main" id="{62A8EB5D-E8E0-144F-ABC0-E85A73A4EEF9}"/>
              </a:ext>
            </a:extLst>
          </p:cNvPr>
          <p:cNvSpPr txBox="1"/>
          <p:nvPr/>
        </p:nvSpPr>
        <p:spPr>
          <a:xfrm>
            <a:off x="454867" y="3463250"/>
            <a:ext cx="10996660" cy="2893100"/>
          </a:xfrm>
          <a:prstGeom prst="rect">
            <a:avLst/>
          </a:prstGeom>
          <a:solidFill>
            <a:schemeClr val="bg1">
              <a:lumMod val="95000"/>
            </a:schemeClr>
          </a:solidFill>
          <a:ln>
            <a:solidFill>
              <a:schemeClr val="bg1">
                <a:lumMod val="85000"/>
              </a:schemeClr>
            </a:solidFill>
          </a:ln>
        </p:spPr>
        <p:txBody>
          <a:bodyPr wrap="square" rtlCol="0">
            <a:spAutoFit/>
          </a:bodyPr>
          <a:lstStyle/>
          <a:p>
            <a:r>
              <a:rPr lang="ru-RU" sz="1400" b="1" dirty="0">
                <a:solidFill>
                  <a:schemeClr val="tx1">
                    <a:lumMod val="85000"/>
                    <a:lumOff val="15000"/>
                  </a:schemeClr>
                </a:solidFill>
                <a:latin typeface="+mj-lt"/>
              </a:rPr>
              <a:t>Сегодня мы представляем первый выпуск «Индекса Роста МСП», основанный на данных банковской статистики ПАО «Сбербанк»</a:t>
            </a:r>
            <a:r>
              <a:rPr lang="ru-RU" sz="1400" b="1" dirty="0">
                <a:solidFill>
                  <a:schemeClr val="tx1">
                    <a:lumMod val="85000"/>
                    <a:lumOff val="15000"/>
                  </a:schemeClr>
                </a:solidFill>
                <a:latin typeface="+mj-lt"/>
                <a:cs typeface="Times New Roman" panose="02020603050405020304" pitchFamily="18" charset="0"/>
              </a:rPr>
              <a:t>. На данном этапе представлены только количественные оценки, характеризующие степень развития сектора МСП. В дальнейшем Индекс Роста МСП будет также дополнен экспертными оценками.</a:t>
            </a:r>
          </a:p>
          <a:p>
            <a:endParaRPr lang="ru-RU" sz="1400" b="1" dirty="0">
              <a:solidFill>
                <a:schemeClr val="tx1">
                  <a:lumMod val="85000"/>
                  <a:lumOff val="15000"/>
                </a:schemeClr>
              </a:solidFill>
              <a:latin typeface="+mj-lt"/>
              <a:cs typeface="Times New Roman" panose="02020603050405020304" pitchFamily="18" charset="0"/>
            </a:endParaRPr>
          </a:p>
          <a:p>
            <a:r>
              <a:rPr lang="ru-RU" sz="1400" b="1" dirty="0">
                <a:solidFill>
                  <a:srgbClr val="C00000"/>
                </a:solidFill>
              </a:rPr>
              <a:t>В ноябре-декабре 2020 г., в рамках отработки методики Индекса, будет проведен цикл обсуждений с представителями 25 субъектов Российской Федерации, в рамках которого будут отработаны вопросы, связанные с определением веса отраслей, неточностей в определении </a:t>
            </a:r>
            <a:r>
              <a:rPr lang="ru-RU" sz="1400" b="1" dirty="0" err="1">
                <a:solidFill>
                  <a:srgbClr val="C00000"/>
                </a:solidFill>
              </a:rPr>
              <a:t>ОКВЭДов</a:t>
            </a:r>
            <a:r>
              <a:rPr lang="ru-RU" sz="1400" b="1" dirty="0">
                <a:solidFill>
                  <a:srgbClr val="C00000"/>
                </a:solidFill>
              </a:rPr>
              <a:t>, а так же будет проведено обсуждение влияния фактора теневой экономики на результаты Индекса и выявление ключевых факторов, как на региональном так и на федеральном уровне оказывающий влияние на показатели сектора МСП.  </a:t>
            </a:r>
          </a:p>
          <a:p>
            <a:endParaRPr lang="ru-RU" sz="1400" b="1" dirty="0">
              <a:solidFill>
                <a:schemeClr val="tx1">
                  <a:lumMod val="85000"/>
                  <a:lumOff val="15000"/>
                </a:schemeClr>
              </a:solidFill>
              <a:latin typeface="+mj-lt"/>
              <a:cs typeface="Times New Roman" panose="02020603050405020304" pitchFamily="18" charset="0"/>
            </a:endParaRPr>
          </a:p>
          <a:p>
            <a:r>
              <a:rPr lang="ru-RU" sz="1400" dirty="0">
                <a:solidFill>
                  <a:schemeClr val="tx1">
                    <a:lumMod val="85000"/>
                    <a:lumOff val="15000"/>
                  </a:schemeClr>
                </a:solidFill>
                <a:latin typeface="+mj-lt"/>
                <a:cs typeface="Times New Roman" panose="02020603050405020304" pitchFamily="18" charset="0"/>
              </a:rPr>
              <a:t>Мы считаем, что Индекс Роста МСП может стать основным аналитическим индексом на базе которого возможно максимально точно и оперативно прогнозировать развитие сектора МСП, как в разрезе регионов, так и в разрезе отраслей, а так же проводить мониторинг по оценке эффективности как отдельных мер поддержки, так и всей государственной политики в части развития МСП в целом. </a:t>
            </a:r>
            <a:r>
              <a:rPr lang="ru-RU" sz="1400" dirty="0">
                <a:solidFill>
                  <a:schemeClr val="tx1">
                    <a:lumMod val="85000"/>
                    <a:lumOff val="15000"/>
                  </a:schemeClr>
                </a:solidFill>
                <a:latin typeface="+mj-lt"/>
              </a:rPr>
              <a:t> </a:t>
            </a:r>
            <a:endParaRPr lang="ru-RU" sz="1400" dirty="0">
              <a:solidFill>
                <a:schemeClr val="tx1">
                  <a:lumMod val="85000"/>
                  <a:lumOff val="15000"/>
                </a:schemeClr>
              </a:solidFill>
              <a:latin typeface="+mj-lt"/>
              <a:ea typeface="Calibri" panose="020F0502020204030204" pitchFamily="34" charset="0"/>
              <a:cs typeface="Times New Roman" panose="02020603050405020304" pitchFamily="18" charset="0"/>
            </a:endParaRPr>
          </a:p>
          <a:p>
            <a:endParaRPr lang="ru-RU" sz="1400" dirty="0">
              <a:solidFill>
                <a:schemeClr val="tx1">
                  <a:lumMod val="85000"/>
                  <a:lumOff val="15000"/>
                </a:schemeClr>
              </a:solidFill>
            </a:endParaRPr>
          </a:p>
        </p:txBody>
      </p:sp>
      <p:sp>
        <p:nvSpPr>
          <p:cNvPr id="7" name="TextBox 6">
            <a:extLst>
              <a:ext uri="{FF2B5EF4-FFF2-40B4-BE49-F238E27FC236}">
                <a16:creationId xmlns:a16="http://schemas.microsoft.com/office/drawing/2014/main" id="{5169C91E-FA9C-5742-A059-31CBEA7AF816}"/>
              </a:ext>
            </a:extLst>
          </p:cNvPr>
          <p:cNvSpPr txBox="1"/>
          <p:nvPr/>
        </p:nvSpPr>
        <p:spPr>
          <a:xfrm>
            <a:off x="454867" y="251442"/>
            <a:ext cx="9920774" cy="492122"/>
          </a:xfrm>
          <a:prstGeom prst="rect">
            <a:avLst/>
          </a:prstGeom>
          <a:noFill/>
        </p:spPr>
        <p:txBody>
          <a:bodyPr wrap="square">
            <a:spAutoFit/>
          </a:bodyPr>
          <a:lstStyle/>
          <a:p>
            <a:pPr algn="just">
              <a:lnSpc>
                <a:spcPct val="115000"/>
              </a:lnSpc>
              <a:spcAft>
                <a:spcPts val="600"/>
              </a:spcAft>
            </a:pPr>
            <a:r>
              <a:rPr lang="ru-RU" sz="2400" b="1" dirty="0">
                <a:solidFill>
                  <a:srgbClr val="C00000"/>
                </a:solidFill>
                <a:latin typeface="+mj-lt"/>
                <a:ea typeface="Calibri" panose="020F0502020204030204" pitchFamily="34" charset="0"/>
                <a:cs typeface="Times New Roman" panose="02020603050405020304" pitchFamily="18" charset="0"/>
              </a:rPr>
              <a:t>В ядре Индекса Роста МСП– администрируемые данные</a:t>
            </a:r>
          </a:p>
        </p:txBody>
      </p:sp>
    </p:spTree>
    <p:extLst>
      <p:ext uri="{BB962C8B-B14F-4D97-AF65-F5344CB8AC3E}">
        <p14:creationId xmlns:p14="http://schemas.microsoft.com/office/powerpoint/2010/main" val="53519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304165-EE9A-415F-9FE3-ACD7FF64D583}"/>
              </a:ext>
            </a:extLst>
          </p:cNvPr>
          <p:cNvSpPr txBox="1"/>
          <p:nvPr/>
        </p:nvSpPr>
        <p:spPr>
          <a:xfrm>
            <a:off x="454867" y="729339"/>
            <a:ext cx="4546341" cy="4845173"/>
          </a:xfrm>
          <a:prstGeom prst="rect">
            <a:avLst/>
          </a:prstGeom>
          <a:noFill/>
        </p:spPr>
        <p:txBody>
          <a:bodyPr wrap="square">
            <a:spAutoFit/>
          </a:bodyPr>
          <a:lstStyle/>
          <a:p>
            <a:pPr algn="just">
              <a:lnSpc>
                <a:spcPct val="115000"/>
              </a:lnSpc>
              <a:spcAft>
                <a:spcPts val="600"/>
              </a:spcAft>
            </a:pPr>
            <a:r>
              <a:rPr lang="ru-RU" sz="1400" dirty="0">
                <a:solidFill>
                  <a:schemeClr val="tx1">
                    <a:lumMod val="85000"/>
                    <a:lumOff val="15000"/>
                  </a:schemeClr>
                </a:solidFill>
                <a:effectLst/>
                <a:ea typeface="Calibri" panose="020F0502020204030204" pitchFamily="34" charset="0"/>
                <a:cs typeface="Times New Roman" panose="02020603050405020304" pitchFamily="18" charset="0"/>
              </a:rPr>
              <a:t>Индекс Роста МСП рассчитывается по 85 субъектам РФ на ежеквартальной основе, квартал к кварталу.</a:t>
            </a:r>
            <a:endParaRPr lang="ru-RU" sz="1200" dirty="0">
              <a:solidFill>
                <a:schemeClr val="tx1">
                  <a:lumMod val="85000"/>
                  <a:lumOff val="15000"/>
                </a:schemeClr>
              </a:solidFill>
              <a:effectLst/>
              <a:ea typeface="Calibri" panose="020F0502020204030204" pitchFamily="34" charset="0"/>
              <a:cs typeface="Times New Roman" panose="02020603050405020304" pitchFamily="18" charset="0"/>
            </a:endParaRPr>
          </a:p>
          <a:p>
            <a:pPr algn="just">
              <a:lnSpc>
                <a:spcPct val="115000"/>
              </a:lnSpc>
              <a:spcAft>
                <a:spcPts val="600"/>
              </a:spcAft>
            </a:pPr>
            <a:r>
              <a:rPr lang="ru-RU" sz="1400" dirty="0">
                <a:solidFill>
                  <a:schemeClr val="tx1">
                    <a:lumMod val="85000"/>
                    <a:lumOff val="15000"/>
                  </a:schemeClr>
                </a:solidFill>
                <a:effectLst/>
                <a:ea typeface="Calibri" panose="020F0502020204030204" pitchFamily="34" charset="0"/>
                <a:cs typeface="Times New Roman" panose="02020603050405020304" pitchFamily="18" charset="0"/>
              </a:rPr>
              <a:t>Для расчета значений Индекса используются следующие показатели:</a:t>
            </a:r>
            <a:endParaRPr lang="ru-RU" sz="1200" dirty="0">
              <a:solidFill>
                <a:schemeClr val="tx1">
                  <a:lumMod val="85000"/>
                  <a:lumOff val="15000"/>
                </a:schemeClr>
              </a:solidFill>
              <a:effectLst/>
              <a:ea typeface="Calibri" panose="020F0502020204030204" pitchFamily="34" charset="0"/>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ru-RU" sz="1400" dirty="0">
                <a:solidFill>
                  <a:schemeClr val="tx1">
                    <a:lumMod val="85000"/>
                    <a:lumOff val="15000"/>
                  </a:schemeClr>
                </a:solidFill>
                <a:ea typeface="Calibri" panose="020F0502020204030204" pitchFamily="34" charset="0"/>
                <a:cs typeface="Times New Roman" panose="02020603050405020304" pitchFamily="18" charset="0"/>
              </a:rPr>
              <a:t>Данные банковской статистики о состоянии сектора МСП  (изменение средних объемов поступлений на р</a:t>
            </a:r>
            <a:r>
              <a:rPr lang="en-US" sz="1400" dirty="0">
                <a:solidFill>
                  <a:schemeClr val="tx1">
                    <a:lumMod val="85000"/>
                    <a:lumOff val="15000"/>
                  </a:schemeClr>
                </a:solidFill>
                <a:ea typeface="Calibri" panose="020F0502020204030204" pitchFamily="34" charset="0"/>
                <a:cs typeface="Times New Roman" panose="02020603050405020304" pitchFamily="18" charset="0"/>
              </a:rPr>
              <a:t>/c</a:t>
            </a:r>
            <a:r>
              <a:rPr lang="ru-RU" sz="1400" dirty="0">
                <a:solidFill>
                  <a:schemeClr val="tx1">
                    <a:lumMod val="85000"/>
                    <a:lumOff val="15000"/>
                  </a:schemeClr>
                </a:solidFill>
                <a:ea typeface="Calibri" panose="020F0502020204030204" pitchFamily="34" charset="0"/>
                <a:cs typeface="Times New Roman" panose="02020603050405020304" pitchFamily="18" charset="0"/>
              </a:rPr>
              <a:t> одного субъекта МСП, изменение числа рабочих мест на 1 субъект МСП, изменение объема ФОТ по МСП на 1 занятого)</a:t>
            </a:r>
          </a:p>
          <a:p>
            <a:pPr marL="342900" indent="-342900" algn="just">
              <a:lnSpc>
                <a:spcPct val="115000"/>
              </a:lnSpc>
              <a:spcAft>
                <a:spcPts val="600"/>
              </a:spcAft>
              <a:buFont typeface="Symbol" panose="05050102010706020507" pitchFamily="18" charset="2"/>
              <a:buChar char=""/>
            </a:pPr>
            <a:r>
              <a:rPr lang="ru-RU" sz="1400" dirty="0">
                <a:solidFill>
                  <a:schemeClr val="tx1">
                    <a:lumMod val="85000"/>
                    <a:lumOff val="15000"/>
                  </a:schemeClr>
                </a:solidFill>
                <a:ea typeface="Calibri" panose="020F0502020204030204" pitchFamily="34" charset="0"/>
                <a:cs typeface="Times New Roman" panose="02020603050405020304" pitchFamily="18" charset="0"/>
              </a:rPr>
              <a:t>Опросные показатели  (опрос предпринимателей относительно изменений факторов, влияющих на ведение бизнеса)- будет реализовано на втором этапе</a:t>
            </a:r>
            <a:endParaRPr lang="ru-RU" sz="1200" dirty="0">
              <a:solidFill>
                <a:schemeClr val="tx1">
                  <a:lumMod val="85000"/>
                  <a:lumOff val="15000"/>
                </a:schemeClr>
              </a:solidFill>
              <a:ea typeface="Calibri" panose="020F0502020204030204" pitchFamily="34" charset="0"/>
              <a:cs typeface="Times New Roman" panose="02020603050405020304" pitchFamily="18" charset="0"/>
            </a:endParaRPr>
          </a:p>
          <a:p>
            <a:pPr marL="342900" indent="-342900" algn="just">
              <a:lnSpc>
                <a:spcPct val="115000"/>
              </a:lnSpc>
              <a:spcAft>
                <a:spcPts val="600"/>
              </a:spcAft>
              <a:buFont typeface="Symbol" panose="05050102010706020507" pitchFamily="18" charset="2"/>
              <a:buChar char=""/>
            </a:pPr>
            <a:r>
              <a:rPr lang="ru-RU" sz="1400" dirty="0">
                <a:solidFill>
                  <a:schemeClr val="tx1">
                    <a:lumMod val="85000"/>
                    <a:lumOff val="15000"/>
                  </a:schemeClr>
                </a:solidFill>
                <a:ea typeface="Calibri" panose="020F0502020204030204" pitchFamily="34" charset="0"/>
                <a:cs typeface="Times New Roman" panose="02020603050405020304" pitchFamily="18" charset="0"/>
              </a:rPr>
              <a:t>Статистические показатели по данным реестра МСП ФНС России  (изменение количества субъектов МСП, изменение количества занятых у субъектов МСП, изменение количества вновь зарегистрированных </a:t>
            </a:r>
            <a:r>
              <a:rPr lang="ru-RU" sz="1400" dirty="0" err="1">
                <a:solidFill>
                  <a:schemeClr val="tx1">
                    <a:lumMod val="85000"/>
                    <a:lumOff val="15000"/>
                  </a:schemeClr>
                </a:solidFill>
                <a:ea typeface="Calibri" panose="020F0502020204030204" pitchFamily="34" charset="0"/>
                <a:cs typeface="Times New Roman" panose="02020603050405020304" pitchFamily="18" charset="0"/>
              </a:rPr>
              <a:t>микропредприятий</a:t>
            </a:r>
            <a:r>
              <a:rPr lang="ru-RU" sz="1400" dirty="0">
                <a:solidFill>
                  <a:schemeClr val="tx1">
                    <a:lumMod val="85000"/>
                    <a:lumOff val="15000"/>
                  </a:schemeClr>
                </a:solidFill>
                <a:ea typeface="Calibri" panose="020F0502020204030204" pitchFamily="34" charset="0"/>
                <a:cs typeface="Times New Roman" panose="02020603050405020304" pitchFamily="18" charset="0"/>
              </a:rPr>
              <a:t>) – применяется </a:t>
            </a:r>
            <a:r>
              <a:rPr lang="ru-RU" sz="1400" dirty="0" err="1">
                <a:solidFill>
                  <a:schemeClr val="tx1">
                    <a:lumMod val="85000"/>
                    <a:lumOff val="15000"/>
                  </a:schemeClr>
                </a:solidFill>
                <a:ea typeface="Calibri" panose="020F0502020204030204" pitchFamily="34" charset="0"/>
                <a:cs typeface="Times New Roman" panose="02020603050405020304" pitchFamily="18" charset="0"/>
              </a:rPr>
              <a:t>справочно</a:t>
            </a:r>
            <a:r>
              <a:rPr lang="ru-RU" sz="1400" dirty="0">
                <a:solidFill>
                  <a:schemeClr val="tx1">
                    <a:lumMod val="85000"/>
                    <a:lumOff val="15000"/>
                  </a:schemeClr>
                </a:solidFill>
                <a:ea typeface="Calibri" panose="020F0502020204030204" pitchFamily="34" charset="0"/>
                <a:cs typeface="Times New Roman" panose="02020603050405020304" pitchFamily="18" charset="0"/>
              </a:rPr>
              <a:t>.</a:t>
            </a:r>
            <a:endParaRPr lang="ru-RU" sz="1200" dirty="0">
              <a:solidFill>
                <a:schemeClr val="tx1">
                  <a:lumMod val="85000"/>
                  <a:lumOff val="15000"/>
                </a:schemeClr>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E6672E-BFD4-4DE9-9130-9D71F6D4C933}"/>
              </a:ext>
            </a:extLst>
          </p:cNvPr>
          <p:cNvSpPr txBox="1"/>
          <p:nvPr/>
        </p:nvSpPr>
        <p:spPr>
          <a:xfrm>
            <a:off x="5415254" y="729339"/>
            <a:ext cx="6097554" cy="5019644"/>
          </a:xfrm>
          <a:prstGeom prst="rect">
            <a:avLst/>
          </a:prstGeom>
          <a:noFill/>
        </p:spPr>
        <p:txBody>
          <a:bodyPr wrap="square">
            <a:spAutoFit/>
          </a:bodyPr>
          <a:lstStyle/>
          <a:p>
            <a:pPr lvl="0" algn="just">
              <a:lnSpc>
                <a:spcPct val="115000"/>
              </a:lnSpc>
              <a:spcAft>
                <a:spcPts val="600"/>
              </a:spcAft>
            </a:pPr>
            <a:r>
              <a:rPr lang="ru-RU" sz="1200" b="1" dirty="0">
                <a:solidFill>
                  <a:schemeClr val="tx1">
                    <a:lumMod val="85000"/>
                    <a:lumOff val="15000"/>
                  </a:schemeClr>
                </a:solidFill>
                <a:effectLst/>
                <a:ea typeface="Calibri" panose="020F0502020204030204" pitchFamily="34" charset="0"/>
                <a:cs typeface="Times New Roman" panose="02020603050405020304" pitchFamily="18" charset="0"/>
              </a:rPr>
              <a:t>Статистические показатели, используемые в расчете значений Индекса: </a:t>
            </a:r>
            <a:r>
              <a:rPr lang="ru-RU" sz="1200" dirty="0">
                <a:solidFill>
                  <a:schemeClr val="tx1">
                    <a:lumMod val="85000"/>
                    <a:lumOff val="15000"/>
                  </a:schemeClr>
                </a:solidFill>
                <a:effectLst/>
                <a:ea typeface="Calibri" panose="020F0502020204030204" pitchFamily="34" charset="0"/>
                <a:cs typeface="Times New Roman" panose="02020603050405020304" pitchFamily="18" charset="0"/>
              </a:rPr>
              <a:t> </a:t>
            </a:r>
          </a:p>
          <a:p>
            <a:pPr algn="just">
              <a:lnSpc>
                <a:spcPct val="115000"/>
              </a:lnSpc>
              <a:spcAft>
                <a:spcPts val="600"/>
              </a:spcAft>
            </a:pPr>
            <a:r>
              <a:rPr lang="ru-RU" sz="1200" dirty="0">
                <a:solidFill>
                  <a:schemeClr val="tx1">
                    <a:lumMod val="85000"/>
                    <a:lumOff val="15000"/>
                  </a:schemeClr>
                </a:solidFill>
                <a:ea typeface="Calibri" panose="020F0502020204030204" pitchFamily="34" charset="0"/>
                <a:cs typeface="Times New Roman" panose="02020603050405020304" pitchFamily="18" charset="0"/>
              </a:rPr>
              <a:t>1. </a:t>
            </a:r>
            <a:r>
              <a:rPr lang="ru-RU" sz="1200" b="1" dirty="0">
                <a:solidFill>
                  <a:schemeClr val="tx1">
                    <a:lumMod val="85000"/>
                    <a:lumOff val="15000"/>
                  </a:schemeClr>
                </a:solidFill>
                <a:ea typeface="Calibri" panose="020F0502020204030204" pitchFamily="34" charset="0"/>
                <a:cs typeface="Times New Roman" panose="02020603050405020304" pitchFamily="18" charset="0"/>
              </a:rPr>
              <a:t>Изменение поступлений на расчетные счета МСП в пересчете на один субъект МСП</a:t>
            </a:r>
            <a:r>
              <a:rPr lang="ru-RU" sz="1200" dirty="0">
                <a:solidFill>
                  <a:schemeClr val="tx1">
                    <a:lumMod val="85000"/>
                    <a:lumOff val="15000"/>
                  </a:schemeClr>
                </a:solidFill>
                <a:ea typeface="Calibri" panose="020F0502020204030204" pitchFamily="34" charset="0"/>
                <a:cs typeface="Times New Roman" panose="02020603050405020304" pitchFamily="18" charset="0"/>
              </a:rPr>
              <a:t>, с весом 0,2.</a:t>
            </a:r>
            <a:endParaRPr lang="ru-RU" sz="1200" dirty="0">
              <a:solidFill>
                <a:schemeClr val="tx1">
                  <a:lumMod val="85000"/>
                  <a:lumOff val="15000"/>
                </a:schemeClr>
              </a:solidFill>
              <a:highlight>
                <a:srgbClr val="FFFF00"/>
              </a:highlight>
              <a:ea typeface="Calibri" panose="020F0502020204030204" pitchFamily="34" charset="0"/>
              <a:cs typeface="Times New Roman" panose="02020603050405020304" pitchFamily="18" charset="0"/>
            </a:endParaRPr>
          </a:p>
          <a:p>
            <a:pPr algn="just">
              <a:lnSpc>
                <a:spcPct val="115000"/>
              </a:lnSpc>
              <a:spcAft>
                <a:spcPts val="600"/>
              </a:spcAft>
            </a:pPr>
            <a:r>
              <a:rPr lang="ru-RU" sz="1200" dirty="0">
                <a:solidFill>
                  <a:schemeClr val="tx1">
                    <a:lumMod val="85000"/>
                    <a:lumOff val="15000"/>
                  </a:schemeClr>
                </a:solidFill>
                <a:ea typeface="Calibri" panose="020F0502020204030204" pitchFamily="34" charset="0"/>
                <a:cs typeface="Times New Roman" panose="02020603050405020304" pitchFamily="18" charset="0"/>
              </a:rPr>
              <a:t>Средний объем поступлений на расчетные счета одного субъекта МСП рассчитывается как отношение суммарного объема поступлений на расчетные счета субъектов МСП по исполненным платежным поручениям за отчетный период к количеству субъектов МСП с хотя бы одним аналогичным поступлением за отчетный период</a:t>
            </a:r>
          </a:p>
          <a:p>
            <a:pPr algn="just">
              <a:lnSpc>
                <a:spcPct val="115000"/>
              </a:lnSpc>
              <a:spcAft>
                <a:spcPts val="600"/>
              </a:spcAft>
            </a:pPr>
            <a:r>
              <a:rPr lang="ru-RU" sz="1200" dirty="0">
                <a:solidFill>
                  <a:schemeClr val="tx1">
                    <a:lumMod val="85000"/>
                    <a:lumOff val="15000"/>
                  </a:schemeClr>
                </a:solidFill>
                <a:ea typeface="Calibri" panose="020F0502020204030204" pitchFamily="34" charset="0"/>
                <a:cs typeface="Times New Roman" panose="02020603050405020304" pitchFamily="18" charset="0"/>
              </a:rPr>
              <a:t>2. </a:t>
            </a:r>
            <a:r>
              <a:rPr lang="ru-RU" sz="1200" b="1" dirty="0">
                <a:solidFill>
                  <a:schemeClr val="tx1">
                    <a:lumMod val="85000"/>
                    <a:lumOff val="15000"/>
                  </a:schemeClr>
                </a:solidFill>
                <a:ea typeface="Calibri" panose="020F0502020204030204" pitchFamily="34" charset="0"/>
                <a:cs typeface="Times New Roman" panose="02020603050405020304" pitchFamily="18" charset="0"/>
              </a:rPr>
              <a:t>Изменение</a:t>
            </a:r>
            <a:r>
              <a:rPr lang="ru-RU" sz="1200" dirty="0">
                <a:solidFill>
                  <a:schemeClr val="tx1">
                    <a:lumMod val="85000"/>
                    <a:lumOff val="15000"/>
                  </a:schemeClr>
                </a:solidFill>
                <a:ea typeface="Calibri" panose="020F0502020204030204" pitchFamily="34" charset="0"/>
                <a:cs typeface="Times New Roman" panose="02020603050405020304" pitchFamily="18" charset="0"/>
              </a:rPr>
              <a:t> </a:t>
            </a:r>
            <a:r>
              <a:rPr lang="ru-RU" sz="1200" b="1" dirty="0">
                <a:solidFill>
                  <a:schemeClr val="tx1">
                    <a:lumMod val="85000"/>
                    <a:lumOff val="15000"/>
                  </a:schemeClr>
                </a:solidFill>
                <a:ea typeface="Calibri" panose="020F0502020204030204" pitchFamily="34" charset="0"/>
                <a:cs typeface="Times New Roman" panose="02020603050405020304" pitchFamily="18" charset="0"/>
              </a:rPr>
              <a:t>объема фонда оплаты труда МСП на 1 занятого</a:t>
            </a:r>
            <a:r>
              <a:rPr lang="ru-RU" sz="1200" dirty="0">
                <a:solidFill>
                  <a:schemeClr val="tx1">
                    <a:lumMod val="85000"/>
                    <a:lumOff val="15000"/>
                  </a:schemeClr>
                </a:solidFill>
                <a:ea typeface="Calibri" panose="020F0502020204030204" pitchFamily="34" charset="0"/>
                <a:cs typeface="Times New Roman" panose="02020603050405020304" pitchFamily="18" charset="0"/>
              </a:rPr>
              <a:t>, с весом 0,4.</a:t>
            </a:r>
          </a:p>
          <a:p>
            <a:pPr algn="just">
              <a:lnSpc>
                <a:spcPct val="115000"/>
              </a:lnSpc>
              <a:spcAft>
                <a:spcPts val="600"/>
              </a:spcAft>
            </a:pPr>
            <a:r>
              <a:rPr lang="ru-RU" sz="1200" dirty="0">
                <a:solidFill>
                  <a:schemeClr val="tx1">
                    <a:lumMod val="85000"/>
                    <a:lumOff val="15000"/>
                  </a:schemeClr>
                </a:solidFill>
                <a:ea typeface="Calibri" panose="020F0502020204030204" pitchFamily="34" charset="0"/>
                <a:cs typeface="Times New Roman" panose="02020603050405020304" pitchFamily="18" charset="0"/>
              </a:rPr>
              <a:t>Объем ФОТ МСП на 1 занятого рассчитывается как отношение суммарного объема ФОТ по всем субъектам МСП за отчетный период к количеству уникальных физических лиц с зарплатными начислениями от субъектов МСП за отчетный период.</a:t>
            </a:r>
          </a:p>
          <a:p>
            <a:pPr algn="just">
              <a:lnSpc>
                <a:spcPct val="115000"/>
              </a:lnSpc>
              <a:spcAft>
                <a:spcPts val="600"/>
              </a:spcAft>
            </a:pPr>
            <a:endParaRPr lang="ru-RU" sz="1200" dirty="0">
              <a:solidFill>
                <a:schemeClr val="tx1">
                  <a:lumMod val="85000"/>
                  <a:lumOff val="15000"/>
                </a:schemeClr>
              </a:solidFill>
              <a:ea typeface="Calibri" panose="020F0502020204030204" pitchFamily="34" charset="0"/>
              <a:cs typeface="Times New Roman" panose="02020603050405020304" pitchFamily="18" charset="0"/>
            </a:endParaRPr>
          </a:p>
          <a:p>
            <a:pPr algn="just">
              <a:lnSpc>
                <a:spcPct val="115000"/>
              </a:lnSpc>
              <a:spcAft>
                <a:spcPts val="600"/>
              </a:spcAft>
            </a:pPr>
            <a:r>
              <a:rPr lang="ru-RU" sz="1200" dirty="0">
                <a:solidFill>
                  <a:schemeClr val="tx1">
                    <a:lumMod val="85000"/>
                    <a:lumOff val="15000"/>
                  </a:schemeClr>
                </a:solidFill>
                <a:ea typeface="Calibri" panose="020F0502020204030204" pitchFamily="34" charset="0"/>
                <a:cs typeface="Times New Roman" panose="02020603050405020304" pitchFamily="18" charset="0"/>
              </a:rPr>
              <a:t>1.</a:t>
            </a:r>
            <a:r>
              <a:rPr lang="ru-RU" sz="1200" b="1" dirty="0">
                <a:solidFill>
                  <a:schemeClr val="tx1">
                    <a:lumMod val="85000"/>
                    <a:lumOff val="15000"/>
                  </a:schemeClr>
                </a:solidFill>
                <a:ea typeface="Calibri" panose="020F0502020204030204" pitchFamily="34" charset="0"/>
                <a:cs typeface="Times New Roman" panose="02020603050405020304" pitchFamily="18" charset="0"/>
              </a:rPr>
              <a:t>Изменение численности физических лиц с зарплатными начислениями на 1 субъект МСП</a:t>
            </a:r>
            <a:r>
              <a:rPr lang="ru-RU" sz="1200" dirty="0">
                <a:solidFill>
                  <a:schemeClr val="tx1">
                    <a:lumMod val="85000"/>
                    <a:lumOff val="15000"/>
                  </a:schemeClr>
                </a:solidFill>
                <a:ea typeface="Calibri" panose="020F0502020204030204" pitchFamily="34" charset="0"/>
                <a:cs typeface="Times New Roman" panose="02020603050405020304" pitchFamily="18" charset="0"/>
              </a:rPr>
              <a:t>, с весом 0,4.</a:t>
            </a:r>
          </a:p>
          <a:p>
            <a:pPr algn="just">
              <a:lnSpc>
                <a:spcPct val="115000"/>
              </a:lnSpc>
              <a:spcAft>
                <a:spcPts val="600"/>
              </a:spcAft>
            </a:pPr>
            <a:r>
              <a:rPr lang="ru-RU" sz="1200" dirty="0">
                <a:solidFill>
                  <a:schemeClr val="tx1">
                    <a:lumMod val="85000"/>
                    <a:lumOff val="15000"/>
                  </a:schemeClr>
                </a:solidFill>
                <a:ea typeface="Calibri" panose="020F0502020204030204" pitchFamily="34" charset="0"/>
                <a:cs typeface="Times New Roman" panose="02020603050405020304" pitchFamily="18" charset="0"/>
              </a:rPr>
              <a:t>Численность физических лиц с зарплатными начислениями на 1 субъект МСП рассчитывается как отношение количества уникальных физических лиц с зарплатными начислениями от субъектов МСП за отчетный период к количеству субъектов МСП с хотя бы одним аналогичным поступлением за отчетный период</a:t>
            </a:r>
          </a:p>
          <a:p>
            <a:pPr algn="just">
              <a:lnSpc>
                <a:spcPct val="115000"/>
              </a:lnSpc>
              <a:spcAft>
                <a:spcPts val="600"/>
              </a:spcAft>
            </a:pPr>
            <a:endParaRPr lang="ru-RU" sz="1200" dirty="0">
              <a:solidFill>
                <a:schemeClr val="tx1">
                  <a:lumMod val="85000"/>
                  <a:lumOff val="15000"/>
                </a:schemeClr>
              </a:solidFill>
              <a:ea typeface="Calibri" panose="020F0502020204030204" pitchFamily="34" charset="0"/>
              <a:cs typeface="Times New Roman" panose="02020603050405020304" pitchFamily="18" charset="0"/>
            </a:endParaRPr>
          </a:p>
          <a:p>
            <a:pPr algn="just">
              <a:lnSpc>
                <a:spcPct val="115000"/>
              </a:lnSpc>
              <a:spcAft>
                <a:spcPts val="600"/>
              </a:spcAft>
            </a:pPr>
            <a:endParaRPr lang="ru-RU" sz="1200" dirty="0">
              <a:solidFill>
                <a:schemeClr val="tx1">
                  <a:lumMod val="85000"/>
                  <a:lumOff val="15000"/>
                </a:schemeClr>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43B9990-1E20-489F-B525-399611B32F17}"/>
              </a:ext>
            </a:extLst>
          </p:cNvPr>
          <p:cNvSpPr txBox="1"/>
          <p:nvPr/>
        </p:nvSpPr>
        <p:spPr>
          <a:xfrm>
            <a:off x="454867" y="251442"/>
            <a:ext cx="9920774" cy="390684"/>
          </a:xfrm>
          <a:prstGeom prst="rect">
            <a:avLst/>
          </a:prstGeom>
          <a:noFill/>
        </p:spPr>
        <p:txBody>
          <a:bodyPr wrap="square">
            <a:spAutoFit/>
          </a:bodyPr>
          <a:lstStyle/>
          <a:p>
            <a:pPr algn="just">
              <a:lnSpc>
                <a:spcPct val="115000"/>
              </a:lnSpc>
              <a:spcAft>
                <a:spcPts val="600"/>
              </a:spcAft>
            </a:pPr>
            <a:r>
              <a:rPr lang="ru-RU" sz="1800" b="1" dirty="0">
                <a:solidFill>
                  <a:srgbClr val="C00000"/>
                </a:solidFill>
                <a:effectLst/>
                <a:latin typeface="+mj-lt"/>
                <a:ea typeface="Calibri" panose="020F0502020204030204" pitchFamily="34" charset="0"/>
                <a:cs typeface="Times New Roman" panose="02020603050405020304" pitchFamily="18" charset="0"/>
              </a:rPr>
              <a:t>Об </a:t>
            </a:r>
            <a:r>
              <a:rPr lang="ru-RU" b="1" dirty="0">
                <a:solidFill>
                  <a:srgbClr val="C00000"/>
                </a:solidFill>
                <a:latin typeface="+mj-lt"/>
                <a:ea typeface="Calibri" panose="020F0502020204030204" pitchFamily="34" charset="0"/>
                <a:cs typeface="Times New Roman" panose="02020603050405020304" pitchFamily="18" charset="0"/>
              </a:rPr>
              <a:t>Индексе Р</a:t>
            </a:r>
            <a:r>
              <a:rPr lang="ru-RU" sz="1800" b="1" dirty="0">
                <a:solidFill>
                  <a:srgbClr val="C00000"/>
                </a:solidFill>
                <a:effectLst/>
                <a:latin typeface="+mj-lt"/>
                <a:ea typeface="Calibri" panose="020F0502020204030204" pitchFamily="34" charset="0"/>
                <a:cs typeface="Times New Roman" panose="02020603050405020304" pitchFamily="18" charset="0"/>
              </a:rPr>
              <a:t>оста МСП</a:t>
            </a:r>
            <a:endParaRPr lang="ru-RU" sz="1600" b="1" dirty="0">
              <a:solidFill>
                <a:srgbClr val="C00000"/>
              </a:solidFill>
              <a:effectLst/>
              <a:latin typeface="+mj-lt"/>
              <a:ea typeface="Calibri" panose="020F0502020204030204" pitchFamily="34"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41E8666C-EB23-1A41-B1FD-C4CD34E5353E}"/>
              </a:ext>
            </a:extLst>
          </p:cNvPr>
          <p:cNvSpPr>
            <a:spLocks noGrp="1"/>
          </p:cNvSpPr>
          <p:nvPr>
            <p:ph type="sldNum" sz="quarter" idx="12"/>
          </p:nvPr>
        </p:nvSpPr>
        <p:spPr/>
        <p:txBody>
          <a:bodyPr/>
          <a:lstStyle/>
          <a:p>
            <a:fld id="{36E1F4C5-5AF9-5B4E-A9EE-5884AF1378C3}" type="slidenum">
              <a:rPr lang="ru-RU" smtClean="0"/>
              <a:t>20</a:t>
            </a:fld>
            <a:endParaRPr lang="ru-RU"/>
          </a:p>
        </p:txBody>
      </p:sp>
    </p:spTree>
    <p:extLst>
      <p:ext uri="{BB962C8B-B14F-4D97-AF65-F5344CB8AC3E}">
        <p14:creationId xmlns:p14="http://schemas.microsoft.com/office/powerpoint/2010/main" val="26931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8" y="459462"/>
            <a:ext cx="9072562" cy="338554"/>
          </a:xfrm>
        </p:spPr>
        <p:txBody>
          <a:bodyPr>
            <a:normAutofit/>
          </a:bodyPr>
          <a:lstStyle/>
          <a:p>
            <a:r>
              <a:rPr lang="ru-RU" sz="1800" b="1" dirty="0">
                <a:solidFill>
                  <a:srgbClr val="C00000"/>
                </a:solidFill>
              </a:rPr>
              <a:t>Как рассчитывается Индекс Роста МСП?</a:t>
            </a:r>
            <a:endParaRPr lang="en-US" sz="1800" dirty="0"/>
          </a:p>
        </p:txBody>
      </p:sp>
      <p:sp>
        <p:nvSpPr>
          <p:cNvPr id="3" name="Номер слайда 2">
            <a:extLst>
              <a:ext uri="{FF2B5EF4-FFF2-40B4-BE49-F238E27FC236}">
                <a16:creationId xmlns:a16="http://schemas.microsoft.com/office/drawing/2014/main" id="{41280F4F-86B8-8B4F-BD69-CE806B36D88D}"/>
              </a:ext>
            </a:extLst>
          </p:cNvPr>
          <p:cNvSpPr>
            <a:spLocks noGrp="1"/>
          </p:cNvSpPr>
          <p:nvPr>
            <p:ph type="sldNum" sz="quarter" idx="12"/>
          </p:nvPr>
        </p:nvSpPr>
        <p:spPr/>
        <p:txBody>
          <a:bodyPr/>
          <a:lstStyle/>
          <a:p>
            <a:fld id="{36E1F4C5-5AF9-5B4E-A9EE-5884AF1378C3}" type="slidenum">
              <a:rPr lang="ru-RU" smtClean="0"/>
              <a:t>21</a:t>
            </a:fld>
            <a:endParaRPr lang="ru-RU"/>
          </a:p>
        </p:txBody>
      </p:sp>
      <p:sp>
        <p:nvSpPr>
          <p:cNvPr id="6" name="Rectangle 5"/>
          <p:cNvSpPr/>
          <p:nvPr/>
        </p:nvSpPr>
        <p:spPr bwMode="auto">
          <a:xfrm>
            <a:off x="744834" y="5853310"/>
            <a:ext cx="10913766" cy="741982"/>
          </a:xfrm>
          <a:prstGeom prst="rect">
            <a:avLst/>
          </a:prstGeom>
          <a:noFill/>
          <a:ln w="12700">
            <a:noFill/>
            <a:round/>
            <a:headEnd/>
            <a:tailEnd/>
          </a:ln>
        </p:spPr>
        <p:txBody>
          <a:bodyPr wrap="square" lIns="0" tIns="0" rIns="0" bIns="0" rtlCol="0" anchor="ctr">
            <a:noAutofit/>
          </a:bodyPr>
          <a:lstStyle/>
          <a:p>
            <a:pPr marL="273050" indent="-3175"/>
            <a:r>
              <a:rPr lang="ru-RU" sz="1400" b="1" dirty="0">
                <a:solidFill>
                  <a:schemeClr val="tx1">
                    <a:lumMod val="85000"/>
                    <a:lumOff val="15000"/>
                  </a:schemeClr>
                </a:solidFill>
              </a:rPr>
              <a:t>На 2 этапе </a:t>
            </a:r>
            <a:r>
              <a:rPr lang="ru-RU" sz="1400" dirty="0">
                <a:solidFill>
                  <a:schemeClr val="tx1">
                    <a:lumMod val="85000"/>
                    <a:lumOff val="15000"/>
                  </a:schemeClr>
                </a:solidFill>
              </a:rPr>
              <a:t>планируется доработка методики расчёта Индекса Роста МСП, в том числе введение в методику расчета экспертных оценок.</a:t>
            </a:r>
          </a:p>
          <a:p>
            <a:pPr marL="273050" indent="-3175"/>
            <a:r>
              <a:rPr lang="ru-RU" sz="1400" dirty="0">
                <a:solidFill>
                  <a:schemeClr val="tx1">
                    <a:lumMod val="85000"/>
                    <a:lumOff val="15000"/>
                  </a:schemeClr>
                </a:solidFill>
              </a:rPr>
              <a:t> </a:t>
            </a:r>
          </a:p>
          <a:p>
            <a:pPr marL="273050" indent="-3175"/>
            <a:r>
              <a:rPr lang="ru-RU" sz="1400" dirty="0">
                <a:solidFill>
                  <a:schemeClr val="tx1">
                    <a:lumMod val="85000"/>
                    <a:lumOff val="15000"/>
                  </a:schemeClr>
                </a:solidFill>
              </a:rPr>
              <a:t>Итоговые значения Индекса Роста МСП, представленные в данной презентации, могут быть скорректированы по итогам доработки методики расчета.</a:t>
            </a:r>
            <a:endParaRPr lang="en-US" sz="1400" b="1" dirty="0">
              <a:solidFill>
                <a:schemeClr val="tx1">
                  <a:lumMod val="85000"/>
                  <a:lumOff val="15000"/>
                </a:schemeClr>
              </a:solidFill>
            </a:endParaRPr>
          </a:p>
        </p:txBody>
      </p:sp>
      <p:sp>
        <p:nvSpPr>
          <p:cNvPr id="8" name="Rectangle 7"/>
          <p:cNvSpPr/>
          <p:nvPr/>
        </p:nvSpPr>
        <p:spPr bwMode="auto">
          <a:xfrm>
            <a:off x="1045954" y="1806284"/>
            <a:ext cx="4759423" cy="741982"/>
          </a:xfrm>
          <a:prstGeom prst="rect">
            <a:avLst/>
          </a:prstGeom>
          <a:noFill/>
          <a:ln w="12700">
            <a:noFill/>
            <a:round/>
            <a:headEnd/>
            <a:tailEnd/>
          </a:ln>
        </p:spPr>
        <p:txBody>
          <a:bodyPr wrap="square" lIns="0" tIns="0" rIns="0" bIns="0" rtlCol="0" anchor="ctr">
            <a:noAutofit/>
          </a:bodyPr>
          <a:lstStyle/>
          <a:p>
            <a:pPr>
              <a:lnSpc>
                <a:spcPct val="120000"/>
              </a:lnSpc>
              <a:spcBef>
                <a:spcPts val="0"/>
              </a:spcBef>
            </a:pPr>
            <a:endParaRPr lang="ru-RU" sz="1100" dirty="0"/>
          </a:p>
        </p:txBody>
      </p:sp>
      <mc:AlternateContent xmlns:mc="http://schemas.openxmlformats.org/markup-compatibility/2006">
        <mc:Choice xmlns:a14="http://schemas.microsoft.com/office/drawing/2010/main" Requires="a14">
          <p:sp>
            <p:nvSpPr>
              <p:cNvPr id="9" name="Rectangle 8"/>
              <p:cNvSpPr/>
              <p:nvPr/>
            </p:nvSpPr>
            <p:spPr bwMode="auto">
              <a:xfrm>
                <a:off x="994353" y="1111851"/>
                <a:ext cx="10664247" cy="4047026"/>
              </a:xfrm>
              <a:prstGeom prst="rect">
                <a:avLst/>
              </a:prstGeom>
              <a:noFill/>
              <a:ln w="12700">
                <a:noFill/>
                <a:round/>
                <a:headEnd/>
                <a:tailEnd/>
              </a:ln>
            </p:spPr>
            <p:txBody>
              <a:bodyPr wrap="square" lIns="0" tIns="0" rIns="0" bIns="0" rtlCol="0" anchor="t">
                <a:noAutofit/>
              </a:bodyPr>
              <a:lstStyle/>
              <a:p>
                <a:r>
                  <a:rPr lang="ru-RU" sz="1400" dirty="0">
                    <a:solidFill>
                      <a:schemeClr val="tx1">
                        <a:lumMod val="85000"/>
                        <a:lumOff val="15000"/>
                      </a:schemeClr>
                    </a:solidFill>
                    <a:latin typeface="Calibri" panose="020F0502020204030204" pitchFamily="34" charset="0"/>
                    <a:cs typeface="Calibri" panose="020F0502020204030204" pitchFamily="34" charset="0"/>
                  </a:rPr>
                  <a:t>Данные Индекса Роста МСП охватывают около 49% всех субъектов МСП, а также работников, занятых у субъектов МСП . В зависимости от субъекта Российской Федерации – выборка составляет от 19% до 58%.</a:t>
                </a:r>
              </a:p>
              <a:p>
                <a:endParaRPr lang="ru-RU" sz="14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spcBef>
                    <a:spcPts val="600"/>
                  </a:spcBef>
                  <a:spcAft>
                    <a:spcPts val="600"/>
                  </a:spcAft>
                  <a:buFont typeface="Wingdings" panose="05000000000000000000" pitchFamily="2" charset="2"/>
                  <a:buChar char="§"/>
                </a:pPr>
                <a:r>
                  <a:rPr lang="ru-RU" sz="1400" dirty="0">
                    <a:solidFill>
                      <a:schemeClr val="tx1">
                        <a:lumMod val="85000"/>
                        <a:lumOff val="15000"/>
                      </a:schemeClr>
                    </a:solidFill>
                    <a:latin typeface="Calibri" panose="020F0502020204030204" pitchFamily="34" charset="0"/>
                    <a:cs typeface="Calibri" panose="020F0502020204030204" pitchFamily="34" charset="0"/>
                  </a:rPr>
                  <a:t>Индекс рассчитывается по 4 группам регионов Российской Федерации, сгруппированным по числу субъектов МСП</a:t>
                </a:r>
              </a:p>
              <a:p>
                <a:pPr marL="285750" indent="-285750">
                  <a:spcBef>
                    <a:spcPts val="600"/>
                  </a:spcBef>
                  <a:spcAft>
                    <a:spcPts val="600"/>
                  </a:spcAft>
                  <a:buFont typeface="Wingdings" panose="05000000000000000000" pitchFamily="2" charset="2"/>
                  <a:buChar char="§"/>
                </a:pPr>
                <a:r>
                  <a:rPr lang="ru-RU" sz="1400" dirty="0">
                    <a:solidFill>
                      <a:schemeClr val="tx1">
                        <a:lumMod val="85000"/>
                        <a:lumOff val="15000"/>
                      </a:schemeClr>
                    </a:solidFill>
                    <a:latin typeface="Calibri" panose="020F0502020204030204" pitchFamily="34" charset="0"/>
                    <a:cs typeface="Calibri" panose="020F0502020204030204" pitchFamily="34" charset="0"/>
                  </a:rPr>
                  <a:t>На первом этапе рассчитываются значения Индекса по каждому из трех показателей  (выручка на 1 МСП, ФОТ на 1 занятого и число ФЛ на 1 МСП) в разрезе регионов.</a:t>
                </a:r>
              </a:p>
              <a:p>
                <a:pPr marL="285750" indent="-285750">
                  <a:spcBef>
                    <a:spcPts val="600"/>
                  </a:spcBef>
                  <a:spcAft>
                    <a:spcPts val="600"/>
                  </a:spcAft>
                  <a:buFont typeface="Wingdings" panose="05000000000000000000" pitchFamily="2" charset="2"/>
                  <a:buChar char="§"/>
                </a:pPr>
                <a:r>
                  <a:rPr lang="ru-RU" sz="1400" dirty="0">
                    <a:solidFill>
                      <a:schemeClr val="tx1">
                        <a:lumMod val="85000"/>
                        <a:lumOff val="15000"/>
                      </a:schemeClr>
                    </a:solidFill>
                    <a:latin typeface="Calibri" panose="020F0502020204030204" pitchFamily="34" charset="0"/>
                    <a:cs typeface="Calibri" panose="020F0502020204030204" pitchFamily="34" charset="0"/>
                  </a:rPr>
                  <a:t>Значения каждого показателя  Индекса считается накопленным итогам за период  (например, 1 кв. 2020 к 1 кв. 2019</a:t>
                </a:r>
                <a:r>
                  <a:rPr lang="en-US" sz="1400" dirty="0">
                    <a:solidFill>
                      <a:schemeClr val="tx1">
                        <a:lumMod val="85000"/>
                        <a:lumOff val="15000"/>
                      </a:schemeClr>
                    </a:solidFill>
                    <a:latin typeface="Calibri" panose="020F0502020204030204" pitchFamily="34" charset="0"/>
                    <a:cs typeface="Calibri" panose="020F0502020204030204" pitchFamily="34" charset="0"/>
                  </a:rPr>
                  <a:t>/ </a:t>
                </a:r>
                <a:r>
                  <a:rPr lang="ru-RU" sz="1400" dirty="0">
                    <a:solidFill>
                      <a:schemeClr val="tx1">
                        <a:lumMod val="85000"/>
                        <a:lumOff val="15000"/>
                      </a:schemeClr>
                    </a:solidFill>
                    <a:latin typeface="Calibri" panose="020F0502020204030204" pitchFamily="34" charset="0"/>
                    <a:cs typeface="Calibri" panose="020F0502020204030204" pitchFamily="34" charset="0"/>
                  </a:rPr>
                  <a:t>1-2 кв. 2020 к 1-2 кв. 2019 и т.д.) и рассчитывается как отношение значения за отчетный период к предыдущему периоду минус один, умножить на 100. В результате расчета по периодам, в Индексе Роста МСП сглаживаются сезонные отклонения и выявляются основные тенденции развития МСП относительно аналогичного периода прошлого года. </a:t>
                </a:r>
              </a:p>
              <a:p>
                <a:pPr marL="285750" indent="-285750">
                  <a:spcBef>
                    <a:spcPts val="600"/>
                  </a:spcBef>
                  <a:spcAft>
                    <a:spcPts val="600"/>
                  </a:spcAft>
                  <a:buFont typeface="Wingdings" panose="05000000000000000000" pitchFamily="2" charset="2"/>
                  <a:buChar char="§"/>
                </a:pPr>
                <a:r>
                  <a:rPr lang="ru-RU" sz="1400" dirty="0">
                    <a:solidFill>
                      <a:schemeClr val="tx1">
                        <a:lumMod val="85000"/>
                        <a:lumOff val="15000"/>
                      </a:schemeClr>
                    </a:solidFill>
                    <a:latin typeface="Calibri" panose="020F0502020204030204" pitchFamily="34" charset="0"/>
                    <a:cs typeface="Calibri" panose="020F0502020204030204" pitchFamily="34" charset="0"/>
                  </a:rPr>
                  <a:t>На втором этапе на основе полученных значений каждого из трех показателей Индекса, переведенных в шкалу  от -50 до 50 формируется сводное значение Индекса Роста МСП по каждому субъекту Российской Федерации </a:t>
                </a:r>
                <a:r>
                  <a:rPr lang="ru-RU" sz="1400" dirty="0">
                    <a:solidFill>
                      <a:schemeClr val="tx1">
                        <a:lumMod val="85000"/>
                        <a:lumOff val="15000"/>
                      </a:schemeClr>
                    </a:solidFill>
                    <a:latin typeface="Calibri" panose="020F0502020204030204" pitchFamily="34" charset="0"/>
                    <a:ea typeface="Times New Roman" panose="02020603050405020304" pitchFamily="18" charset="0"/>
                    <a:cs typeface="Calibri" panose="020F0502020204030204" pitchFamily="34" charset="0"/>
                  </a:rPr>
                  <a:t>по следующие формуле:</a:t>
                </a:r>
              </a:p>
              <a:p>
                <a:pPr marL="285750" indent="-285750">
                  <a:spcBef>
                    <a:spcPts val="600"/>
                  </a:spcBef>
                  <a:spcAft>
                    <a:spcPts val="600"/>
                  </a:spcAft>
                  <a:buFont typeface="Wingdings" panose="05000000000000000000" pitchFamily="2" charset="2"/>
                  <a:buChar char="§"/>
                </a:pPr>
                <a:endParaRPr lang="ru-RU" sz="1400" dirty="0">
                  <a:solidFill>
                    <a:schemeClr val="tx1">
                      <a:lumMod val="85000"/>
                      <a:lumOff val="15000"/>
                    </a:schemeClr>
                  </a:solidFill>
                  <a:latin typeface="Calibri" panose="020F0502020204030204" pitchFamily="34" charset="0"/>
                  <a:ea typeface="Times New Roman" panose="02020603050405020304" pitchFamily="18" charset="0"/>
                  <a:cs typeface="Calibri" panose="020F0502020204030204" pitchFamily="34" charset="0"/>
                </a:endParaRPr>
              </a:p>
              <a:p>
                <a:pPr algn="ctr">
                  <a:spcBef>
                    <a:spcPts val="600"/>
                  </a:spcBef>
                  <a:spcAft>
                    <a:spcPts val="600"/>
                  </a:spcAft>
                </a:pPr>
                <a:r>
                  <a:rPr lang="ru-RU" sz="1400" dirty="0">
                    <a:ln>
                      <a:solidFill>
                        <a:schemeClr val="tx1"/>
                      </a:solidFill>
                    </a:ln>
                    <a:solidFill>
                      <a:schemeClr val="tx1">
                        <a:lumMod val="85000"/>
                        <a:lumOff val="15000"/>
                      </a:schemeClr>
                    </a:solidFill>
                    <a:latin typeface="Calibri" panose="020F0502020204030204" pitchFamily="34" charset="0"/>
                    <a:ea typeface="Times New Roman" panose="02020603050405020304" pitchFamily="18" charset="0"/>
                    <a:cs typeface="Calibri" panose="020F0502020204030204" pitchFamily="34" charset="0"/>
                  </a:rPr>
                  <a:t>З</a:t>
                </a:r>
                <a14:m>
                  <m:oMath xmlns:m="http://schemas.openxmlformats.org/officeDocument/2006/math">
                    <m:r>
                      <a:rPr lang="ru-RU" sz="1400">
                        <a:ln>
                          <a:solidFill>
                            <a:schemeClr val="tx1"/>
                          </a:solidFill>
                        </a:ln>
                        <a:solidFill>
                          <a:schemeClr val="tx1">
                            <a:lumMod val="85000"/>
                            <a:lumOff val="15000"/>
                          </a:schemeClr>
                        </a:solidFill>
                        <a:latin typeface="Cambria Math" panose="02040503050406030204" pitchFamily="18" charset="0"/>
                        <a:ea typeface="Times New Roman" panose="02020603050405020304" pitchFamily="18" charset="0"/>
                        <a:cs typeface="Times New Roman" panose="02020603050405020304" pitchFamily="18" charset="0"/>
                      </a:rPr>
                      <m:t>начение Индекса Роста МСП</m:t>
                    </m:r>
                    <m:r>
                      <a:rPr lang="ru-RU" sz="1400" i="1">
                        <a:ln>
                          <a:solidFill>
                            <a:schemeClr val="tx1"/>
                          </a:solidFill>
                        </a:ln>
                        <a:solidFill>
                          <a:schemeClr val="tx1">
                            <a:lumMod val="85000"/>
                            <a:lumOff val="15000"/>
                          </a:schemeClr>
                        </a:solidFill>
                        <a:latin typeface="Cambria Math" panose="02040503050406030204" pitchFamily="18" charset="0"/>
                        <a:ea typeface="Times New Roman" panose="02020603050405020304" pitchFamily="18" charset="0"/>
                        <a:cs typeface="Times New Roman" panose="02020603050405020304" pitchFamily="18" charset="0"/>
                      </a:rPr>
                      <m:t>=выручка </m:t>
                    </m:r>
                    <m:r>
                      <a:rPr lang="ru-RU" sz="1400" b="0" i="1" smtClean="0">
                        <a:ln>
                          <a:solidFill>
                            <a:schemeClr val="tx1"/>
                          </a:solidFill>
                        </a:ln>
                        <a:solidFill>
                          <a:schemeClr val="tx1">
                            <a:lumMod val="85000"/>
                            <a:lumOff val="15000"/>
                          </a:schemeClr>
                        </a:solidFill>
                        <a:latin typeface="Cambria Math" panose="02040503050406030204" pitchFamily="18" charset="0"/>
                        <a:ea typeface="Times New Roman" panose="02020603050405020304" pitchFamily="18" charset="0"/>
                        <a:cs typeface="Times New Roman" panose="02020603050405020304" pitchFamily="18" charset="0"/>
                      </a:rPr>
                      <m:t>на 1 МСП </m:t>
                    </m:r>
                    <m:r>
                      <a:rPr lang="en-US"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×0,</m:t>
                    </m:r>
                    <m:r>
                      <a:rPr lang="ru-RU"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2</m:t>
                    </m:r>
                    <m:r>
                      <a:rPr lang="en-US"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ru-RU"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объем ФОТ </m:t>
                    </m:r>
                    <m:r>
                      <a:rPr lang="ru-RU" sz="1400" b="0" i="1" smtClean="0">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на 1 занятого</m:t>
                    </m:r>
                    <m:r>
                      <a:rPr lang="en-US"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×0,</m:t>
                    </m:r>
                    <m:r>
                      <a:rPr lang="ru-RU"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4</m:t>
                    </m:r>
                    <m:r>
                      <a:rPr lang="en-US"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ru-RU"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число рабочих мест на</m:t>
                    </m:r>
                    <m:r>
                      <a:rPr lang="ru-RU" sz="1400" b="0" i="1" smtClean="0">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 1</m:t>
                    </m:r>
                    <m:r>
                      <a:rPr lang="ru-RU"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 МСП</m:t>
                    </m:r>
                    <m:r>
                      <a:rPr lang="en-US"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×0,</m:t>
                    </m:r>
                    <m:r>
                      <a:rPr lang="ru-RU" sz="1400" i="1">
                        <a:ln>
                          <a:solidFill>
                            <a:schemeClr val="tx1"/>
                          </a:solidFill>
                        </a:ln>
                        <a:solidFill>
                          <a:schemeClr val="tx1">
                            <a:lumMod val="85000"/>
                            <a:lumOff val="15000"/>
                          </a:schemeClr>
                        </a:solidFill>
                        <a:latin typeface="Cambria Math" panose="02040503050406030204" pitchFamily="18" charset="0"/>
                        <a:ea typeface="Cambria Math" panose="02040503050406030204" pitchFamily="18" charset="0"/>
                        <a:cs typeface="Times New Roman" panose="02020603050405020304" pitchFamily="18" charset="0"/>
                      </a:rPr>
                      <m:t>4</m:t>
                    </m:r>
                  </m:oMath>
                </a14:m>
                <a:endParaRPr lang="ru-RU" sz="1400" dirty="0">
                  <a:solidFill>
                    <a:schemeClr val="tx1">
                      <a:lumMod val="85000"/>
                      <a:lumOff val="15000"/>
                    </a:schemeClr>
                  </a:solidFill>
                  <a:highlight>
                    <a:srgbClr val="FFFF00"/>
                  </a:highlight>
                  <a:latin typeface="Calibri" panose="020F0502020204030204" pitchFamily="34" charset="0"/>
                  <a:cs typeface="Calibri" panose="020F0502020204030204" pitchFamily="34" charset="0"/>
                </a:endParaRPr>
              </a:p>
              <a:p>
                <a:pPr marL="338138" indent="-285750">
                  <a:spcAft>
                    <a:spcPts val="600"/>
                  </a:spcAft>
                  <a:buFont typeface="Wingdings" panose="05000000000000000000" pitchFamily="2" charset="2"/>
                  <a:buChar char="§"/>
                </a:pPr>
                <a:endParaRPr lang="ru-RU" sz="1400" dirty="0">
                  <a:solidFill>
                    <a:schemeClr val="tx1">
                      <a:lumMod val="85000"/>
                      <a:lumOff val="15000"/>
                    </a:schemeClr>
                  </a:solidFill>
                  <a:latin typeface="Calibri" panose="020F0502020204030204" pitchFamily="34" charset="0"/>
                  <a:ea typeface="Times New Roman" panose="02020603050405020304" pitchFamily="18" charset="0"/>
                  <a:cs typeface="Calibri" panose="020F0502020204030204" pitchFamily="34" charset="0"/>
                </a:endParaRPr>
              </a:p>
              <a:p>
                <a:pPr marL="338138" indent="-285750">
                  <a:spcAft>
                    <a:spcPts val="600"/>
                  </a:spcAft>
                  <a:buFont typeface="Wingdings" panose="05000000000000000000" pitchFamily="2" charset="2"/>
                  <a:buChar char="§"/>
                </a:pPr>
                <a:r>
                  <a:rPr lang="ru-RU" sz="1400" dirty="0">
                    <a:solidFill>
                      <a:schemeClr val="tx1">
                        <a:lumMod val="85000"/>
                        <a:lumOff val="15000"/>
                      </a:schemeClr>
                    </a:solidFill>
                    <a:latin typeface="Calibri" panose="020F0502020204030204" pitchFamily="34" charset="0"/>
                    <a:ea typeface="Times New Roman" panose="02020603050405020304" pitchFamily="18" charset="0"/>
                    <a:cs typeface="Calibri" panose="020F0502020204030204" pitchFamily="34" charset="0"/>
                  </a:rPr>
                  <a:t>Значение Индекса Роста МСП по Российской Федерации является усредненным значением Индекса по всем субъектам Российской Федерации</a:t>
                </a:r>
              </a:p>
            </p:txBody>
          </p:sp>
        </mc:Choice>
        <mc:Fallback>
          <p:sp>
            <p:nvSpPr>
              <p:cNvPr id="9" name="Rectangle 8"/>
              <p:cNvSpPr>
                <a:spLocks noRot="1" noChangeAspect="1" noMove="1" noResize="1" noEditPoints="1" noAdjustHandles="1" noChangeArrowheads="1" noChangeShapeType="1" noTextEdit="1"/>
              </p:cNvSpPr>
              <p:nvPr/>
            </p:nvSpPr>
            <p:spPr bwMode="auto">
              <a:xfrm>
                <a:off x="994353" y="1111851"/>
                <a:ext cx="10664247" cy="4047026"/>
              </a:xfrm>
              <a:prstGeom prst="rect">
                <a:avLst/>
              </a:prstGeom>
              <a:blipFill>
                <a:blip r:embed="rId2"/>
                <a:stretch>
                  <a:fillRect l="-1029" t="-1355" r="-686" b="-16867"/>
                </a:stretch>
              </a:blipFill>
              <a:ln w="12700">
                <a:noFill/>
                <a:round/>
                <a:headEnd/>
                <a:tailEnd/>
              </a:ln>
            </p:spPr>
            <p:txBody>
              <a:bodyPr/>
              <a:lstStyle/>
              <a:p>
                <a:r>
                  <a:rPr lang="ru-RU">
                    <a:noFill/>
                  </a:rPr>
                  <a:t> </a:t>
                </a:r>
              </a:p>
            </p:txBody>
          </p:sp>
        </mc:Fallback>
      </mc:AlternateContent>
    </p:spTree>
    <p:extLst>
      <p:ext uri="{BB962C8B-B14F-4D97-AF65-F5344CB8AC3E}">
        <p14:creationId xmlns:p14="http://schemas.microsoft.com/office/powerpoint/2010/main" val="196699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2D13F8-AF49-CA4A-8CD3-266693570DF5}"/>
              </a:ext>
            </a:extLst>
          </p:cNvPr>
          <p:cNvSpPr>
            <a:spLocks noGrp="1"/>
          </p:cNvSpPr>
          <p:nvPr>
            <p:ph idx="1"/>
          </p:nvPr>
        </p:nvSpPr>
        <p:spPr>
          <a:xfrm>
            <a:off x="493781" y="907161"/>
            <a:ext cx="11349876" cy="4934818"/>
          </a:xfrm>
        </p:spPr>
        <p:txBody>
          <a:bodyPr>
            <a:noAutofit/>
          </a:bodyPr>
          <a:lstStyle/>
          <a:p>
            <a:pPr>
              <a:buFont typeface="Wingdings" panose="05000000000000000000" pitchFamily="2" charset="2"/>
              <a:buChar char="§"/>
            </a:pPr>
            <a:r>
              <a:rPr lang="ru-RU" sz="1300" dirty="0">
                <a:solidFill>
                  <a:schemeClr val="tx1">
                    <a:lumMod val="85000"/>
                    <a:lumOff val="15000"/>
                  </a:schemeClr>
                </a:solidFill>
              </a:rPr>
              <a:t>По итогам </a:t>
            </a:r>
            <a:r>
              <a:rPr lang="en-US" sz="1300" dirty="0">
                <a:solidFill>
                  <a:schemeClr val="tx1">
                    <a:lumMod val="85000"/>
                    <a:lumOff val="15000"/>
                  </a:schemeClr>
                </a:solidFill>
              </a:rPr>
              <a:t>III</a:t>
            </a:r>
            <a:r>
              <a:rPr lang="ru-RU" sz="1300" dirty="0">
                <a:solidFill>
                  <a:schemeClr val="tx1">
                    <a:lumMod val="85000"/>
                    <a:lumOff val="15000"/>
                  </a:schemeClr>
                </a:solidFill>
              </a:rPr>
              <a:t> квартала 2020 г., Индекс Роста МСП указывает на «умеренный рост», близкий к «стагнации»</a:t>
            </a:r>
          </a:p>
          <a:p>
            <a:pPr>
              <a:buFont typeface="Wingdings" panose="05000000000000000000" pitchFamily="2" charset="2"/>
              <a:buChar char="§"/>
            </a:pPr>
            <a:r>
              <a:rPr lang="ru-RU" sz="1300" dirty="0">
                <a:solidFill>
                  <a:schemeClr val="tx1">
                    <a:lumMod val="85000"/>
                    <a:lumOff val="15000"/>
                  </a:schemeClr>
                </a:solidFill>
                <a:cs typeface="Calibri" panose="020F0502020204030204" pitchFamily="34" charset="0"/>
              </a:rPr>
              <a:t>Ключевые факторы роста Индекса в </a:t>
            </a:r>
            <a:r>
              <a:rPr lang="en-US" sz="1300" dirty="0">
                <a:solidFill>
                  <a:schemeClr val="tx1">
                    <a:lumMod val="85000"/>
                    <a:lumOff val="15000"/>
                  </a:schemeClr>
                </a:solidFill>
                <a:cs typeface="Calibri" panose="020F0502020204030204" pitchFamily="34" charset="0"/>
              </a:rPr>
              <a:t>III </a:t>
            </a:r>
            <a:r>
              <a:rPr lang="ru-RU" sz="1300" dirty="0">
                <a:solidFill>
                  <a:schemeClr val="tx1">
                    <a:lumMod val="85000"/>
                    <a:lumOff val="15000"/>
                  </a:schemeClr>
                </a:solidFill>
                <a:cs typeface="Calibri" panose="020F0502020204030204" pitchFamily="34" charset="0"/>
              </a:rPr>
              <a:t>квартале</a:t>
            </a:r>
            <a:r>
              <a:rPr lang="en-US" sz="1300" dirty="0">
                <a:solidFill>
                  <a:schemeClr val="tx1">
                    <a:lumMod val="85000"/>
                    <a:lumOff val="15000"/>
                  </a:schemeClr>
                </a:solidFill>
                <a:cs typeface="Calibri" panose="020F0502020204030204" pitchFamily="34" charset="0"/>
              </a:rPr>
              <a:t> </a:t>
            </a:r>
            <a:r>
              <a:rPr lang="ru-RU" sz="1300" dirty="0">
                <a:solidFill>
                  <a:schemeClr val="tx1">
                    <a:lumMod val="85000"/>
                    <a:lumOff val="15000"/>
                  </a:schemeClr>
                </a:solidFill>
                <a:cs typeface="Calibri" panose="020F0502020204030204" pitchFamily="34" charset="0"/>
              </a:rPr>
              <a:t>по отношению ко </a:t>
            </a:r>
            <a:r>
              <a:rPr lang="en-US" sz="1300" dirty="0">
                <a:solidFill>
                  <a:schemeClr val="tx1">
                    <a:lumMod val="85000"/>
                    <a:lumOff val="15000"/>
                  </a:schemeClr>
                </a:solidFill>
                <a:cs typeface="Calibri" panose="020F0502020204030204" pitchFamily="34" charset="0"/>
              </a:rPr>
              <a:t>II </a:t>
            </a:r>
            <a:r>
              <a:rPr lang="ru-RU" sz="1300" dirty="0">
                <a:solidFill>
                  <a:schemeClr val="tx1">
                    <a:lumMod val="85000"/>
                    <a:lumOff val="15000"/>
                  </a:schemeClr>
                </a:solidFill>
                <a:cs typeface="Calibri" panose="020F0502020204030204" pitchFamily="34" charset="0"/>
              </a:rPr>
              <a:t>кварталу 2020:</a:t>
            </a:r>
          </a:p>
          <a:p>
            <a:pPr marL="231775" indent="-222250">
              <a:buFont typeface="Wingdings" panose="05000000000000000000" pitchFamily="2" charset="2"/>
              <a:buChar char="ü"/>
            </a:pPr>
            <a:r>
              <a:rPr lang="ru-RU" sz="1300" dirty="0">
                <a:solidFill>
                  <a:schemeClr val="tx1">
                    <a:lumMod val="85000"/>
                    <a:lumOff val="15000"/>
                  </a:schemeClr>
                </a:solidFill>
              </a:rPr>
              <a:t>Рост выручки в среднем на 1 МСП составил  (+5,9% относительно </a:t>
            </a:r>
            <a:r>
              <a:rPr lang="en-US" sz="1300" dirty="0">
                <a:solidFill>
                  <a:schemeClr val="tx1">
                    <a:lumMod val="85000"/>
                    <a:lumOff val="15000"/>
                  </a:schemeClr>
                </a:solidFill>
              </a:rPr>
              <a:t>II </a:t>
            </a:r>
            <a:r>
              <a:rPr lang="ru-RU" sz="1300" dirty="0">
                <a:solidFill>
                  <a:schemeClr val="tx1">
                    <a:lumMod val="85000"/>
                    <a:lumOff val="15000"/>
                  </a:schemeClr>
                </a:solidFill>
              </a:rPr>
              <a:t>квартала) - в результате отложенного спроса и снятия ограничений, вызванных пандемией коронавирусной инфекции. Предприятиям сектора МСП удалось нарастить средний объем выручки на 1 предприятие на 336 тыс. руб. относительно предыдущих двух кварталов</a:t>
            </a:r>
          </a:p>
          <a:p>
            <a:pPr marL="231775" indent="-222250">
              <a:buFont typeface="Wingdings" panose="05000000000000000000" pitchFamily="2" charset="2"/>
              <a:buChar char="ü"/>
            </a:pPr>
            <a:r>
              <a:rPr lang="ru-RU" sz="1300" dirty="0">
                <a:solidFill>
                  <a:schemeClr val="tx1">
                    <a:lumMod val="85000"/>
                    <a:lumOff val="15000"/>
                  </a:schemeClr>
                </a:solidFill>
              </a:rPr>
              <a:t>Рост среднего объема ФОТ на 1 занятого  (+4,2% относительно </a:t>
            </a:r>
            <a:r>
              <a:rPr lang="en-US" sz="1300" dirty="0">
                <a:solidFill>
                  <a:schemeClr val="tx1">
                    <a:lumMod val="85000"/>
                    <a:lumOff val="15000"/>
                  </a:schemeClr>
                </a:solidFill>
              </a:rPr>
              <a:t>II </a:t>
            </a:r>
            <a:r>
              <a:rPr lang="ru-RU" sz="1300" dirty="0">
                <a:solidFill>
                  <a:schemeClr val="tx1">
                    <a:lumMod val="85000"/>
                    <a:lumOff val="15000"/>
                  </a:schemeClr>
                </a:solidFill>
              </a:rPr>
              <a:t>квартала)  -  связан со снижением налоговой нагрузки на ФОТ  с 30% до 15%. Заработные платы сотрудников МСП в среднем увеличились по итогам третьего квартала на 1 154 рубля.</a:t>
            </a:r>
          </a:p>
          <a:p>
            <a:pPr marL="231775" indent="-222250">
              <a:buFont typeface="Wingdings" panose="05000000000000000000" pitchFamily="2" charset="2"/>
              <a:buChar char="ü"/>
            </a:pPr>
            <a:r>
              <a:rPr lang="ru-RU" sz="1300" dirty="0">
                <a:solidFill>
                  <a:schemeClr val="tx1">
                    <a:lumMod val="85000"/>
                    <a:lumOff val="15000"/>
                  </a:schemeClr>
                </a:solidFill>
              </a:rPr>
              <a:t>Рост среднего числа рабочих мест на 1 предприятие (+1,2% относительно </a:t>
            </a:r>
            <a:r>
              <a:rPr lang="en-US" sz="1300" dirty="0">
                <a:solidFill>
                  <a:schemeClr val="tx1">
                    <a:lumMod val="85000"/>
                    <a:lumOff val="15000"/>
                  </a:schemeClr>
                </a:solidFill>
              </a:rPr>
              <a:t>II</a:t>
            </a:r>
            <a:r>
              <a:rPr lang="ru-RU" sz="1300" dirty="0">
                <a:solidFill>
                  <a:schemeClr val="tx1">
                    <a:lumMod val="85000"/>
                    <a:lumOff val="15000"/>
                  </a:schemeClr>
                </a:solidFill>
              </a:rPr>
              <a:t> квартала) – в целом число рабочих мест не изменилось. И составило около 6 человек </a:t>
            </a:r>
          </a:p>
          <a:p>
            <a:pPr marL="231775" indent="-222250"/>
            <a:r>
              <a:rPr lang="ru-RU" sz="1300" dirty="0">
                <a:solidFill>
                  <a:schemeClr val="tx1">
                    <a:lumMod val="85000"/>
                    <a:lumOff val="15000"/>
                  </a:schemeClr>
                </a:solidFill>
              </a:rPr>
              <a:t>В результате снижения ставок по страховым взносам у субъектов МСП с 30% до 15%, сектор начал «обеляться» . На базе имеющихся данных можно сделать уже первую оценку эффектов - общий объем ФОТ вырос на </a:t>
            </a:r>
            <a:r>
              <a:rPr lang="en-US" sz="1300" dirty="0">
                <a:solidFill>
                  <a:schemeClr val="tx1">
                    <a:lumMod val="85000"/>
                    <a:lumOff val="15000"/>
                  </a:schemeClr>
                </a:solidFill>
              </a:rPr>
              <a:t>11,3</a:t>
            </a:r>
            <a:r>
              <a:rPr lang="ru-RU" sz="1300" dirty="0">
                <a:solidFill>
                  <a:schemeClr val="tx1">
                    <a:lumMod val="85000"/>
                    <a:lumOff val="15000"/>
                  </a:schemeClr>
                </a:solidFill>
              </a:rPr>
              <a:t>%, средняя заработная плата выросла на 8,2%,  число занятых приросло на </a:t>
            </a:r>
            <a:r>
              <a:rPr lang="en-US" sz="1300" dirty="0">
                <a:solidFill>
                  <a:schemeClr val="tx1">
                    <a:lumMod val="85000"/>
                    <a:lumOff val="15000"/>
                  </a:schemeClr>
                </a:solidFill>
              </a:rPr>
              <a:t>2,9</a:t>
            </a:r>
            <a:r>
              <a:rPr lang="ru-RU" sz="1300" dirty="0">
                <a:solidFill>
                  <a:schemeClr val="tx1">
                    <a:lumMod val="85000"/>
                    <a:lumOff val="15000"/>
                  </a:schemeClr>
                </a:solidFill>
              </a:rPr>
              <a:t>% </a:t>
            </a:r>
          </a:p>
          <a:p>
            <a:pPr marL="231775" indent="-222250"/>
            <a:r>
              <a:rPr lang="ru-RU" sz="1300" dirty="0">
                <a:solidFill>
                  <a:schemeClr val="tx1">
                    <a:lumMod val="85000"/>
                    <a:lumOff val="15000"/>
                  </a:schemeClr>
                </a:solidFill>
              </a:rPr>
              <a:t>В результате снижения налоговой нагрузки на ФОТ, бюджет, по экспертным оценкам, уже сейчас получил дополнительный прирост отчислений от сектора МСП по НДФЛ в объеме 11,3%.  Оценка изменения поступлений в социальные фонды требует детального анализа, так как на объем поступлений влияет не только изменение ставок, но и общая ситуация в экономике и секторе МСП.</a:t>
            </a:r>
          </a:p>
          <a:p>
            <a:pPr marL="231775" indent="-222250"/>
            <a:r>
              <a:rPr lang="ru-RU" sz="1300" dirty="0">
                <a:solidFill>
                  <a:schemeClr val="tx1">
                    <a:lumMod val="85000"/>
                    <a:lumOff val="15000"/>
                  </a:schemeClr>
                </a:solidFill>
              </a:rPr>
              <a:t>По размеру предприятий в 3 кв. 2020 г.  прирост показателей Индекса прослеживается во всех группах, однако, основной вклад вносят малые предприятия. </a:t>
            </a:r>
          </a:p>
          <a:p>
            <a:pPr marL="231775" indent="-222250"/>
            <a:r>
              <a:rPr lang="ru-RU" sz="1300" dirty="0">
                <a:solidFill>
                  <a:schemeClr val="tx1">
                    <a:lumMod val="85000"/>
                    <a:lumOff val="15000"/>
                  </a:schemeClr>
                </a:solidFill>
              </a:rPr>
              <a:t>Отдельные отрасли, спрос на продукцию которых либо не снижался, либо снизился незначительно, выросли по всем трем показателям Индекса, однако, предприятия ряда отраслей, несмотря на рост выручки, сокращают персонал, что вызвано негативными ожиданиями относительно будущих периодов</a:t>
            </a:r>
          </a:p>
          <a:p>
            <a:pPr marL="231775" indent="-222250"/>
            <a:r>
              <a:rPr lang="ru-RU" sz="1300" dirty="0">
                <a:solidFill>
                  <a:schemeClr val="tx1">
                    <a:lumMod val="85000"/>
                    <a:lumOff val="15000"/>
                  </a:schemeClr>
                </a:solidFill>
              </a:rPr>
              <a:t>В разрезе групп регионов наибольший прирост значений Индекса прослеживается в 4 группе, где МСП сконцентрировано в меньшей степени. Если 1 группа (Москва, Московская область, Санкт-Петербург) по итогам первого квартала были вторыми по росту, то, в результате введенных ограничений для бизнеса, к 3 кв. 2020 г. сектор МСП в данной группе показал самые худшие результаты, в первую очередь за счет слабого прироста числа занятых на МСП и низкого прироста выручки на 1 МСП</a:t>
            </a:r>
          </a:p>
          <a:p>
            <a:pPr marL="231775" indent="-222250"/>
            <a:r>
              <a:rPr lang="ru-RU" sz="13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Сложившийся позитивный тренд в секторе в </a:t>
            </a:r>
            <a:r>
              <a:rPr lang="en-US" sz="13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III</a:t>
            </a:r>
            <a:r>
              <a:rPr lang="ru-RU" sz="13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кв. 2020 г. был создан за счет реализации основного пакета  мер поддержки сектора МСП. В связи с тем, что в </a:t>
            </a:r>
            <a:r>
              <a:rPr lang="en-US" sz="13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IV </a:t>
            </a:r>
            <a:r>
              <a:rPr lang="ru-RU" sz="13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квартале новые меры поддержки не будут вводиться, при этом будут реализованы новые ограничительные мероприятия, то по итогам года, ожидается, что число занятых в секторе МСП и ФОТ будут сокращаться, а Индекс Роста МСП окажется в зоне «стагнации». </a:t>
            </a:r>
            <a:endParaRPr lang="ru-RU" sz="1300" dirty="0">
              <a:solidFill>
                <a:schemeClr val="tx1">
                  <a:lumMod val="85000"/>
                  <a:lumOff val="1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31775" indent="-222250"/>
            <a:endParaRPr lang="ru-RU" sz="1300" dirty="0">
              <a:solidFill>
                <a:schemeClr val="tx1">
                  <a:lumMod val="65000"/>
                  <a:lumOff val="35000"/>
                </a:schemeClr>
              </a:solidFill>
            </a:endParaRPr>
          </a:p>
        </p:txBody>
      </p:sp>
      <p:sp>
        <p:nvSpPr>
          <p:cNvPr id="4" name="Номер слайда 3">
            <a:extLst>
              <a:ext uri="{FF2B5EF4-FFF2-40B4-BE49-F238E27FC236}">
                <a16:creationId xmlns:a16="http://schemas.microsoft.com/office/drawing/2014/main" id="{92957F79-3772-EB4D-A47F-E237D4A99036}"/>
              </a:ext>
            </a:extLst>
          </p:cNvPr>
          <p:cNvSpPr>
            <a:spLocks noGrp="1"/>
          </p:cNvSpPr>
          <p:nvPr>
            <p:ph type="sldNum" sz="quarter" idx="12"/>
          </p:nvPr>
        </p:nvSpPr>
        <p:spPr/>
        <p:txBody>
          <a:bodyPr/>
          <a:lstStyle/>
          <a:p>
            <a:fld id="{36E1F4C5-5AF9-5B4E-A9EE-5884AF1378C3}" type="slidenum">
              <a:rPr lang="ru-RU" smtClean="0"/>
              <a:t>3</a:t>
            </a:fld>
            <a:endParaRPr lang="ru-RU"/>
          </a:p>
        </p:txBody>
      </p:sp>
      <p:sp>
        <p:nvSpPr>
          <p:cNvPr id="5" name="Title 1">
            <a:extLst>
              <a:ext uri="{FF2B5EF4-FFF2-40B4-BE49-F238E27FC236}">
                <a16:creationId xmlns:a16="http://schemas.microsoft.com/office/drawing/2014/main" id="{9FCAB57C-E2EA-5642-B135-E64A6ED98A98}"/>
              </a:ext>
            </a:extLst>
          </p:cNvPr>
          <p:cNvSpPr>
            <a:spLocks noGrp="1"/>
          </p:cNvSpPr>
          <p:nvPr>
            <p:ph type="title"/>
          </p:nvPr>
        </p:nvSpPr>
        <p:spPr>
          <a:xfrm>
            <a:off x="644769" y="303817"/>
            <a:ext cx="10709031" cy="552706"/>
          </a:xfrm>
        </p:spPr>
        <p:txBody>
          <a:bodyPr>
            <a:noAutofit/>
          </a:bodyPr>
          <a:lstStyle/>
          <a:p>
            <a:br>
              <a:rPr lang="ru-RU" sz="2000" b="1" dirty="0">
                <a:solidFill>
                  <a:srgbClr val="C00000"/>
                </a:solidFill>
              </a:rPr>
            </a:br>
            <a:r>
              <a:rPr lang="ru-RU" sz="2000" b="1" dirty="0">
                <a:solidFill>
                  <a:srgbClr val="C00000"/>
                </a:solidFill>
              </a:rPr>
              <a:t>Ключевые выводы по итогам 3 квартала 2020 г</a:t>
            </a:r>
            <a:endParaRPr lang="en-US" sz="2000" dirty="0"/>
          </a:p>
        </p:txBody>
      </p:sp>
    </p:spTree>
    <p:extLst>
      <p:ext uri="{BB962C8B-B14F-4D97-AF65-F5344CB8AC3E}">
        <p14:creationId xmlns:p14="http://schemas.microsoft.com/office/powerpoint/2010/main" val="221229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AB12-1ABE-4BCC-83D9-B8CB538FAA82}"/>
              </a:ext>
            </a:extLst>
          </p:cNvPr>
          <p:cNvSpPr>
            <a:spLocks noGrp="1"/>
          </p:cNvSpPr>
          <p:nvPr>
            <p:ph type="title"/>
          </p:nvPr>
        </p:nvSpPr>
        <p:spPr>
          <a:xfrm>
            <a:off x="644768" y="292930"/>
            <a:ext cx="11232702" cy="552706"/>
          </a:xfrm>
        </p:spPr>
        <p:txBody>
          <a:bodyPr>
            <a:noAutofit/>
          </a:bodyPr>
          <a:lstStyle/>
          <a:p>
            <a:br>
              <a:rPr lang="ru-RU" sz="2000" b="1" dirty="0">
                <a:solidFill>
                  <a:srgbClr val="C00000"/>
                </a:solidFill>
              </a:rPr>
            </a:br>
            <a:r>
              <a:rPr lang="ru-RU" sz="2000" b="1" dirty="0">
                <a:solidFill>
                  <a:srgbClr val="C00000"/>
                </a:solidFill>
              </a:rPr>
              <a:t>По итогам </a:t>
            </a:r>
            <a:r>
              <a:rPr lang="en-US" sz="2000" b="1" dirty="0">
                <a:solidFill>
                  <a:srgbClr val="C00000"/>
                </a:solidFill>
              </a:rPr>
              <a:t>III</a:t>
            </a:r>
            <a:r>
              <a:rPr lang="ru-RU" sz="2000" b="1" dirty="0">
                <a:solidFill>
                  <a:srgbClr val="C00000"/>
                </a:solidFill>
              </a:rPr>
              <a:t> квартала 2020 г., Индекс Роста МСП указывает на «умеренный рост», близкий к «стагнации»</a:t>
            </a:r>
            <a:endParaRPr lang="en-US" sz="2000" dirty="0"/>
          </a:p>
        </p:txBody>
      </p:sp>
      <p:sp>
        <p:nvSpPr>
          <p:cNvPr id="3" name="Номер слайда 2">
            <a:extLst>
              <a:ext uri="{FF2B5EF4-FFF2-40B4-BE49-F238E27FC236}">
                <a16:creationId xmlns:a16="http://schemas.microsoft.com/office/drawing/2014/main" id="{6A81B8AE-4558-494D-BFDD-F1FA02803B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1F4C5-5AF9-5B4E-A9EE-5884AF1378C3}"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9773AA8-B730-D24E-948E-AC52B79FDB24}"/>
              </a:ext>
            </a:extLst>
          </p:cNvPr>
          <p:cNvSpPr txBox="1"/>
          <p:nvPr/>
        </p:nvSpPr>
        <p:spPr>
          <a:xfrm>
            <a:off x="644768" y="1031179"/>
            <a:ext cx="6269086" cy="430887"/>
          </a:xfrm>
          <a:prstGeom prst="rect">
            <a:avLst/>
          </a:prstGeom>
          <a:noFill/>
        </p:spPr>
        <p:txBody>
          <a:bodyPr wrap="square" rtlCol="0">
            <a:spAutoFit/>
          </a:bodyPr>
          <a:lstStyle/>
          <a:p>
            <a:r>
              <a:rPr lang="ru-RU" sz="1100" b="1" dirty="0">
                <a:latin typeface="Arial"/>
                <a:cs typeface="Arial"/>
              </a:rPr>
              <a:t>Динамика значений показателей  Индекса Роста МСП </a:t>
            </a:r>
            <a:r>
              <a:rPr lang="en-GB" sz="1100" dirty="0">
                <a:latin typeface="Arial"/>
                <a:cs typeface="Arial"/>
              </a:rPr>
              <a:t>,</a:t>
            </a:r>
            <a:endParaRPr lang="ru-RU" sz="1100" dirty="0">
              <a:latin typeface="Arial"/>
              <a:cs typeface="Arial"/>
            </a:endParaRPr>
          </a:p>
          <a:p>
            <a:pPr algn="l"/>
            <a:r>
              <a:rPr lang="ru-RU" sz="1100" dirty="0">
                <a:solidFill>
                  <a:srgbClr val="7F7F7F"/>
                </a:solidFill>
                <a:latin typeface="Arial"/>
                <a:cs typeface="Arial"/>
              </a:rPr>
              <a:t>индекс, отчетный период к аналогичному периоду прошлого года</a:t>
            </a:r>
            <a:endParaRPr lang="en-GB" sz="1100" dirty="0">
              <a:solidFill>
                <a:srgbClr val="7F7F7F"/>
              </a:solidFill>
              <a:latin typeface="Arial"/>
              <a:cs typeface="Arial"/>
            </a:endParaRPr>
          </a:p>
        </p:txBody>
      </p:sp>
      <p:cxnSp>
        <p:nvCxnSpPr>
          <p:cNvPr id="10" name="Straight Connector 5">
            <a:extLst>
              <a:ext uri="{FF2B5EF4-FFF2-40B4-BE49-F238E27FC236}">
                <a16:creationId xmlns:a16="http://schemas.microsoft.com/office/drawing/2014/main" id="{BE893D23-22C4-8741-9D73-9576FD779AA1}"/>
              </a:ext>
            </a:extLst>
          </p:cNvPr>
          <p:cNvCxnSpPr/>
          <p:nvPr/>
        </p:nvCxnSpPr>
        <p:spPr>
          <a:xfrm>
            <a:off x="644768" y="1466394"/>
            <a:ext cx="433550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Диаграмма 4">
            <a:extLst>
              <a:ext uri="{FF2B5EF4-FFF2-40B4-BE49-F238E27FC236}">
                <a16:creationId xmlns:a16="http://schemas.microsoft.com/office/drawing/2014/main" id="{E65A81C1-ED0C-594B-BBC5-7D13F136D112}"/>
              </a:ext>
            </a:extLst>
          </p:cNvPr>
          <p:cNvGraphicFramePr/>
          <p:nvPr>
            <p:extLst>
              <p:ext uri="{D42A27DB-BD31-4B8C-83A1-F6EECF244321}">
                <p14:modId xmlns:p14="http://schemas.microsoft.com/office/powerpoint/2010/main" val="905163580"/>
              </p:ext>
            </p:extLst>
          </p:nvPr>
        </p:nvGraphicFramePr>
        <p:xfrm>
          <a:off x="644768" y="1549199"/>
          <a:ext cx="6515279" cy="288655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a:extLst>
              <a:ext uri="{FF2B5EF4-FFF2-40B4-BE49-F238E27FC236}">
                <a16:creationId xmlns:a16="http://schemas.microsoft.com/office/drawing/2014/main" id="{BE701E1A-D584-0142-8411-9C0AA3A99700}"/>
              </a:ext>
            </a:extLst>
          </p:cNvPr>
          <p:cNvSpPr/>
          <p:nvPr/>
        </p:nvSpPr>
        <p:spPr>
          <a:xfrm>
            <a:off x="8554614" y="1093371"/>
            <a:ext cx="3322856" cy="5262979"/>
          </a:xfrm>
          <a:prstGeom prst="rect">
            <a:avLst/>
          </a:prstGeom>
        </p:spPr>
        <p:txBody>
          <a:bodyPr wrap="square">
            <a:spAutoFit/>
          </a:bodyPr>
          <a:lstStyle/>
          <a:p>
            <a:endParaRPr lang="ru-RU" sz="1200" b="1" dirty="0">
              <a:solidFill>
                <a:schemeClr val="tx1">
                  <a:lumMod val="85000"/>
                  <a:lumOff val="15000"/>
                </a:schemeClr>
              </a:solidFill>
              <a:cs typeface="Calibri" panose="020F0502020204030204" pitchFamily="34" charset="0"/>
            </a:endParaRPr>
          </a:p>
          <a:p>
            <a:r>
              <a:rPr lang="ru-RU" sz="1200" b="1" dirty="0">
                <a:solidFill>
                  <a:schemeClr val="tx1">
                    <a:lumMod val="85000"/>
                    <a:lumOff val="15000"/>
                  </a:schemeClr>
                </a:solidFill>
                <a:cs typeface="Calibri" panose="020F0502020204030204" pitchFamily="34" charset="0"/>
              </a:rPr>
              <a:t>Ключевые факторы роста Индекса в </a:t>
            </a:r>
            <a:r>
              <a:rPr lang="en-US" sz="1200" b="1" dirty="0">
                <a:solidFill>
                  <a:schemeClr val="tx1">
                    <a:lumMod val="85000"/>
                    <a:lumOff val="15000"/>
                  </a:schemeClr>
                </a:solidFill>
                <a:cs typeface="Calibri" panose="020F0502020204030204" pitchFamily="34" charset="0"/>
              </a:rPr>
              <a:t>III </a:t>
            </a:r>
            <a:r>
              <a:rPr lang="ru-RU" sz="1200" b="1" dirty="0">
                <a:solidFill>
                  <a:schemeClr val="tx1">
                    <a:lumMod val="85000"/>
                    <a:lumOff val="15000"/>
                  </a:schemeClr>
                </a:solidFill>
                <a:cs typeface="Calibri" panose="020F0502020204030204" pitchFamily="34" charset="0"/>
              </a:rPr>
              <a:t>квартале</a:t>
            </a:r>
            <a:r>
              <a:rPr lang="en-US" sz="1200" b="1" dirty="0">
                <a:solidFill>
                  <a:schemeClr val="tx1">
                    <a:lumMod val="85000"/>
                    <a:lumOff val="15000"/>
                  </a:schemeClr>
                </a:solidFill>
                <a:cs typeface="Calibri" panose="020F0502020204030204" pitchFamily="34" charset="0"/>
              </a:rPr>
              <a:t> </a:t>
            </a:r>
            <a:r>
              <a:rPr lang="ru-RU" sz="1200" b="1" dirty="0">
                <a:solidFill>
                  <a:schemeClr val="tx1">
                    <a:lumMod val="85000"/>
                    <a:lumOff val="15000"/>
                  </a:schemeClr>
                </a:solidFill>
                <a:cs typeface="Calibri" panose="020F0502020204030204" pitchFamily="34" charset="0"/>
              </a:rPr>
              <a:t>по отношению ко </a:t>
            </a:r>
            <a:r>
              <a:rPr lang="en-US" sz="1200" b="1" dirty="0">
                <a:solidFill>
                  <a:schemeClr val="tx1">
                    <a:lumMod val="85000"/>
                    <a:lumOff val="15000"/>
                  </a:schemeClr>
                </a:solidFill>
                <a:cs typeface="Calibri" panose="020F0502020204030204" pitchFamily="34" charset="0"/>
              </a:rPr>
              <a:t>II </a:t>
            </a:r>
            <a:r>
              <a:rPr lang="ru-RU" sz="1200" b="1" dirty="0">
                <a:solidFill>
                  <a:schemeClr val="tx1">
                    <a:lumMod val="85000"/>
                    <a:lumOff val="15000"/>
                  </a:schemeClr>
                </a:solidFill>
                <a:cs typeface="Calibri" panose="020F0502020204030204" pitchFamily="34" charset="0"/>
              </a:rPr>
              <a:t>кварталу 2020:</a:t>
            </a:r>
          </a:p>
          <a:p>
            <a:endParaRPr lang="ru-RU" sz="1200" b="1" dirty="0">
              <a:solidFill>
                <a:schemeClr val="tx1">
                  <a:lumMod val="85000"/>
                  <a:lumOff val="15000"/>
                </a:schemeClr>
              </a:solidFill>
              <a:cs typeface="Calibri" panose="020F0502020204030204" pitchFamily="34" charset="0"/>
            </a:endParaRPr>
          </a:p>
          <a:p>
            <a:pPr marL="285750" indent="-285750">
              <a:buFont typeface="Arial" panose="020B0604020202020204" pitchFamily="34" charset="0"/>
              <a:buChar char="•"/>
            </a:pPr>
            <a:r>
              <a:rPr lang="ru-RU" sz="1200" dirty="0">
                <a:solidFill>
                  <a:schemeClr val="tx1">
                    <a:lumMod val="85000"/>
                    <a:lumOff val="15000"/>
                  </a:schemeClr>
                </a:solidFill>
                <a:ea typeface="Calibri" panose="020F0502020204030204" pitchFamily="34" charset="0"/>
                <a:cs typeface="Calibri" panose="020F0502020204030204" pitchFamily="34" charset="0"/>
              </a:rPr>
              <a:t>Рост выручки в среднем на 1 МСП составил  (+5,9% относительно </a:t>
            </a:r>
            <a:r>
              <a:rPr lang="en-US" sz="1200" dirty="0">
                <a:solidFill>
                  <a:schemeClr val="tx1">
                    <a:lumMod val="85000"/>
                    <a:lumOff val="15000"/>
                  </a:schemeClr>
                </a:solidFill>
                <a:ea typeface="Calibri" panose="020F0502020204030204" pitchFamily="34" charset="0"/>
                <a:cs typeface="Calibri" panose="020F0502020204030204" pitchFamily="34" charset="0"/>
              </a:rPr>
              <a:t>II </a:t>
            </a:r>
            <a:r>
              <a:rPr lang="ru-RU" sz="1200" dirty="0">
                <a:solidFill>
                  <a:schemeClr val="tx1">
                    <a:lumMod val="85000"/>
                    <a:lumOff val="15000"/>
                  </a:schemeClr>
                </a:solidFill>
                <a:ea typeface="Calibri" panose="020F0502020204030204" pitchFamily="34" charset="0"/>
                <a:cs typeface="Calibri" panose="020F0502020204030204" pitchFamily="34" charset="0"/>
              </a:rPr>
              <a:t>квартала) - в результате отложенного спроса и снятия ограничений, вызванных пандемией коронавирусной инфекции. </a:t>
            </a:r>
            <a:r>
              <a:rPr lang="ru-RU" sz="1200" dirty="0">
                <a:solidFill>
                  <a:schemeClr val="tx1">
                    <a:lumMod val="85000"/>
                    <a:lumOff val="15000"/>
                  </a:schemeClr>
                </a:solidFill>
              </a:rPr>
              <a:t>Предприятиям сектора МСП удалось нарастить средний объем выручки на 1 предприятие на 336 тыс. руб. относительно предыдущих двух кварталов</a:t>
            </a:r>
          </a:p>
          <a:p>
            <a:endParaRPr lang="ru-RU" sz="1200" dirty="0">
              <a:solidFill>
                <a:schemeClr val="tx1">
                  <a:lumMod val="85000"/>
                  <a:lumOff val="15000"/>
                </a:schemeClr>
              </a:solidFill>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u-RU" sz="1200" dirty="0">
                <a:solidFill>
                  <a:schemeClr val="tx1">
                    <a:lumMod val="85000"/>
                    <a:lumOff val="15000"/>
                  </a:schemeClr>
                </a:solidFill>
                <a:ea typeface="Calibri" panose="020F0502020204030204" pitchFamily="34" charset="0"/>
                <a:cs typeface="Calibri" panose="020F0502020204030204" pitchFamily="34" charset="0"/>
              </a:rPr>
              <a:t>Рост среднего объема ФОТ на 1 занятого  (+4,2% относительно </a:t>
            </a:r>
            <a:r>
              <a:rPr lang="en-US" sz="1200" dirty="0">
                <a:solidFill>
                  <a:schemeClr val="tx1">
                    <a:lumMod val="85000"/>
                    <a:lumOff val="15000"/>
                  </a:schemeClr>
                </a:solidFill>
                <a:ea typeface="Calibri" panose="020F0502020204030204" pitchFamily="34" charset="0"/>
                <a:cs typeface="Calibri" panose="020F0502020204030204" pitchFamily="34" charset="0"/>
              </a:rPr>
              <a:t>II </a:t>
            </a:r>
            <a:r>
              <a:rPr lang="ru-RU" sz="1200" dirty="0">
                <a:solidFill>
                  <a:schemeClr val="tx1">
                    <a:lumMod val="85000"/>
                    <a:lumOff val="15000"/>
                  </a:schemeClr>
                </a:solidFill>
                <a:ea typeface="Calibri" panose="020F0502020204030204" pitchFamily="34" charset="0"/>
                <a:cs typeface="Calibri" panose="020F0502020204030204" pitchFamily="34" charset="0"/>
              </a:rPr>
              <a:t>квартала)  -  связан со снижением налоговой нагрузки на ФОТ  с 30% до 15%. </a:t>
            </a:r>
            <a:r>
              <a:rPr lang="ru-RU" sz="1200" dirty="0">
                <a:solidFill>
                  <a:schemeClr val="tx1">
                    <a:lumMod val="85000"/>
                    <a:lumOff val="15000"/>
                  </a:schemeClr>
                </a:solidFill>
              </a:rPr>
              <a:t>Заработные платы сотрудников МСП в среднем увеличились по итогам третьего квартала на 1 154 рубля.</a:t>
            </a:r>
          </a:p>
          <a:p>
            <a:pPr marL="285750" indent="-285750">
              <a:buFont typeface="Arial" panose="020B0604020202020204" pitchFamily="34" charset="0"/>
              <a:buChar char="•"/>
            </a:pPr>
            <a:endParaRPr lang="ru-RU" sz="1200" dirty="0">
              <a:solidFill>
                <a:schemeClr val="tx1">
                  <a:lumMod val="85000"/>
                  <a:lumOff val="15000"/>
                </a:schemeClr>
              </a:solidFill>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u-RU" sz="1200" dirty="0">
                <a:solidFill>
                  <a:schemeClr val="tx1">
                    <a:lumMod val="85000"/>
                    <a:lumOff val="15000"/>
                  </a:schemeClr>
                </a:solidFill>
                <a:ea typeface="Calibri" panose="020F0502020204030204" pitchFamily="34" charset="0"/>
                <a:cs typeface="Calibri" panose="020F0502020204030204" pitchFamily="34" charset="0"/>
              </a:rPr>
              <a:t>Рост среднего числа рабочих мест на 1 предприятие (+1,2% относительно </a:t>
            </a:r>
            <a:r>
              <a:rPr lang="en-US" sz="1200" dirty="0">
                <a:solidFill>
                  <a:schemeClr val="tx1">
                    <a:lumMod val="85000"/>
                    <a:lumOff val="15000"/>
                  </a:schemeClr>
                </a:solidFill>
                <a:ea typeface="Calibri" panose="020F0502020204030204" pitchFamily="34" charset="0"/>
                <a:cs typeface="Calibri" panose="020F0502020204030204" pitchFamily="34" charset="0"/>
              </a:rPr>
              <a:t>II</a:t>
            </a:r>
            <a:r>
              <a:rPr lang="ru-RU" sz="1200" dirty="0">
                <a:solidFill>
                  <a:schemeClr val="tx1">
                    <a:lumMod val="85000"/>
                    <a:lumOff val="15000"/>
                  </a:schemeClr>
                </a:solidFill>
                <a:ea typeface="Calibri" panose="020F0502020204030204" pitchFamily="34" charset="0"/>
                <a:cs typeface="Calibri" panose="020F0502020204030204" pitchFamily="34" charset="0"/>
              </a:rPr>
              <a:t> квартала) – в целом число рабочих мест не изменилось. И</a:t>
            </a:r>
            <a:r>
              <a:rPr lang="ru-RU" sz="1200" dirty="0">
                <a:solidFill>
                  <a:schemeClr val="tx1">
                    <a:lumMod val="85000"/>
                    <a:lumOff val="15000"/>
                  </a:schemeClr>
                </a:solidFill>
              </a:rPr>
              <a:t> составило около 6 человек </a:t>
            </a:r>
          </a:p>
          <a:p>
            <a:pPr marL="285750" indent="-285750">
              <a:buFont typeface="Arial" panose="020B0604020202020204" pitchFamily="34" charset="0"/>
              <a:buChar char="•"/>
            </a:pPr>
            <a:endParaRPr lang="ru-RU" sz="1200" dirty="0">
              <a:solidFill>
                <a:schemeClr val="tx1">
                  <a:lumMod val="65000"/>
                  <a:lumOff val="35000"/>
                </a:schemeClr>
              </a:solidFill>
              <a:ea typeface="Calibri" panose="020F0502020204030204" pitchFamily="34" charset="0"/>
              <a:cs typeface="Calibri" panose="020F0502020204030204" pitchFamily="34" charset="0"/>
            </a:endParaRPr>
          </a:p>
          <a:p>
            <a:endParaRPr lang="ru-RU" sz="1200" dirty="0">
              <a:solidFill>
                <a:schemeClr val="tx1">
                  <a:lumMod val="65000"/>
                  <a:lumOff val="35000"/>
                </a:schemeClr>
              </a:solidFill>
              <a:ea typeface="Calibri" panose="020F0502020204030204" pitchFamily="34" charset="0"/>
              <a:cs typeface="Calibri" panose="020F0502020204030204" pitchFamily="34" charset="0"/>
            </a:endParaRPr>
          </a:p>
        </p:txBody>
      </p:sp>
      <p:graphicFrame>
        <p:nvGraphicFramePr>
          <p:cNvPr id="4" name="Таблица 5">
            <a:extLst>
              <a:ext uri="{FF2B5EF4-FFF2-40B4-BE49-F238E27FC236}">
                <a16:creationId xmlns:a16="http://schemas.microsoft.com/office/drawing/2014/main" id="{B2EB0FF8-71DF-437D-B6A3-01864776578D}"/>
              </a:ext>
            </a:extLst>
          </p:cNvPr>
          <p:cNvGraphicFramePr>
            <a:graphicFrameLocks noGrp="1"/>
          </p:cNvGraphicFramePr>
          <p:nvPr>
            <p:extLst>
              <p:ext uri="{D42A27DB-BD31-4B8C-83A1-F6EECF244321}">
                <p14:modId xmlns:p14="http://schemas.microsoft.com/office/powerpoint/2010/main" val="62079290"/>
              </p:ext>
            </p:extLst>
          </p:nvPr>
        </p:nvGraphicFramePr>
        <p:xfrm>
          <a:off x="526185" y="4369481"/>
          <a:ext cx="7591446" cy="1706880"/>
        </p:xfrm>
        <a:graphic>
          <a:graphicData uri="http://schemas.openxmlformats.org/drawingml/2006/table">
            <a:tbl>
              <a:tblPr firstRow="1" bandRow="1">
                <a:tableStyleId>{F5AB1C69-6EDB-4FF4-983F-18BD219EF322}</a:tableStyleId>
              </a:tblPr>
              <a:tblGrid>
                <a:gridCol w="3189899">
                  <a:extLst>
                    <a:ext uri="{9D8B030D-6E8A-4147-A177-3AD203B41FA5}">
                      <a16:colId xmlns:a16="http://schemas.microsoft.com/office/drawing/2014/main" val="3964653065"/>
                    </a:ext>
                  </a:extLst>
                </a:gridCol>
                <a:gridCol w="2104014">
                  <a:extLst>
                    <a:ext uri="{9D8B030D-6E8A-4147-A177-3AD203B41FA5}">
                      <a16:colId xmlns:a16="http://schemas.microsoft.com/office/drawing/2014/main" val="1556651358"/>
                    </a:ext>
                  </a:extLst>
                </a:gridCol>
                <a:gridCol w="2297533">
                  <a:extLst>
                    <a:ext uri="{9D8B030D-6E8A-4147-A177-3AD203B41FA5}">
                      <a16:colId xmlns:a16="http://schemas.microsoft.com/office/drawing/2014/main" val="4245148463"/>
                    </a:ext>
                  </a:extLst>
                </a:gridCol>
              </a:tblGrid>
              <a:tr h="406605">
                <a:tc>
                  <a:txBody>
                    <a:bodyPr/>
                    <a:lstStyle/>
                    <a:p>
                      <a:r>
                        <a:rPr lang="ru-RU" sz="1100" dirty="0"/>
                        <a:t>Показатель</a:t>
                      </a:r>
                    </a:p>
                  </a:txBody>
                  <a:tcPr/>
                </a:tc>
                <a:tc>
                  <a:txBody>
                    <a:bodyPr/>
                    <a:lstStyle/>
                    <a:p>
                      <a:pPr algn="ctr"/>
                      <a:r>
                        <a:rPr lang="ru-RU" sz="1100" dirty="0"/>
                        <a:t>3 квартал 2020</a:t>
                      </a:r>
                    </a:p>
                    <a:p>
                      <a:pPr algn="ctr"/>
                      <a:r>
                        <a:rPr lang="ru-RU" sz="1100" dirty="0"/>
                        <a:t> (прирост к 3 кв. 2019)</a:t>
                      </a:r>
                    </a:p>
                  </a:txBody>
                  <a:tcPr/>
                </a:tc>
                <a:tc>
                  <a:txBody>
                    <a:bodyPr/>
                    <a:lstStyle/>
                    <a:p>
                      <a:pPr algn="ctr"/>
                      <a:r>
                        <a:rPr lang="ru-RU" sz="1100" dirty="0"/>
                        <a:t>Значение показателя за </a:t>
                      </a:r>
                      <a:r>
                        <a:rPr lang="en-US" sz="1100" dirty="0"/>
                        <a:t>3 </a:t>
                      </a:r>
                      <a:r>
                        <a:rPr lang="ru-RU" sz="1100" dirty="0"/>
                        <a:t>кв. 2020</a:t>
                      </a:r>
                    </a:p>
                  </a:txBody>
                  <a:tcPr/>
                </a:tc>
                <a:extLst>
                  <a:ext uri="{0D108BD9-81ED-4DB2-BD59-A6C34878D82A}">
                    <a16:rowId xmlns:a16="http://schemas.microsoft.com/office/drawing/2014/main" val="3931936902"/>
                  </a:ext>
                </a:extLst>
              </a:tr>
              <a:tr h="406605">
                <a:tc>
                  <a:txBody>
                    <a:bodyPr/>
                    <a:lstStyle/>
                    <a:p>
                      <a:r>
                        <a:rPr lang="ru-RU" sz="1100" dirty="0"/>
                        <a:t>Выручка на 1 МСП  (за период, </a:t>
                      </a:r>
                      <a:r>
                        <a:rPr lang="ru-RU" sz="1100" dirty="0" err="1"/>
                        <a:t>руб</a:t>
                      </a:r>
                      <a:r>
                        <a:rPr lang="ru-RU" sz="1100" dirty="0"/>
                        <a:t>)</a:t>
                      </a:r>
                    </a:p>
                  </a:txBody>
                  <a:tcPr/>
                </a:tc>
                <a:tc>
                  <a:txBody>
                    <a:bodyPr/>
                    <a:lstStyle/>
                    <a:p>
                      <a:pPr algn="ctr" fontAlgn="t"/>
                      <a:r>
                        <a:rPr lang="ru-RU" sz="1100" u="none" strike="noStrike" dirty="0">
                          <a:effectLst/>
                        </a:rPr>
                        <a:t>6 013 591</a:t>
                      </a:r>
                    </a:p>
                    <a:p>
                      <a:pPr algn="ctr" fontAlgn="t"/>
                      <a:r>
                        <a:rPr lang="ru-RU" sz="1100" u="none" strike="noStrike" dirty="0">
                          <a:effectLst/>
                        </a:rPr>
                        <a:t> (+8,46%)</a:t>
                      </a:r>
                      <a:endParaRPr lang="ru-RU" sz="1100" b="0" i="0" u="none" strike="noStrike" dirty="0">
                        <a:effectLst/>
                        <a:latin typeface="+mn-lt"/>
                      </a:endParaRPr>
                    </a:p>
                  </a:txBody>
                  <a:tcPr marL="9525" marR="9525" marT="9525" marB="0"/>
                </a:tc>
                <a:tc>
                  <a:txBody>
                    <a:bodyPr/>
                    <a:lstStyle/>
                    <a:p>
                      <a:pPr algn="ctr"/>
                      <a:r>
                        <a:rPr lang="ru-RU" sz="1100" dirty="0"/>
                        <a:t>+7,5 п.</a:t>
                      </a:r>
                    </a:p>
                    <a:p>
                      <a:pPr algn="ctr"/>
                      <a:r>
                        <a:rPr lang="ru-RU" sz="1100" dirty="0"/>
                        <a:t> </a:t>
                      </a:r>
                    </a:p>
                  </a:txBody>
                  <a:tcPr/>
                </a:tc>
                <a:extLst>
                  <a:ext uri="{0D108BD9-81ED-4DB2-BD59-A6C34878D82A}">
                    <a16:rowId xmlns:a16="http://schemas.microsoft.com/office/drawing/2014/main" val="1146870080"/>
                  </a:ext>
                </a:extLst>
              </a:tr>
              <a:tr h="406605">
                <a:tc>
                  <a:txBody>
                    <a:bodyPr/>
                    <a:lstStyle/>
                    <a:p>
                      <a:r>
                        <a:rPr lang="ru-RU" sz="1100" dirty="0"/>
                        <a:t>ФОТ на 1 занятого  (в среднем в месяц за период, руб.)</a:t>
                      </a:r>
                    </a:p>
                  </a:txBody>
                  <a:tcPr/>
                </a:tc>
                <a:tc>
                  <a:txBody>
                    <a:bodyPr/>
                    <a:lstStyle/>
                    <a:p>
                      <a:pPr algn="ctr"/>
                      <a:r>
                        <a:rPr lang="ru-RU" sz="1100" dirty="0"/>
                        <a:t>28 514</a:t>
                      </a:r>
                    </a:p>
                    <a:p>
                      <a:pPr algn="ctr"/>
                      <a:r>
                        <a:rPr lang="ru-RU" sz="1100" dirty="0"/>
                        <a:t> (+7,7%)</a:t>
                      </a:r>
                    </a:p>
                  </a:txBody>
                  <a:tcPr/>
                </a:tc>
                <a:tc>
                  <a:txBody>
                    <a:bodyPr/>
                    <a:lstStyle/>
                    <a:p>
                      <a:pPr algn="ctr"/>
                      <a:r>
                        <a:rPr lang="ru-RU" sz="1100" dirty="0"/>
                        <a:t>+7,7 п.</a:t>
                      </a:r>
                    </a:p>
                  </a:txBody>
                  <a:tcPr/>
                </a:tc>
                <a:extLst>
                  <a:ext uri="{0D108BD9-81ED-4DB2-BD59-A6C34878D82A}">
                    <a16:rowId xmlns:a16="http://schemas.microsoft.com/office/drawing/2014/main" val="1395585758"/>
                  </a:ext>
                </a:extLst>
              </a:tr>
              <a:tr h="406605">
                <a:tc>
                  <a:txBody>
                    <a:bodyPr/>
                    <a:lstStyle/>
                    <a:p>
                      <a:r>
                        <a:rPr lang="ru-RU" sz="1100" dirty="0"/>
                        <a:t>Число сотрудников  на 1 предприятие  (за период, чел.)</a:t>
                      </a:r>
                    </a:p>
                  </a:txBody>
                  <a:tcPr/>
                </a:tc>
                <a:tc>
                  <a:txBody>
                    <a:bodyPr/>
                    <a:lstStyle/>
                    <a:p>
                      <a:pPr algn="ctr"/>
                      <a:r>
                        <a:rPr lang="ru-RU" sz="1100" dirty="0"/>
                        <a:t>5,83</a:t>
                      </a:r>
                    </a:p>
                    <a:p>
                      <a:pPr algn="ctr"/>
                      <a:r>
                        <a:rPr lang="ru-RU" sz="1100" dirty="0"/>
                        <a:t> (+2,8%)</a:t>
                      </a:r>
                    </a:p>
                  </a:txBody>
                  <a:tcPr/>
                </a:tc>
                <a:tc>
                  <a:txBody>
                    <a:bodyPr/>
                    <a:lstStyle/>
                    <a:p>
                      <a:pPr algn="ctr"/>
                      <a:r>
                        <a:rPr lang="ru-RU" sz="1100" dirty="0"/>
                        <a:t>+3,1 п.</a:t>
                      </a:r>
                    </a:p>
                  </a:txBody>
                  <a:tcPr/>
                </a:tc>
                <a:extLst>
                  <a:ext uri="{0D108BD9-81ED-4DB2-BD59-A6C34878D82A}">
                    <a16:rowId xmlns:a16="http://schemas.microsoft.com/office/drawing/2014/main" val="2639348337"/>
                  </a:ext>
                </a:extLst>
              </a:tr>
            </a:tbl>
          </a:graphicData>
        </a:graphic>
      </p:graphicFrame>
      <p:sp>
        <p:nvSpPr>
          <p:cNvPr id="17" name="TextBox 16">
            <a:extLst>
              <a:ext uri="{FF2B5EF4-FFF2-40B4-BE49-F238E27FC236}">
                <a16:creationId xmlns:a16="http://schemas.microsoft.com/office/drawing/2014/main" id="{93E81098-8C1A-49E8-87E1-8514C72F2861}"/>
              </a:ext>
            </a:extLst>
          </p:cNvPr>
          <p:cNvSpPr txBox="1"/>
          <p:nvPr/>
        </p:nvSpPr>
        <p:spPr>
          <a:xfrm>
            <a:off x="454070" y="6143347"/>
            <a:ext cx="11090425" cy="646331"/>
          </a:xfrm>
          <a:prstGeom prst="rect">
            <a:avLst/>
          </a:prstGeom>
          <a:noFill/>
        </p:spPr>
        <p:txBody>
          <a:bodyPr wrap="square">
            <a:spAutoFit/>
          </a:bodyPr>
          <a:lstStyle/>
          <a:p>
            <a:r>
              <a:rPr lang="ru-RU" sz="1200" b="1" dirty="0">
                <a:solidFill>
                  <a:srgbClr val="C00000"/>
                </a:solidFill>
                <a:latin typeface="Calibri" panose="020F0502020204030204" pitchFamily="34" charset="0"/>
                <a:ea typeface="Calibri" panose="020F0502020204030204" pitchFamily="34" charset="0"/>
                <a:cs typeface="Calibri" panose="020F0502020204030204" pitchFamily="34" charset="0"/>
              </a:rPr>
              <a:t>Такой позитивный тренд в секторе был создан за счет реализации основного пакета  мер поддержки сектора МСП в </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III </a:t>
            </a:r>
            <a:r>
              <a:rPr lang="ru-RU" sz="1200" b="1" dirty="0">
                <a:solidFill>
                  <a:srgbClr val="C00000"/>
                </a:solidFill>
                <a:latin typeface="Calibri" panose="020F0502020204030204" pitchFamily="34" charset="0"/>
                <a:ea typeface="Calibri" panose="020F0502020204030204" pitchFamily="34" charset="0"/>
                <a:cs typeface="Calibri" panose="020F0502020204030204" pitchFamily="34" charset="0"/>
              </a:rPr>
              <a:t>квартале 2020 г. В связи с тем, что в </a:t>
            </a:r>
            <a:r>
              <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rPr>
              <a:t>IV </a:t>
            </a:r>
            <a:r>
              <a:rPr lang="ru-RU" sz="1200" b="1" dirty="0">
                <a:solidFill>
                  <a:srgbClr val="C00000"/>
                </a:solidFill>
                <a:latin typeface="Calibri" panose="020F0502020204030204" pitchFamily="34" charset="0"/>
                <a:ea typeface="Calibri" panose="020F0502020204030204" pitchFamily="34" charset="0"/>
                <a:cs typeface="Calibri" panose="020F0502020204030204" pitchFamily="34" charset="0"/>
              </a:rPr>
              <a:t>квартале новые меры поддержки не будут вводиться, при этом будут реализованы новые ограничительные мероприятия, то по итогам года, ожидается, что число занятых в секторе МСП и ФОТ будут сокращаться, а Индекс Роста МСП окажется в зоне «стагнации». </a:t>
            </a:r>
            <a:endParaRPr lang="ru-RU" sz="1200" b="1" dirty="0">
              <a:solidFill>
                <a:srgbClr val="C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32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253BC02B-0329-0646-89CF-8FBFF4F22B12}"/>
              </a:ext>
            </a:extLst>
          </p:cNvPr>
          <p:cNvSpPr>
            <a:spLocks noGrp="1"/>
          </p:cNvSpPr>
          <p:nvPr>
            <p:ph type="sldNum" sz="quarter" idx="12"/>
          </p:nvPr>
        </p:nvSpPr>
        <p:spPr/>
        <p:txBody>
          <a:bodyPr/>
          <a:lstStyle/>
          <a:p>
            <a:fld id="{36E1F4C5-5AF9-5B4E-A9EE-5884AF1378C3}" type="slidenum">
              <a:rPr lang="ru-RU" smtClean="0"/>
              <a:t>5</a:t>
            </a:fld>
            <a:endParaRPr lang="ru-RU"/>
          </a:p>
        </p:txBody>
      </p:sp>
      <p:sp>
        <p:nvSpPr>
          <p:cNvPr id="7" name="Title 1">
            <a:extLst>
              <a:ext uri="{FF2B5EF4-FFF2-40B4-BE49-F238E27FC236}">
                <a16:creationId xmlns:a16="http://schemas.microsoft.com/office/drawing/2014/main" id="{4D867DAF-A55E-6442-ADCA-F2F03CC8D6EC}"/>
              </a:ext>
            </a:extLst>
          </p:cNvPr>
          <p:cNvSpPr>
            <a:spLocks noGrp="1"/>
          </p:cNvSpPr>
          <p:nvPr>
            <p:ph type="title"/>
          </p:nvPr>
        </p:nvSpPr>
        <p:spPr>
          <a:xfrm>
            <a:off x="509286" y="519911"/>
            <a:ext cx="11312600" cy="552706"/>
          </a:xfrm>
        </p:spPr>
        <p:txBody>
          <a:bodyPr>
            <a:noAutofit/>
          </a:bodyPr>
          <a:lstStyle/>
          <a:p>
            <a:r>
              <a:rPr lang="ru-RU" sz="1800" b="1" dirty="0">
                <a:solidFill>
                  <a:srgbClr val="C00000"/>
                </a:solidFill>
              </a:rPr>
              <a:t>В результате снижения ставок по страховым взносам у субъектов МСП с 30% до 15%, сектор начал «обеляться» . </a:t>
            </a:r>
            <a:br>
              <a:rPr lang="ru-RU" sz="1800" b="1" dirty="0">
                <a:solidFill>
                  <a:srgbClr val="C00000"/>
                </a:solidFill>
              </a:rPr>
            </a:br>
            <a:r>
              <a:rPr lang="ru-RU" sz="1800" b="1" dirty="0">
                <a:solidFill>
                  <a:srgbClr val="C00000"/>
                </a:solidFill>
              </a:rPr>
              <a:t>На базе имеющихся данных можно сделать уже первую оценку эффектов - общий объем ФОТ вырос на </a:t>
            </a:r>
            <a:r>
              <a:rPr lang="en-US" sz="1800" b="1" dirty="0">
                <a:solidFill>
                  <a:srgbClr val="C00000"/>
                </a:solidFill>
              </a:rPr>
              <a:t>11,3</a:t>
            </a:r>
            <a:r>
              <a:rPr lang="ru-RU" sz="1800" b="1" dirty="0">
                <a:solidFill>
                  <a:srgbClr val="C00000"/>
                </a:solidFill>
              </a:rPr>
              <a:t>%, средняя заработная плата выросла на 8,2%,  число занятых приросло на </a:t>
            </a:r>
            <a:r>
              <a:rPr lang="en-US" sz="1800" b="1" dirty="0">
                <a:solidFill>
                  <a:srgbClr val="C00000"/>
                </a:solidFill>
              </a:rPr>
              <a:t>2,9</a:t>
            </a:r>
            <a:r>
              <a:rPr lang="ru-RU" sz="1800" b="1" dirty="0">
                <a:solidFill>
                  <a:srgbClr val="C00000"/>
                </a:solidFill>
              </a:rPr>
              <a:t>% </a:t>
            </a:r>
            <a:br>
              <a:rPr lang="ru-RU" sz="1800" b="1" dirty="0">
                <a:solidFill>
                  <a:srgbClr val="C00000"/>
                </a:solidFill>
              </a:rPr>
            </a:br>
            <a:endParaRPr lang="en-US" sz="1800" dirty="0"/>
          </a:p>
        </p:txBody>
      </p:sp>
      <p:sp>
        <p:nvSpPr>
          <p:cNvPr id="8" name="TextBox 7">
            <a:extLst>
              <a:ext uri="{FF2B5EF4-FFF2-40B4-BE49-F238E27FC236}">
                <a16:creationId xmlns:a16="http://schemas.microsoft.com/office/drawing/2014/main" id="{46A1B3DB-082D-C241-AAB6-25B6CBBD717A}"/>
              </a:ext>
            </a:extLst>
          </p:cNvPr>
          <p:cNvSpPr txBox="1"/>
          <p:nvPr/>
        </p:nvSpPr>
        <p:spPr>
          <a:xfrm>
            <a:off x="509286" y="1231076"/>
            <a:ext cx="6269086" cy="261610"/>
          </a:xfrm>
          <a:prstGeom prst="rect">
            <a:avLst/>
          </a:prstGeom>
          <a:noFill/>
        </p:spPr>
        <p:txBody>
          <a:bodyPr wrap="square" rtlCol="0">
            <a:spAutoFit/>
          </a:bodyPr>
          <a:lstStyle/>
          <a:p>
            <a:r>
              <a:rPr lang="ru-RU" sz="1100" b="1" dirty="0">
                <a:latin typeface="Arial"/>
                <a:cs typeface="Arial"/>
              </a:rPr>
              <a:t>Эффекты от снижения ставок по страховым взносам для сектора МСП</a:t>
            </a:r>
            <a:endParaRPr lang="ru-RU" sz="1100" dirty="0">
              <a:latin typeface="Arial"/>
              <a:cs typeface="Arial"/>
            </a:endParaRPr>
          </a:p>
        </p:txBody>
      </p:sp>
      <p:cxnSp>
        <p:nvCxnSpPr>
          <p:cNvPr id="9" name="Straight Connector 5">
            <a:extLst>
              <a:ext uri="{FF2B5EF4-FFF2-40B4-BE49-F238E27FC236}">
                <a16:creationId xmlns:a16="http://schemas.microsoft.com/office/drawing/2014/main" id="{8F61DC53-D456-294C-960B-723C80D2EE5D}"/>
              </a:ext>
            </a:extLst>
          </p:cNvPr>
          <p:cNvCxnSpPr/>
          <p:nvPr/>
        </p:nvCxnSpPr>
        <p:spPr>
          <a:xfrm>
            <a:off x="621635" y="1571915"/>
            <a:ext cx="433550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76C73D8-8E3B-F045-9DC7-1DAB94F59506}"/>
              </a:ext>
            </a:extLst>
          </p:cNvPr>
          <p:cNvSpPr txBox="1"/>
          <p:nvPr/>
        </p:nvSpPr>
        <p:spPr>
          <a:xfrm>
            <a:off x="6260435" y="3644107"/>
            <a:ext cx="1773242" cy="246221"/>
          </a:xfrm>
          <a:prstGeom prst="rect">
            <a:avLst/>
          </a:prstGeom>
          <a:noFill/>
        </p:spPr>
        <p:txBody>
          <a:bodyPr wrap="none" rtlCol="0">
            <a:spAutoFit/>
          </a:bodyPr>
          <a:lstStyle/>
          <a:p>
            <a:r>
              <a:rPr lang="ru-RU" sz="1000" dirty="0"/>
              <a:t>Источник: Индекс Роста МСП</a:t>
            </a:r>
          </a:p>
        </p:txBody>
      </p:sp>
      <p:sp>
        <p:nvSpPr>
          <p:cNvPr id="11" name="Title 1">
            <a:extLst>
              <a:ext uri="{FF2B5EF4-FFF2-40B4-BE49-F238E27FC236}">
                <a16:creationId xmlns:a16="http://schemas.microsoft.com/office/drawing/2014/main" id="{7A75C2B0-8AB3-4916-A484-B05AFFC0F01D}"/>
              </a:ext>
            </a:extLst>
          </p:cNvPr>
          <p:cNvSpPr txBox="1">
            <a:spLocks/>
          </p:cNvSpPr>
          <p:nvPr/>
        </p:nvSpPr>
        <p:spPr>
          <a:xfrm>
            <a:off x="509286" y="4121798"/>
            <a:ext cx="11199901" cy="1164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1400" b="1" dirty="0">
              <a:solidFill>
                <a:schemeClr val="tx1">
                  <a:lumMod val="65000"/>
                  <a:lumOff val="35000"/>
                </a:schemeClr>
              </a:solidFill>
            </a:endParaRPr>
          </a:p>
          <a:p>
            <a:pPr algn="ctr"/>
            <a:r>
              <a:rPr lang="ru-RU" sz="1400" b="1" dirty="0">
                <a:solidFill>
                  <a:schemeClr val="tx1">
                    <a:lumMod val="65000"/>
                    <a:lumOff val="35000"/>
                  </a:schemeClr>
                </a:solidFill>
              </a:rPr>
              <a:t>В результате снижения налоговой нагрузки на ФОТ, бюджет, по экспертным оценкам, уже сейчас получил дополнительный прирост отчислений от сектора МСП по НДФЛ в объеме 11,3%.  Оценка изменения поступлений в социальные фонды требует детального анализа, так как на объем поступлений влияет не только изменение ставок, но и общая ситуация в экономике и секторе МСП.</a:t>
            </a:r>
            <a:endParaRPr lang="en-US" sz="1400" dirty="0">
              <a:solidFill>
                <a:schemeClr val="tx1">
                  <a:lumMod val="65000"/>
                  <a:lumOff val="35000"/>
                </a:schemeClr>
              </a:solidFill>
            </a:endParaRPr>
          </a:p>
        </p:txBody>
      </p:sp>
      <p:graphicFrame>
        <p:nvGraphicFramePr>
          <p:cNvPr id="12" name="Таблица 8">
            <a:extLst>
              <a:ext uri="{FF2B5EF4-FFF2-40B4-BE49-F238E27FC236}">
                <a16:creationId xmlns:a16="http://schemas.microsoft.com/office/drawing/2014/main" id="{F397D570-8206-1343-B9AA-BEF34FEED839}"/>
              </a:ext>
            </a:extLst>
          </p:cNvPr>
          <p:cNvGraphicFramePr>
            <a:graphicFrameLocks noGrp="1"/>
          </p:cNvGraphicFramePr>
          <p:nvPr>
            <p:extLst>
              <p:ext uri="{D42A27DB-BD31-4B8C-83A1-F6EECF244321}">
                <p14:modId xmlns:p14="http://schemas.microsoft.com/office/powerpoint/2010/main" val="3894066073"/>
              </p:ext>
            </p:extLst>
          </p:nvPr>
        </p:nvGraphicFramePr>
        <p:xfrm>
          <a:off x="1456210" y="1976084"/>
          <a:ext cx="7001857" cy="1565349"/>
        </p:xfrm>
        <a:graphic>
          <a:graphicData uri="http://schemas.openxmlformats.org/drawingml/2006/table">
            <a:tbl>
              <a:tblPr firstRow="1" bandRow="1">
                <a:tableStyleId>{6E25E649-3F16-4E02-A733-19D2CDBF48F0}</a:tableStyleId>
              </a:tblPr>
              <a:tblGrid>
                <a:gridCol w="4865408">
                  <a:extLst>
                    <a:ext uri="{9D8B030D-6E8A-4147-A177-3AD203B41FA5}">
                      <a16:colId xmlns:a16="http://schemas.microsoft.com/office/drawing/2014/main" val="801061909"/>
                    </a:ext>
                  </a:extLst>
                </a:gridCol>
                <a:gridCol w="2136449">
                  <a:extLst>
                    <a:ext uri="{9D8B030D-6E8A-4147-A177-3AD203B41FA5}">
                      <a16:colId xmlns:a16="http://schemas.microsoft.com/office/drawing/2014/main" val="3971908945"/>
                    </a:ext>
                  </a:extLst>
                </a:gridCol>
              </a:tblGrid>
              <a:tr h="511601">
                <a:tc>
                  <a:txBody>
                    <a:bodyPr/>
                    <a:lstStyle/>
                    <a:p>
                      <a:pPr algn="l" rtl="0" fontAlgn="t"/>
                      <a:r>
                        <a:rPr lang="ru-RU" sz="1400" u="none" strike="noStrike" dirty="0">
                          <a:effectLst/>
                          <a:latin typeface="+mn-lt"/>
                        </a:rPr>
                        <a:t>Показатель сектора МСП</a:t>
                      </a:r>
                      <a:endParaRPr lang="ru-RU" sz="1400" b="0" i="0" u="none" strike="noStrike" dirty="0">
                        <a:solidFill>
                          <a:srgbClr val="000000"/>
                        </a:solidFill>
                        <a:effectLst/>
                        <a:latin typeface="+mn-lt"/>
                      </a:endParaRPr>
                    </a:p>
                  </a:txBody>
                  <a:tcPr marL="5261" marR="5261" marT="5261" marB="0">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t"/>
                      <a:r>
                        <a:rPr lang="ru-RU" sz="1400" u="none" strike="noStrike" dirty="0">
                          <a:effectLst/>
                          <a:latin typeface="+mn-lt"/>
                        </a:rPr>
                        <a:t>Прирост в % к предыдущему кварталу</a:t>
                      </a:r>
                      <a:endParaRPr lang="ru-RU" sz="1400" b="0" i="0" u="none" strike="noStrike" dirty="0">
                        <a:effectLst/>
                        <a:latin typeface="+mn-lt"/>
                      </a:endParaRPr>
                    </a:p>
                  </a:txBody>
                  <a:tcPr marL="5261" marR="5261" marT="5261" marB="0">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355125234"/>
                  </a:ext>
                </a:extLst>
              </a:tr>
              <a:tr h="263437">
                <a:tc>
                  <a:txBody>
                    <a:bodyPr/>
                    <a:lstStyle/>
                    <a:p>
                      <a:pPr algn="l" rtl="0" fontAlgn="t"/>
                      <a:r>
                        <a:rPr lang="ru-RU" sz="1400" u="none" strike="noStrike" dirty="0">
                          <a:effectLst/>
                          <a:latin typeface="+mn-lt"/>
                        </a:rPr>
                        <a:t>ФОТ на МСП (млрд </a:t>
                      </a:r>
                      <a:r>
                        <a:rPr lang="ru-RU" sz="1400" u="none" strike="noStrike" dirty="0" err="1">
                          <a:effectLst/>
                          <a:latin typeface="+mn-lt"/>
                        </a:rPr>
                        <a:t>руб</a:t>
                      </a:r>
                      <a:r>
                        <a:rPr lang="ru-RU" sz="1400" u="none" strike="noStrike" dirty="0">
                          <a:effectLst/>
                          <a:latin typeface="+mn-lt"/>
                        </a:rPr>
                        <a:t>)</a:t>
                      </a:r>
                      <a:endParaRPr lang="ru-RU" sz="1400" b="0" i="0" u="none" strike="noStrike" dirty="0">
                        <a:solidFill>
                          <a:srgbClr val="000000"/>
                        </a:solidFill>
                        <a:effectLst/>
                        <a:latin typeface="+mn-lt"/>
                      </a:endParaRPr>
                    </a:p>
                  </a:txBody>
                  <a:tcPr marL="5261" marR="5261" marT="5261" marB="0">
                    <a:lnL>
                      <a:noFill/>
                    </a:lnL>
                    <a:lnR>
                      <a:noFill/>
                    </a:lnR>
                    <a:lnT w="25400" cmpd="sng">
                      <a:noFill/>
                    </a:lnT>
                    <a:lnB>
                      <a:noFill/>
                    </a:lnB>
                    <a:lnTlToBr w="12700" cmpd="sng">
                      <a:noFill/>
                      <a:prstDash val="solid"/>
                    </a:lnTlToBr>
                    <a:lnBlToTr w="12700" cmpd="sng">
                      <a:noFill/>
                      <a:prstDash val="solid"/>
                    </a:lnBlToTr>
                  </a:tcPr>
                </a:tc>
                <a:tc>
                  <a:txBody>
                    <a:bodyPr/>
                    <a:lstStyle/>
                    <a:p>
                      <a:pPr algn="ctr" fontAlgn="t"/>
                      <a:r>
                        <a:rPr lang="en-US" sz="1400" u="none" strike="noStrike" dirty="0">
                          <a:effectLst/>
                          <a:latin typeface="+mn-lt"/>
                        </a:rPr>
                        <a:t>+</a:t>
                      </a:r>
                      <a:r>
                        <a:rPr lang="ru-RU" sz="1400" u="none" strike="noStrike" dirty="0">
                          <a:effectLst/>
                          <a:latin typeface="+mn-lt"/>
                        </a:rPr>
                        <a:t>11,3</a:t>
                      </a:r>
                      <a:r>
                        <a:rPr lang="en-US" sz="1400" u="none" strike="noStrike" dirty="0">
                          <a:effectLst/>
                          <a:latin typeface="+mn-lt"/>
                        </a:rPr>
                        <a:t>%</a:t>
                      </a:r>
                      <a:endParaRPr lang="ru-RU" sz="1400" b="0" i="0" u="none" strike="noStrike" dirty="0">
                        <a:effectLst/>
                        <a:latin typeface="+mn-lt"/>
                      </a:endParaRPr>
                    </a:p>
                  </a:txBody>
                  <a:tcPr marL="5261" marR="5261" marT="5261"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2077246"/>
                  </a:ext>
                </a:extLst>
              </a:tr>
              <a:tr h="263437">
                <a:tc>
                  <a:txBody>
                    <a:bodyPr/>
                    <a:lstStyle/>
                    <a:p>
                      <a:pPr algn="l" rtl="0" fontAlgn="t"/>
                      <a:r>
                        <a:rPr lang="ru-RU" sz="1400" u="none" strike="noStrike" dirty="0">
                          <a:effectLst/>
                          <a:latin typeface="+mn-lt"/>
                        </a:rPr>
                        <a:t>Число ФЛ трудоустроенных в секторе МСП (тыс. чел.)</a:t>
                      </a:r>
                      <a:endParaRPr lang="ru-RU" sz="1400" b="0" i="0" u="none" strike="noStrike" dirty="0">
                        <a:solidFill>
                          <a:srgbClr val="000000"/>
                        </a:solidFill>
                        <a:effectLst/>
                        <a:latin typeface="+mn-lt"/>
                      </a:endParaRPr>
                    </a:p>
                  </a:txBody>
                  <a:tcPr marL="5261" marR="5261" marT="5261" marB="0">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400" u="none" strike="noStrike" dirty="0">
                          <a:effectLst/>
                          <a:latin typeface="+mn-lt"/>
                        </a:rPr>
                        <a:t>+</a:t>
                      </a:r>
                      <a:r>
                        <a:rPr lang="ru-RU" sz="1400" u="none" strike="noStrike" dirty="0">
                          <a:effectLst/>
                          <a:latin typeface="+mn-lt"/>
                        </a:rPr>
                        <a:t>2,</a:t>
                      </a:r>
                      <a:r>
                        <a:rPr lang="en-US" sz="1400" u="none" strike="noStrike" dirty="0">
                          <a:effectLst/>
                          <a:latin typeface="+mn-lt"/>
                        </a:rPr>
                        <a:t>9</a:t>
                      </a:r>
                      <a:r>
                        <a:rPr lang="ru-RU" sz="1400" u="none" strike="noStrike" dirty="0">
                          <a:effectLst/>
                          <a:latin typeface="+mn-lt"/>
                        </a:rPr>
                        <a:t>%</a:t>
                      </a:r>
                      <a:endParaRPr lang="ru-RU" sz="1400" b="0" i="0" u="none" strike="noStrike" dirty="0">
                        <a:effectLst/>
                        <a:latin typeface="+mn-lt"/>
                      </a:endParaRPr>
                    </a:p>
                  </a:txBody>
                  <a:tcPr marL="5261" marR="5261" marT="5261"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19080544"/>
                  </a:ext>
                </a:extLst>
              </a:tr>
              <a:tr h="263437">
                <a:tc>
                  <a:txBody>
                    <a:bodyPr/>
                    <a:lstStyle/>
                    <a:p>
                      <a:pPr algn="l" rtl="0" fontAlgn="t"/>
                      <a:r>
                        <a:rPr lang="ru-RU" sz="1400" u="none" strike="noStrike" dirty="0">
                          <a:effectLst/>
                          <a:latin typeface="+mn-lt"/>
                        </a:rPr>
                        <a:t>ФОТ на 1 занятого (руб. в месяц)</a:t>
                      </a:r>
                      <a:endParaRPr lang="ru-RU" sz="1400" b="0" i="0" u="none" strike="noStrike" dirty="0">
                        <a:solidFill>
                          <a:srgbClr val="000000"/>
                        </a:solidFill>
                        <a:effectLst/>
                        <a:latin typeface="+mn-lt"/>
                      </a:endParaRPr>
                    </a:p>
                  </a:txBody>
                  <a:tcPr marL="5261" marR="5261" marT="5261" marB="0">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400" u="none" strike="noStrike" dirty="0">
                          <a:effectLst/>
                          <a:latin typeface="+mn-lt"/>
                        </a:rPr>
                        <a:t>+</a:t>
                      </a:r>
                      <a:r>
                        <a:rPr lang="ru-RU" sz="1400" u="none" strike="noStrike" dirty="0">
                          <a:effectLst/>
                          <a:latin typeface="+mn-lt"/>
                        </a:rPr>
                        <a:t>8,</a:t>
                      </a:r>
                      <a:r>
                        <a:rPr lang="en-US" sz="1400" u="none" strike="noStrike" dirty="0">
                          <a:effectLst/>
                          <a:latin typeface="+mn-lt"/>
                        </a:rPr>
                        <a:t>2</a:t>
                      </a:r>
                      <a:r>
                        <a:rPr lang="ru-RU" sz="1400" u="none" strike="noStrike" dirty="0">
                          <a:effectLst/>
                          <a:latin typeface="+mn-lt"/>
                        </a:rPr>
                        <a:t>%</a:t>
                      </a:r>
                      <a:endParaRPr lang="ru-RU" sz="1400" b="0" i="0" u="none" strike="noStrike" dirty="0">
                        <a:effectLst/>
                        <a:latin typeface="+mn-lt"/>
                      </a:endParaRPr>
                    </a:p>
                  </a:txBody>
                  <a:tcPr marL="5261" marR="5261" marT="5261"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7478102"/>
                  </a:ext>
                </a:extLst>
              </a:tr>
              <a:tr h="263437">
                <a:tc>
                  <a:txBody>
                    <a:bodyPr/>
                    <a:lstStyle/>
                    <a:p>
                      <a:pPr algn="l" rtl="0" fontAlgn="t"/>
                      <a:r>
                        <a:rPr lang="ru-RU" sz="1400" u="none" strike="noStrike" dirty="0">
                          <a:effectLst/>
                          <a:latin typeface="+mn-lt"/>
                        </a:rPr>
                        <a:t>НДФЛ (млрд </a:t>
                      </a:r>
                      <a:r>
                        <a:rPr lang="ru-RU" sz="1400" u="none" strike="noStrike" dirty="0" err="1">
                          <a:effectLst/>
                          <a:latin typeface="+mn-lt"/>
                        </a:rPr>
                        <a:t>руб</a:t>
                      </a:r>
                      <a:r>
                        <a:rPr lang="ru-RU" sz="1400" u="none" strike="noStrike" dirty="0">
                          <a:effectLst/>
                          <a:latin typeface="+mn-lt"/>
                        </a:rPr>
                        <a:t>, за квартал)</a:t>
                      </a:r>
                      <a:endParaRPr lang="ru-RU" sz="1400" b="0" i="0" u="none" strike="noStrike" dirty="0">
                        <a:solidFill>
                          <a:srgbClr val="000000"/>
                        </a:solidFill>
                        <a:effectLst/>
                        <a:latin typeface="+mn-lt"/>
                      </a:endParaRPr>
                    </a:p>
                  </a:txBody>
                  <a:tcPr marL="5261" marR="5261" marT="5261" marB="0">
                    <a:lnL>
                      <a:noFill/>
                    </a:lnL>
                    <a:lnR>
                      <a:noFill/>
                    </a:lnR>
                    <a:lnT>
                      <a:noFill/>
                    </a:lnT>
                    <a:lnB w="25400" cmpd="sng">
                      <a:noFill/>
                    </a:lnB>
                    <a:lnTlToBr w="12700" cmpd="sng">
                      <a:noFill/>
                      <a:prstDash val="solid"/>
                    </a:lnTlToBr>
                    <a:lnBlToTr w="12700" cmpd="sng">
                      <a:noFill/>
                      <a:prstDash val="solid"/>
                    </a:lnBlToTr>
                  </a:tcPr>
                </a:tc>
                <a:tc>
                  <a:txBody>
                    <a:bodyPr/>
                    <a:lstStyle/>
                    <a:p>
                      <a:pPr algn="ctr" fontAlgn="t"/>
                      <a:r>
                        <a:rPr lang="en-US" sz="1400" u="none" strike="noStrike" dirty="0">
                          <a:effectLst/>
                          <a:latin typeface="+mn-lt"/>
                        </a:rPr>
                        <a:t>+</a:t>
                      </a:r>
                      <a:r>
                        <a:rPr lang="ru-RU" sz="1400" u="none" strike="noStrike" dirty="0">
                          <a:effectLst/>
                          <a:latin typeface="+mn-lt"/>
                        </a:rPr>
                        <a:t>11,3%</a:t>
                      </a:r>
                      <a:endParaRPr lang="ru-RU" sz="1400" b="0" i="0" u="none" strike="noStrike" dirty="0">
                        <a:effectLst/>
                        <a:latin typeface="+mn-lt"/>
                      </a:endParaRPr>
                    </a:p>
                  </a:txBody>
                  <a:tcPr marL="5261" marR="5261" marT="5261"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807047535"/>
                  </a:ext>
                </a:extLst>
              </a:tr>
            </a:tbl>
          </a:graphicData>
        </a:graphic>
      </p:graphicFrame>
    </p:spTree>
    <p:extLst>
      <p:ext uri="{BB962C8B-B14F-4D97-AF65-F5344CB8AC3E}">
        <p14:creationId xmlns:p14="http://schemas.microsoft.com/office/powerpoint/2010/main" val="413461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348343" y="0"/>
            <a:ext cx="11128919" cy="1325563"/>
          </a:xfrm>
        </p:spPr>
        <p:txBody>
          <a:bodyPr>
            <a:normAutofit/>
          </a:bodyPr>
          <a:lstStyle/>
          <a:p>
            <a:r>
              <a:rPr lang="ru-RU" sz="1600" b="1" dirty="0">
                <a:solidFill>
                  <a:srgbClr val="C00000"/>
                </a:solidFill>
              </a:rPr>
              <a:t>Данные динамики потребительских расходов подтверждают рост показателя Индекса по выручке в результате отложенного спроса.  В целом потребительские расходов в 3 квартале 2020 года выросли по всем категориям. Наибольший прирост наблюдается по расходам на туризм и транспорт  (+394,6%), одежду, обувь и аксессуары  (+332,1%) и кафе, бары и рестораны  (+234,7%)</a:t>
            </a: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9257740" y="6356349"/>
            <a:ext cx="2743200" cy="365125"/>
          </a:xfrm>
        </p:spPr>
        <p:txBody>
          <a:bodyPr/>
          <a:lstStyle/>
          <a:p>
            <a:fld id="{36E1F4C5-5AF9-5B4E-A9EE-5884AF1378C3}" type="slidenum">
              <a:rPr lang="ru-RU" smtClean="0"/>
              <a:t>6</a:t>
            </a:fld>
            <a:endParaRPr lang="ru-RU"/>
          </a:p>
        </p:txBody>
      </p:sp>
      <p:sp>
        <p:nvSpPr>
          <p:cNvPr id="5" name="TextBox 4">
            <a:extLst>
              <a:ext uri="{FF2B5EF4-FFF2-40B4-BE49-F238E27FC236}">
                <a16:creationId xmlns:a16="http://schemas.microsoft.com/office/drawing/2014/main" id="{E96FB52A-1A98-4949-838B-759CADF0419B}"/>
              </a:ext>
            </a:extLst>
          </p:cNvPr>
          <p:cNvSpPr txBox="1"/>
          <p:nvPr/>
        </p:nvSpPr>
        <p:spPr>
          <a:xfrm>
            <a:off x="3560758" y="6538912"/>
            <a:ext cx="1773242" cy="246221"/>
          </a:xfrm>
          <a:prstGeom prst="rect">
            <a:avLst/>
          </a:prstGeom>
          <a:noFill/>
        </p:spPr>
        <p:txBody>
          <a:bodyPr wrap="none" rtlCol="0">
            <a:spAutoFit/>
          </a:bodyPr>
          <a:lstStyle/>
          <a:p>
            <a:r>
              <a:rPr lang="ru-RU" sz="1000" dirty="0"/>
              <a:t>Источник: Индекс Роста МСП</a:t>
            </a:r>
          </a:p>
        </p:txBody>
      </p:sp>
      <p:graphicFrame>
        <p:nvGraphicFramePr>
          <p:cNvPr id="10" name="Chart 14">
            <a:extLst>
              <a:ext uri="{FF2B5EF4-FFF2-40B4-BE49-F238E27FC236}">
                <a16:creationId xmlns:a16="http://schemas.microsoft.com/office/drawing/2014/main" id="{D26EA7D8-B67C-2048-BBEC-207274969AD3}"/>
              </a:ext>
            </a:extLst>
          </p:cNvPr>
          <p:cNvGraphicFramePr/>
          <p:nvPr>
            <p:extLst>
              <p:ext uri="{D42A27DB-BD31-4B8C-83A1-F6EECF244321}">
                <p14:modId xmlns:p14="http://schemas.microsoft.com/office/powerpoint/2010/main" val="2762927031"/>
              </p:ext>
            </p:extLst>
          </p:nvPr>
        </p:nvGraphicFramePr>
        <p:xfrm>
          <a:off x="580417" y="2057520"/>
          <a:ext cx="4753583" cy="480048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5">
            <a:extLst>
              <a:ext uri="{FF2B5EF4-FFF2-40B4-BE49-F238E27FC236}">
                <a16:creationId xmlns:a16="http://schemas.microsoft.com/office/drawing/2014/main" id="{87C4DA92-8283-D545-9478-D2BAC0A6E4C6}"/>
              </a:ext>
            </a:extLst>
          </p:cNvPr>
          <p:cNvCxnSpPr/>
          <p:nvPr/>
        </p:nvCxnSpPr>
        <p:spPr>
          <a:xfrm>
            <a:off x="833693" y="1747743"/>
            <a:ext cx="435095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01CA001-19A8-B04F-B2A4-8AA944D932B6}"/>
              </a:ext>
            </a:extLst>
          </p:cNvPr>
          <p:cNvSpPr txBox="1"/>
          <p:nvPr/>
        </p:nvSpPr>
        <p:spPr>
          <a:xfrm>
            <a:off x="714738" y="1262646"/>
            <a:ext cx="5123480" cy="430887"/>
          </a:xfrm>
          <a:prstGeom prst="rect">
            <a:avLst/>
          </a:prstGeom>
          <a:noFill/>
        </p:spPr>
        <p:txBody>
          <a:bodyPr wrap="square" rtlCol="0">
            <a:spAutoFit/>
          </a:bodyPr>
          <a:lstStyle/>
          <a:p>
            <a:r>
              <a:rPr lang="ru-RU" sz="1100" b="1" dirty="0">
                <a:latin typeface="Arial"/>
                <a:cs typeface="Arial"/>
              </a:rPr>
              <a:t>Динамика потребительских расходов по категориям</a:t>
            </a:r>
            <a:br>
              <a:rPr lang="ru-RU" sz="1100" dirty="0">
                <a:latin typeface="Arial"/>
                <a:cs typeface="Arial"/>
              </a:rPr>
            </a:br>
            <a:r>
              <a:rPr lang="ru-RU" sz="1100" dirty="0">
                <a:solidFill>
                  <a:srgbClr val="7F7F7F"/>
                </a:solidFill>
                <a:latin typeface="Arial"/>
                <a:cs typeface="Arial"/>
              </a:rPr>
              <a:t>%, 3 кв. 2020 к 2 кв. 2020</a:t>
            </a:r>
            <a:endParaRPr lang="en-GB" sz="1100" dirty="0">
              <a:solidFill>
                <a:srgbClr val="7F7F7F"/>
              </a:solidFill>
              <a:latin typeface="Arial"/>
              <a:cs typeface="Arial"/>
            </a:endParaRPr>
          </a:p>
        </p:txBody>
      </p:sp>
      <p:graphicFrame>
        <p:nvGraphicFramePr>
          <p:cNvPr id="9" name="Таблица 8">
            <a:extLst>
              <a:ext uri="{FF2B5EF4-FFF2-40B4-BE49-F238E27FC236}">
                <a16:creationId xmlns:a16="http://schemas.microsoft.com/office/drawing/2014/main" id="{56BD6707-25EA-394F-8329-ACCF03E91104}"/>
              </a:ext>
            </a:extLst>
          </p:cNvPr>
          <p:cNvGraphicFramePr>
            <a:graphicFrameLocks noGrp="1"/>
          </p:cNvGraphicFramePr>
          <p:nvPr>
            <p:extLst>
              <p:ext uri="{D42A27DB-BD31-4B8C-83A1-F6EECF244321}">
                <p14:modId xmlns:p14="http://schemas.microsoft.com/office/powerpoint/2010/main" val="1318589079"/>
              </p:ext>
            </p:extLst>
          </p:nvPr>
        </p:nvGraphicFramePr>
        <p:xfrm>
          <a:off x="6096000" y="1113695"/>
          <a:ext cx="5515581" cy="5599089"/>
        </p:xfrm>
        <a:graphic>
          <a:graphicData uri="http://schemas.openxmlformats.org/drawingml/2006/table">
            <a:tbl>
              <a:tblPr firstRow="1" firstCol="1" bandRow="1">
                <a:tableStyleId>{93296810-A885-4BE3-A3E7-6D5BEEA58F35}</a:tableStyleId>
              </a:tblPr>
              <a:tblGrid>
                <a:gridCol w="2111224">
                  <a:extLst>
                    <a:ext uri="{9D8B030D-6E8A-4147-A177-3AD203B41FA5}">
                      <a16:colId xmlns:a16="http://schemas.microsoft.com/office/drawing/2014/main" val="2832914667"/>
                    </a:ext>
                  </a:extLst>
                </a:gridCol>
                <a:gridCol w="3404357">
                  <a:extLst>
                    <a:ext uri="{9D8B030D-6E8A-4147-A177-3AD203B41FA5}">
                      <a16:colId xmlns:a16="http://schemas.microsoft.com/office/drawing/2014/main" val="3229136556"/>
                    </a:ext>
                  </a:extLst>
                </a:gridCol>
              </a:tblGrid>
              <a:tr h="134122">
                <a:tc>
                  <a:txBody>
                    <a:bodyPr/>
                    <a:lstStyle/>
                    <a:p>
                      <a:pPr marL="0" indent="9525" algn="ctr">
                        <a:lnSpc>
                          <a:spcPct val="107000"/>
                        </a:lnSpc>
                        <a:spcAft>
                          <a:spcPts val="600"/>
                        </a:spcAft>
                        <a:tabLst/>
                      </a:pPr>
                      <a:r>
                        <a:rPr lang="ru-RU" sz="900" kern="0" dirty="0">
                          <a:effectLst/>
                        </a:rPr>
                        <a:t>Категория потребительских расходов</a:t>
                      </a:r>
                      <a:endParaRPr lang="ru-RU" sz="9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b"/>
                </a:tc>
                <a:tc>
                  <a:txBody>
                    <a:bodyPr/>
                    <a:lstStyle/>
                    <a:p>
                      <a:pPr indent="288290" algn="ctr">
                        <a:lnSpc>
                          <a:spcPct val="107000"/>
                        </a:lnSpc>
                        <a:spcAft>
                          <a:spcPts val="600"/>
                        </a:spcAft>
                      </a:pPr>
                      <a:r>
                        <a:rPr lang="ru-RU" sz="900" kern="0" dirty="0">
                          <a:effectLst/>
                        </a:rPr>
                        <a:t>MCC-коды</a:t>
                      </a:r>
                      <a:endParaRPr lang="ru-RU" sz="9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b"/>
                </a:tc>
                <a:extLst>
                  <a:ext uri="{0D108BD9-81ED-4DB2-BD59-A6C34878D82A}">
                    <a16:rowId xmlns:a16="http://schemas.microsoft.com/office/drawing/2014/main" val="3291697614"/>
                  </a:ext>
                </a:extLst>
              </a:tr>
              <a:tr h="462350">
                <a:tc>
                  <a:txBody>
                    <a:bodyPr/>
                    <a:lstStyle/>
                    <a:p>
                      <a:pPr marL="0" indent="9525" algn="l">
                        <a:lnSpc>
                          <a:spcPct val="107000"/>
                        </a:lnSpc>
                        <a:spcAft>
                          <a:spcPts val="600"/>
                        </a:spcAft>
                        <a:tabLst/>
                      </a:pPr>
                      <a:r>
                        <a:rPr lang="ru-RU" sz="1000" kern="0" dirty="0">
                          <a:effectLst/>
                        </a:rPr>
                        <a:t>Авто/</a:t>
                      </a:r>
                      <a:r>
                        <a:rPr lang="ru-RU" sz="1000" kern="0" dirty="0" err="1">
                          <a:effectLst/>
                        </a:rPr>
                        <a:t>мото</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Автодилеры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автозаправочные станции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автозапчасти и аксессуары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автосервис</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дорожные пошлины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парковки и гаражи</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2712509970"/>
                  </a:ext>
                </a:extLst>
              </a:tr>
              <a:tr h="148951">
                <a:tc>
                  <a:txBody>
                    <a:bodyPr/>
                    <a:lstStyle/>
                    <a:p>
                      <a:pPr marL="0" indent="9525" algn="l">
                        <a:lnSpc>
                          <a:spcPct val="107000"/>
                        </a:lnSpc>
                        <a:spcAft>
                          <a:spcPts val="600"/>
                        </a:spcAft>
                        <a:tabLst>
                          <a:tab pos="41275" algn="l"/>
                        </a:tabLst>
                      </a:pPr>
                      <a:r>
                        <a:rPr lang="ru-RU" sz="1000" kern="0" dirty="0">
                          <a:effectLst/>
                        </a:rPr>
                        <a:t>Коммунальные платежи</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0" indent="179388" algn="l">
                        <a:lnSpc>
                          <a:spcPct val="107000"/>
                        </a:lnSpc>
                        <a:spcAft>
                          <a:spcPts val="600"/>
                        </a:spcAft>
                        <a:tabLst/>
                      </a:pPr>
                      <a:r>
                        <a:rPr lang="ru-RU" sz="1000" kern="0" dirty="0">
                          <a:effectLst/>
                        </a:rPr>
                        <a:t>ЖКХ</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и</a:t>
                      </a:r>
                      <a:r>
                        <a:rPr lang="ru-RU" sz="1000" kern="0" dirty="0">
                          <a:effectLst/>
                        </a:rPr>
                        <a:t>нтернет</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т</a:t>
                      </a:r>
                      <a:r>
                        <a:rPr lang="ru-RU" sz="1000" kern="0" dirty="0">
                          <a:effectLst/>
                        </a:rPr>
                        <a:t>елевидение</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3711633211"/>
                  </a:ext>
                </a:extLst>
              </a:tr>
              <a:tr h="305650">
                <a:tc>
                  <a:txBody>
                    <a:bodyPr/>
                    <a:lstStyle/>
                    <a:p>
                      <a:pPr marL="0" indent="9525" algn="l">
                        <a:lnSpc>
                          <a:spcPct val="107000"/>
                        </a:lnSpc>
                        <a:spcAft>
                          <a:spcPts val="600"/>
                        </a:spcAft>
                        <a:tabLst/>
                      </a:pPr>
                      <a:r>
                        <a:rPr lang="ru-RU" sz="1000" kern="0" dirty="0">
                          <a:effectLst/>
                        </a:rPr>
                        <a:t>Компьютеры/Гаджеты/ПО/IT-услуги</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ИТ-услуги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к</a:t>
                      </a:r>
                      <a:r>
                        <a:rPr lang="ru-RU" sz="1000" kern="0" dirty="0">
                          <a:effectLst/>
                        </a:rPr>
                        <a:t>омпьютеры и ПО</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т</a:t>
                      </a:r>
                      <a:r>
                        <a:rPr lang="ru-RU" sz="1000" kern="0" dirty="0">
                          <a:effectLst/>
                        </a:rPr>
                        <a:t>елекоммуникационное оборудование</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ц</a:t>
                      </a:r>
                      <a:r>
                        <a:rPr lang="ru-RU" sz="1000" kern="0" dirty="0">
                          <a:effectLst/>
                        </a:rPr>
                        <a:t>ифровые товары</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4105265501"/>
                  </a:ext>
                </a:extLst>
              </a:tr>
              <a:tr h="305650">
                <a:tc>
                  <a:txBody>
                    <a:bodyPr/>
                    <a:lstStyle/>
                    <a:p>
                      <a:pPr marL="0" indent="9525" algn="l">
                        <a:lnSpc>
                          <a:spcPct val="107000"/>
                        </a:lnSpc>
                        <a:spcAft>
                          <a:spcPts val="600"/>
                        </a:spcAft>
                        <a:tabLst/>
                      </a:pPr>
                      <a:r>
                        <a:rPr lang="ru-RU" sz="1000" kern="0" dirty="0">
                          <a:effectLst/>
                        </a:rPr>
                        <a:t>Красота и здоровье</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Салоны красоты/массаж/SPA</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т</a:t>
                      </a:r>
                      <a:r>
                        <a:rPr lang="ru-RU" sz="1000" kern="0" dirty="0">
                          <a:effectLst/>
                        </a:rPr>
                        <a:t>овары для красоты и здоровья</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1923252690"/>
                  </a:ext>
                </a:extLst>
              </a:tr>
              <a:tr h="173732">
                <a:tc>
                  <a:txBody>
                    <a:bodyPr/>
                    <a:lstStyle/>
                    <a:p>
                      <a:pPr marL="0" indent="9525" algn="l">
                        <a:lnSpc>
                          <a:spcPct val="107000"/>
                        </a:lnSpc>
                        <a:spcAft>
                          <a:spcPts val="600"/>
                        </a:spcAft>
                        <a:tabLst/>
                      </a:pPr>
                      <a:r>
                        <a:rPr lang="ru-RU" sz="1000" kern="0" dirty="0">
                          <a:effectLst/>
                        </a:rPr>
                        <a:t>Медицина</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0" indent="179388" algn="l">
                        <a:lnSpc>
                          <a:spcPct val="107000"/>
                        </a:lnSpc>
                        <a:spcAft>
                          <a:spcPts val="600"/>
                        </a:spcAft>
                        <a:tabLst/>
                      </a:pPr>
                      <a:r>
                        <a:rPr lang="ru-RU" sz="1000" kern="0" dirty="0">
                          <a:effectLst/>
                        </a:rPr>
                        <a:t>Лекарства и медицинские товары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м</a:t>
                      </a:r>
                      <a:r>
                        <a:rPr lang="ru-RU" sz="1000" kern="0" dirty="0">
                          <a:effectLst/>
                        </a:rPr>
                        <a:t>едицинские услуги</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2722599501"/>
                  </a:ext>
                </a:extLst>
              </a:tr>
              <a:tr h="305650">
                <a:tc>
                  <a:txBody>
                    <a:bodyPr/>
                    <a:lstStyle/>
                    <a:p>
                      <a:pPr marL="0" indent="9525" algn="l">
                        <a:lnSpc>
                          <a:spcPct val="107000"/>
                        </a:lnSpc>
                        <a:spcAft>
                          <a:spcPts val="600"/>
                        </a:spcAft>
                        <a:tabLst/>
                      </a:pPr>
                      <a:r>
                        <a:rPr lang="ru-RU" sz="1000" kern="0" dirty="0">
                          <a:effectLst/>
                        </a:rPr>
                        <a:t>Одежда, обувь и аксессуары</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Одежда, обувь и аксессуары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ч</a:t>
                      </a:r>
                      <a:r>
                        <a:rPr lang="ru-RU" sz="1000" kern="0" dirty="0">
                          <a:effectLst/>
                        </a:rPr>
                        <a:t>истка/ремонт одежды и обуви</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1883489257"/>
                  </a:ext>
                </a:extLst>
              </a:tr>
              <a:tr h="305650">
                <a:tc>
                  <a:txBody>
                    <a:bodyPr/>
                    <a:lstStyle/>
                    <a:p>
                      <a:pPr marL="0" indent="9525" algn="l">
                        <a:lnSpc>
                          <a:spcPct val="107000"/>
                        </a:lnSpc>
                        <a:spcAft>
                          <a:spcPts val="600"/>
                        </a:spcAft>
                        <a:tabLst/>
                      </a:pPr>
                      <a:r>
                        <a:rPr lang="ru-RU" sz="1000" kern="0" dirty="0">
                          <a:effectLst/>
                        </a:rPr>
                        <a:t>Отдых/развлечения/спорт</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Книги/музыка/фото/видео</a:t>
                      </a:r>
                      <a:r>
                        <a:rPr lang="ru-RU" sz="1000" kern="12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р</a:t>
                      </a:r>
                      <a:r>
                        <a:rPr lang="ru-RU" sz="1000" kern="0" dirty="0">
                          <a:effectLst/>
                        </a:rPr>
                        <a:t>азвлечения</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спорт</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хобби и увлечения</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820383962"/>
                  </a:ext>
                </a:extLst>
              </a:tr>
              <a:tr h="173732">
                <a:tc>
                  <a:txBody>
                    <a:bodyPr/>
                    <a:lstStyle/>
                    <a:p>
                      <a:pPr marL="0" indent="9525" algn="l">
                        <a:lnSpc>
                          <a:spcPct val="107000"/>
                        </a:lnSpc>
                        <a:spcAft>
                          <a:spcPts val="600"/>
                        </a:spcAft>
                        <a:tabLst/>
                      </a:pPr>
                      <a:r>
                        <a:rPr lang="ru-RU" sz="1000" kern="0" dirty="0">
                          <a:effectLst/>
                        </a:rPr>
                        <a:t>Продукты</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0" indent="179388" algn="l">
                        <a:lnSpc>
                          <a:spcPct val="107000"/>
                        </a:lnSpc>
                        <a:spcAft>
                          <a:spcPts val="600"/>
                        </a:spcAft>
                        <a:tabLst/>
                      </a:pPr>
                      <a:r>
                        <a:rPr lang="ru-RU" sz="1000" kern="0" dirty="0">
                          <a:effectLst/>
                        </a:rPr>
                        <a:t>Винные магазины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продуктовые магазины</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981177297"/>
                  </a:ext>
                </a:extLst>
              </a:tr>
              <a:tr h="1245849">
                <a:tc>
                  <a:txBody>
                    <a:bodyPr/>
                    <a:lstStyle/>
                    <a:p>
                      <a:pPr marL="0" indent="9525" algn="l">
                        <a:lnSpc>
                          <a:spcPct val="107000"/>
                        </a:lnSpc>
                        <a:spcAft>
                          <a:spcPts val="600"/>
                        </a:spcAft>
                        <a:tabLst/>
                      </a:pPr>
                      <a:r>
                        <a:rPr lang="ru-RU" sz="1000" kern="0" dirty="0">
                          <a:effectLst/>
                        </a:rPr>
                        <a:t>Специализированные товары и услуги</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err="1">
                          <a:effectLst/>
                        </a:rPr>
                        <a:t>Direct</a:t>
                      </a:r>
                      <a:r>
                        <a:rPr lang="ru-RU" sz="1000" kern="0" dirty="0">
                          <a:effectLst/>
                        </a:rPr>
                        <a:t> </a:t>
                      </a:r>
                      <a:r>
                        <a:rPr lang="ru-RU" sz="1000" kern="0" dirty="0" err="1">
                          <a:effectLst/>
                        </a:rPr>
                        <a:t>Marketing</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благотворительность</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домашние животные</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канцтовары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налоги, штрафы и </a:t>
                      </a:r>
                      <a:r>
                        <a:rPr lang="ru-RU" sz="1000" kern="0" dirty="0" err="1">
                          <a:effectLst/>
                        </a:rPr>
                        <a:t>гос.услуги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образование</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общественные организации и ассоциации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объявления/реклама</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прочие персональные услуги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прочие профессиональные услуги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прочие специализированные магазины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страхование</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товары для бизнеса и промышленности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услуги для бизнеса и промышленности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цветы и подарки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ювелирные изделия</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833408386"/>
                  </a:ext>
                </a:extLst>
              </a:tr>
              <a:tr h="775750">
                <a:tc>
                  <a:txBody>
                    <a:bodyPr/>
                    <a:lstStyle/>
                    <a:p>
                      <a:pPr marL="0" indent="9525" algn="l">
                        <a:lnSpc>
                          <a:spcPct val="107000"/>
                        </a:lnSpc>
                        <a:spcAft>
                          <a:spcPts val="600"/>
                        </a:spcAft>
                        <a:tabLst/>
                      </a:pPr>
                      <a:r>
                        <a:rPr lang="ru-RU" sz="1000" kern="0" dirty="0">
                          <a:effectLst/>
                        </a:rPr>
                        <a:t>Товары для дома/ремонта</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Бытовая техника и электроника</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мебель и предметы интерьера</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товары для строительства и ремонта/DIY</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услуги подрядчиков - капитальный ремонт, строительство, сельское хозяйство</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услуги подрядчиков - мелкий ремонт, домашняя обстановка</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4151570698"/>
                  </a:ext>
                </a:extLst>
              </a:tr>
              <a:tr h="781792">
                <a:tc>
                  <a:txBody>
                    <a:bodyPr/>
                    <a:lstStyle/>
                    <a:p>
                      <a:pPr marL="0" indent="9525" algn="l">
                        <a:lnSpc>
                          <a:spcPct val="107000"/>
                        </a:lnSpc>
                        <a:spcAft>
                          <a:spcPts val="600"/>
                        </a:spcAft>
                        <a:tabLst/>
                      </a:pPr>
                      <a:r>
                        <a:rPr lang="ru-RU" sz="1000" kern="0" dirty="0">
                          <a:effectLst/>
                        </a:rPr>
                        <a:t>Туризм/транспорт</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err="1">
                          <a:effectLst/>
                        </a:rPr>
                        <a:t>Duty</a:t>
                      </a:r>
                      <a:r>
                        <a:rPr lang="ru-RU" sz="1000" kern="0" dirty="0">
                          <a:effectLst/>
                        </a:rPr>
                        <a:t> </a:t>
                      </a:r>
                      <a:r>
                        <a:rPr lang="ru-RU" sz="1000" kern="0" dirty="0" err="1">
                          <a:effectLst/>
                        </a:rPr>
                        <a:t>Free</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авиабилеты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аренда автотранспорта</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городской и пригородный транспорт</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железнодорожные билеты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отели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такси</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турагентства</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экскурсионный транспорт</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3909557338"/>
                  </a:ext>
                </a:extLst>
              </a:tr>
              <a:tr h="305650">
                <a:tc>
                  <a:txBody>
                    <a:bodyPr/>
                    <a:lstStyle/>
                    <a:p>
                      <a:pPr marL="0" indent="9525" algn="l">
                        <a:lnSpc>
                          <a:spcPct val="107000"/>
                        </a:lnSpc>
                        <a:spcAft>
                          <a:spcPts val="600"/>
                        </a:spcAft>
                        <a:tabLst/>
                      </a:pPr>
                      <a:r>
                        <a:rPr lang="ru-RU" sz="1000" kern="0" dirty="0">
                          <a:effectLst/>
                        </a:rPr>
                        <a:t>Универсальные магазины</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tc>
                  <a:txBody>
                    <a:bodyPr/>
                    <a:lstStyle/>
                    <a:p>
                      <a:pPr marL="179388" indent="0" algn="l">
                        <a:lnSpc>
                          <a:spcPct val="107000"/>
                        </a:lnSpc>
                        <a:spcAft>
                          <a:spcPts val="600"/>
                        </a:spcAft>
                        <a:tabLst/>
                      </a:pPr>
                      <a:r>
                        <a:rPr lang="ru-RU" sz="1000" kern="0" dirty="0">
                          <a:effectLst/>
                        </a:rPr>
                        <a:t>Магазины-</a:t>
                      </a:r>
                      <a:r>
                        <a:rPr lang="ru-RU" sz="1000" kern="0" dirty="0" err="1">
                          <a:effectLst/>
                        </a:rPr>
                        <a:t>дискаунтеры</a:t>
                      </a:r>
                      <a:r>
                        <a:rPr lang="ru-RU" sz="1000" kern="0" dirty="0">
                          <a:effectLst/>
                        </a:rPr>
                        <a:t> и секонд-хенды</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оптовая торговля  (</a:t>
                      </a:r>
                      <a:r>
                        <a:rPr lang="ru-RU" sz="1000" kern="0" dirty="0" err="1">
                          <a:effectLst/>
                        </a:rPr>
                        <a:t>cash</a:t>
                      </a:r>
                      <a:r>
                        <a:rPr lang="ru-RU" sz="1000" kern="0" dirty="0">
                          <a:effectLst/>
                        </a:rPr>
                        <a:t> &amp; </a:t>
                      </a:r>
                      <a:r>
                        <a:rPr lang="ru-RU" sz="1000" kern="0" dirty="0" err="1">
                          <a:effectLst/>
                        </a:rPr>
                        <a:t>carry</a:t>
                      </a:r>
                      <a:r>
                        <a:rPr lang="ru-RU" sz="1000" kern="0" dirty="0">
                          <a:effectLst/>
                        </a:rPr>
                        <a:t>)</a:t>
                      </a:r>
                      <a:r>
                        <a:rPr lang="ru-RU" sz="1000" kern="1200" dirty="0">
                          <a:effectLst/>
                          <a:latin typeface="Times New Roman" panose="02020603050405020304" pitchFamily="18" charset="0"/>
                          <a:cs typeface="Times New Roman" panose="02020603050405020304" pitchFamily="18" charset="0"/>
                        </a:rPr>
                        <a:t>, </a:t>
                      </a:r>
                      <a:r>
                        <a:rPr lang="ru-RU" sz="1000" kern="0" dirty="0">
                          <a:effectLst/>
                        </a:rPr>
                        <a:t>универсальные магазины</a:t>
                      </a:r>
                      <a:endParaRPr lang="ru-RU" sz="10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22" marR="23722" marT="0" marB="0" anchor="ctr"/>
                </a:tc>
                <a:extLst>
                  <a:ext uri="{0D108BD9-81ED-4DB2-BD59-A6C34878D82A}">
                    <a16:rowId xmlns:a16="http://schemas.microsoft.com/office/drawing/2014/main" val="2283773787"/>
                  </a:ext>
                </a:extLst>
              </a:tr>
            </a:tbl>
          </a:graphicData>
        </a:graphic>
      </p:graphicFrame>
    </p:spTree>
    <p:extLst>
      <p:ext uri="{BB962C8B-B14F-4D97-AF65-F5344CB8AC3E}">
        <p14:creationId xmlns:p14="http://schemas.microsoft.com/office/powerpoint/2010/main" val="151279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1164F261-8BCD-1148-8B75-32F874B865E1}"/>
              </a:ext>
            </a:extLst>
          </p:cNvPr>
          <p:cNvSpPr>
            <a:spLocks noGrp="1"/>
          </p:cNvSpPr>
          <p:nvPr>
            <p:ph type="sldNum" sz="quarter" idx="12"/>
          </p:nvPr>
        </p:nvSpPr>
        <p:spPr/>
        <p:txBody>
          <a:bodyPr/>
          <a:lstStyle/>
          <a:p>
            <a:fld id="{36E1F4C5-5AF9-5B4E-A9EE-5884AF1378C3}" type="slidenum">
              <a:rPr lang="ru-RU" smtClean="0"/>
              <a:t>7</a:t>
            </a:fld>
            <a:endParaRPr lang="ru-RU"/>
          </a:p>
        </p:txBody>
      </p:sp>
      <p:cxnSp>
        <p:nvCxnSpPr>
          <p:cNvPr id="21" name="Straight Connector 15">
            <a:extLst>
              <a:ext uri="{FF2B5EF4-FFF2-40B4-BE49-F238E27FC236}">
                <a16:creationId xmlns:a16="http://schemas.microsoft.com/office/drawing/2014/main" id="{84CC1F70-97A0-5B4B-9E9A-3EDBAAB657D4}"/>
              </a:ext>
            </a:extLst>
          </p:cNvPr>
          <p:cNvCxnSpPr>
            <a:cxnSpLocks/>
          </p:cNvCxnSpPr>
          <p:nvPr/>
        </p:nvCxnSpPr>
        <p:spPr>
          <a:xfrm>
            <a:off x="272349" y="1918373"/>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AB21C71-2E0F-D744-82A3-4B80AA47AA94}"/>
              </a:ext>
            </a:extLst>
          </p:cNvPr>
          <p:cNvSpPr txBox="1"/>
          <p:nvPr/>
        </p:nvSpPr>
        <p:spPr>
          <a:xfrm>
            <a:off x="261966" y="1391139"/>
            <a:ext cx="3746500" cy="400110"/>
          </a:xfrm>
          <a:prstGeom prst="rect">
            <a:avLst/>
          </a:prstGeom>
          <a:noFill/>
        </p:spPr>
        <p:txBody>
          <a:bodyPr wrap="square" rtlCol="0">
            <a:spAutoFit/>
          </a:bodyPr>
          <a:lstStyle/>
          <a:p>
            <a:r>
              <a:rPr lang="ru-RU" sz="1000" b="1" dirty="0">
                <a:latin typeface="Arial"/>
                <a:cs typeface="Arial"/>
              </a:rPr>
              <a:t>Динамика показателей Индекса Роста по группам МСП</a:t>
            </a:r>
            <a:br>
              <a:rPr lang="ru-RU" sz="1000" dirty="0">
                <a:latin typeface="Arial"/>
                <a:cs typeface="Arial"/>
              </a:rPr>
            </a:br>
            <a:r>
              <a:rPr lang="ru-RU" sz="1000" dirty="0">
                <a:solidFill>
                  <a:srgbClr val="7F7F7F"/>
                </a:solidFill>
                <a:latin typeface="Arial"/>
                <a:cs typeface="Arial"/>
              </a:rPr>
              <a:t>Индекс, 3 кв. 2020</a:t>
            </a:r>
            <a:endParaRPr lang="en-GB" sz="1000" dirty="0">
              <a:solidFill>
                <a:srgbClr val="7F7F7F"/>
              </a:solidFill>
              <a:latin typeface="Arial"/>
              <a:cs typeface="Arial"/>
            </a:endParaRPr>
          </a:p>
        </p:txBody>
      </p:sp>
      <p:sp>
        <p:nvSpPr>
          <p:cNvPr id="23" name="Заголовок 1">
            <a:extLst>
              <a:ext uri="{FF2B5EF4-FFF2-40B4-BE49-F238E27FC236}">
                <a16:creationId xmlns:a16="http://schemas.microsoft.com/office/drawing/2014/main" id="{5CFB9EBB-3552-F345-A2D8-F72915B22142}"/>
              </a:ext>
            </a:extLst>
          </p:cNvPr>
          <p:cNvSpPr>
            <a:spLocks noGrp="1"/>
          </p:cNvSpPr>
          <p:nvPr>
            <p:ph type="title"/>
          </p:nvPr>
        </p:nvSpPr>
        <p:spPr>
          <a:xfrm>
            <a:off x="357819" y="188067"/>
            <a:ext cx="10995979" cy="1325563"/>
          </a:xfrm>
        </p:spPr>
        <p:txBody>
          <a:bodyPr>
            <a:normAutofit/>
          </a:bodyPr>
          <a:lstStyle/>
          <a:p>
            <a:r>
              <a:rPr lang="ru-RU" sz="2000" b="1" dirty="0">
                <a:solidFill>
                  <a:srgbClr val="C00000"/>
                </a:solidFill>
              </a:rPr>
              <a:t>По размеру предприятий в 3 кв. 2020 г.  прирост показателей Индекса прослеживается во всех группах, однако, основной вклад вносят малые предприятия.</a:t>
            </a:r>
          </a:p>
        </p:txBody>
      </p:sp>
      <p:sp>
        <p:nvSpPr>
          <p:cNvPr id="24" name="TextBox 23">
            <a:extLst>
              <a:ext uri="{FF2B5EF4-FFF2-40B4-BE49-F238E27FC236}">
                <a16:creationId xmlns:a16="http://schemas.microsoft.com/office/drawing/2014/main" id="{4D811AD7-3FAB-E247-BA10-225D303E8585}"/>
              </a:ext>
            </a:extLst>
          </p:cNvPr>
          <p:cNvSpPr txBox="1"/>
          <p:nvPr/>
        </p:nvSpPr>
        <p:spPr>
          <a:xfrm>
            <a:off x="5578538" y="6468395"/>
            <a:ext cx="3463921" cy="246221"/>
          </a:xfrm>
          <a:prstGeom prst="rect">
            <a:avLst/>
          </a:prstGeom>
          <a:noFill/>
        </p:spPr>
        <p:txBody>
          <a:bodyPr wrap="square" rtlCol="0">
            <a:spAutoFit/>
          </a:bodyPr>
          <a:lstStyle/>
          <a:p>
            <a:r>
              <a:rPr lang="ru-RU" sz="1000" dirty="0"/>
              <a:t>Источник: Индекс Роста МСП</a:t>
            </a:r>
          </a:p>
        </p:txBody>
      </p:sp>
      <p:graphicFrame>
        <p:nvGraphicFramePr>
          <p:cNvPr id="9" name="Диаграмма 8">
            <a:extLst>
              <a:ext uri="{FF2B5EF4-FFF2-40B4-BE49-F238E27FC236}">
                <a16:creationId xmlns:a16="http://schemas.microsoft.com/office/drawing/2014/main" id="{8DC6DD1D-E6B5-4A4E-A19B-DFA99753A287}"/>
              </a:ext>
            </a:extLst>
          </p:cNvPr>
          <p:cNvGraphicFramePr/>
          <p:nvPr>
            <p:extLst>
              <p:ext uri="{D42A27DB-BD31-4B8C-83A1-F6EECF244321}">
                <p14:modId xmlns:p14="http://schemas.microsoft.com/office/powerpoint/2010/main" val="4014457708"/>
              </p:ext>
            </p:extLst>
          </p:nvPr>
        </p:nvGraphicFramePr>
        <p:xfrm>
          <a:off x="6779522" y="2288530"/>
          <a:ext cx="5532221" cy="333022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15">
            <a:extLst>
              <a:ext uri="{FF2B5EF4-FFF2-40B4-BE49-F238E27FC236}">
                <a16:creationId xmlns:a16="http://schemas.microsoft.com/office/drawing/2014/main" id="{86CCFEA7-ACD5-6243-9489-F5650E7C66A6}"/>
              </a:ext>
            </a:extLst>
          </p:cNvPr>
          <p:cNvCxnSpPr>
            <a:cxnSpLocks/>
          </p:cNvCxnSpPr>
          <p:nvPr/>
        </p:nvCxnSpPr>
        <p:spPr>
          <a:xfrm>
            <a:off x="7659766" y="2033206"/>
            <a:ext cx="286836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11D3516-166B-2640-A733-06EA30C24E43}"/>
              </a:ext>
            </a:extLst>
          </p:cNvPr>
          <p:cNvSpPr txBox="1"/>
          <p:nvPr/>
        </p:nvSpPr>
        <p:spPr>
          <a:xfrm>
            <a:off x="7530636" y="1367689"/>
            <a:ext cx="6509517" cy="553998"/>
          </a:xfrm>
          <a:prstGeom prst="rect">
            <a:avLst/>
          </a:prstGeom>
          <a:noFill/>
        </p:spPr>
        <p:txBody>
          <a:bodyPr wrap="square" rtlCol="0">
            <a:spAutoFit/>
          </a:bodyPr>
          <a:lstStyle/>
          <a:p>
            <a:r>
              <a:rPr lang="ru-RU" sz="1000" b="1" dirty="0">
                <a:latin typeface="Arial"/>
                <a:cs typeface="Arial"/>
              </a:rPr>
              <a:t>Вклад предприятий по размеру бизнеса в формирование значений </a:t>
            </a:r>
            <a:br>
              <a:rPr lang="ru-RU" sz="1000" b="1" dirty="0">
                <a:latin typeface="Arial"/>
                <a:cs typeface="Arial"/>
              </a:rPr>
            </a:br>
            <a:r>
              <a:rPr lang="ru-RU" sz="1000" b="1" dirty="0">
                <a:latin typeface="Arial"/>
                <a:cs typeface="Arial"/>
              </a:rPr>
              <a:t>показателей Индекса Роста МСП</a:t>
            </a:r>
            <a:br>
              <a:rPr lang="ru-RU" sz="1000" dirty="0">
                <a:latin typeface="Arial"/>
                <a:cs typeface="Arial"/>
              </a:rPr>
            </a:br>
            <a:r>
              <a:rPr lang="ru-RU" sz="1000" dirty="0">
                <a:solidFill>
                  <a:srgbClr val="7F7F7F"/>
                </a:solidFill>
                <a:latin typeface="Arial"/>
                <a:cs typeface="Arial"/>
              </a:rPr>
              <a:t>Индекс, 3 кв. 2020 к 3 кв. 2019</a:t>
            </a:r>
            <a:endParaRPr lang="en-GB" sz="1000" dirty="0">
              <a:solidFill>
                <a:srgbClr val="7F7F7F"/>
              </a:solidFill>
              <a:latin typeface="Arial"/>
              <a:cs typeface="Arial"/>
            </a:endParaRPr>
          </a:p>
        </p:txBody>
      </p:sp>
      <p:graphicFrame>
        <p:nvGraphicFramePr>
          <p:cNvPr id="2" name="Таблица 1">
            <a:extLst>
              <a:ext uri="{FF2B5EF4-FFF2-40B4-BE49-F238E27FC236}">
                <a16:creationId xmlns:a16="http://schemas.microsoft.com/office/drawing/2014/main" id="{7C60EF30-436A-4CDB-A36E-E31F8A5D999F}"/>
              </a:ext>
            </a:extLst>
          </p:cNvPr>
          <p:cNvGraphicFramePr>
            <a:graphicFrameLocks noGrp="1"/>
          </p:cNvGraphicFramePr>
          <p:nvPr>
            <p:extLst>
              <p:ext uri="{D42A27DB-BD31-4B8C-83A1-F6EECF244321}">
                <p14:modId xmlns:p14="http://schemas.microsoft.com/office/powerpoint/2010/main" val="3068241613"/>
              </p:ext>
            </p:extLst>
          </p:nvPr>
        </p:nvGraphicFramePr>
        <p:xfrm>
          <a:off x="357819" y="2077231"/>
          <a:ext cx="6957381" cy="3389630"/>
        </p:xfrm>
        <a:graphic>
          <a:graphicData uri="http://schemas.openxmlformats.org/drawingml/2006/table">
            <a:tbl>
              <a:tblPr firstRow="1" bandRow="1">
                <a:tableStyleId>{5C22544A-7EE6-4342-B048-85BDC9FD1C3A}</a:tableStyleId>
              </a:tblPr>
              <a:tblGrid>
                <a:gridCol w="1534795">
                  <a:extLst>
                    <a:ext uri="{9D8B030D-6E8A-4147-A177-3AD203B41FA5}">
                      <a16:colId xmlns:a16="http://schemas.microsoft.com/office/drawing/2014/main" val="2048975461"/>
                    </a:ext>
                  </a:extLst>
                </a:gridCol>
                <a:gridCol w="824230">
                  <a:extLst>
                    <a:ext uri="{9D8B030D-6E8A-4147-A177-3AD203B41FA5}">
                      <a16:colId xmlns:a16="http://schemas.microsoft.com/office/drawing/2014/main" val="2260568930"/>
                    </a:ext>
                  </a:extLst>
                </a:gridCol>
                <a:gridCol w="824230">
                  <a:extLst>
                    <a:ext uri="{9D8B030D-6E8A-4147-A177-3AD203B41FA5}">
                      <a16:colId xmlns:a16="http://schemas.microsoft.com/office/drawing/2014/main" val="2003991716"/>
                    </a:ext>
                  </a:extLst>
                </a:gridCol>
                <a:gridCol w="824230">
                  <a:extLst>
                    <a:ext uri="{9D8B030D-6E8A-4147-A177-3AD203B41FA5}">
                      <a16:colId xmlns:a16="http://schemas.microsoft.com/office/drawing/2014/main" val="1896177309"/>
                    </a:ext>
                  </a:extLst>
                </a:gridCol>
                <a:gridCol w="824230">
                  <a:extLst>
                    <a:ext uri="{9D8B030D-6E8A-4147-A177-3AD203B41FA5}">
                      <a16:colId xmlns:a16="http://schemas.microsoft.com/office/drawing/2014/main" val="1214177341"/>
                    </a:ext>
                  </a:extLst>
                </a:gridCol>
                <a:gridCol w="1013460">
                  <a:extLst>
                    <a:ext uri="{9D8B030D-6E8A-4147-A177-3AD203B41FA5}">
                      <a16:colId xmlns:a16="http://schemas.microsoft.com/office/drawing/2014/main" val="1387030208"/>
                    </a:ext>
                  </a:extLst>
                </a:gridCol>
                <a:gridCol w="1112206">
                  <a:extLst>
                    <a:ext uri="{9D8B030D-6E8A-4147-A177-3AD203B41FA5}">
                      <a16:colId xmlns:a16="http://schemas.microsoft.com/office/drawing/2014/main" val="3586026212"/>
                    </a:ext>
                  </a:extLst>
                </a:gridCol>
              </a:tblGrid>
              <a:tr h="1298575">
                <a:tc>
                  <a:txBody>
                    <a:bodyPr/>
                    <a:lstStyle/>
                    <a:p>
                      <a:pPr marL="8890" algn="ctr">
                        <a:lnSpc>
                          <a:spcPct val="107000"/>
                        </a:lnSpc>
                        <a:spcAft>
                          <a:spcPts val="800"/>
                        </a:spcAft>
                      </a:pPr>
                      <a:r>
                        <a:rPr lang="ru-RU" sz="1000" kern="1200">
                          <a:effectLst/>
                        </a:rPr>
                        <a:t>МСП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ru-RU" sz="1000" kern="1200">
                          <a:effectLst/>
                        </a:rPr>
                        <a:t>Выручка на 1 МСП (индекс, 3 кв. 2020)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ru-RU" sz="1000" kern="1200">
                          <a:effectLst/>
                        </a:rPr>
                        <a:t>ФОТ на 1 занятого (индекс, 3 кв. 2020)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ru-RU" sz="1000" kern="1200">
                          <a:effectLst/>
                        </a:rPr>
                        <a:t>Число занятых на 1 МСП (индекс, 3 кв. 2020)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ru-RU" sz="1000" kern="1200" dirty="0">
                          <a:effectLst/>
                        </a:rPr>
                        <a:t>Данные о выручке на 1 МСП, за 3 квартал, руб.  (прирост, % к 2 кв. 2020)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ru-RU" sz="1000" kern="1200">
                          <a:effectLst/>
                        </a:rPr>
                        <a:t>Данные о ФОТ на 1 МСП, за период в мес., руб.  (прирост, % к 2 кв. 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ru-RU" sz="1000" kern="1200">
                          <a:effectLst/>
                        </a:rPr>
                        <a:t>Данные о числе занятых на 1 МСП, чел  (прирост, % к 2 кв. 2020)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44131996"/>
                  </a:ext>
                </a:extLst>
              </a:tr>
              <a:tr h="734060">
                <a:tc>
                  <a:txBody>
                    <a:bodyPr/>
                    <a:lstStyle/>
                    <a:p>
                      <a:pPr algn="ctr" fontAlgn="b">
                        <a:lnSpc>
                          <a:spcPct val="107000"/>
                        </a:lnSpc>
                        <a:spcAft>
                          <a:spcPts val="800"/>
                        </a:spcAft>
                      </a:pPr>
                      <a:r>
                        <a:rPr lang="ru-RU" sz="1100" kern="1200">
                          <a:effectLst/>
                        </a:rPr>
                        <a:t>Микропредприятия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b="1" kern="1200" dirty="0">
                          <a:solidFill>
                            <a:srgbClr val="00B050"/>
                          </a:solidFill>
                          <a:effectLst/>
                        </a:rPr>
                        <a:t>+7,2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b="1" kern="1200" dirty="0">
                          <a:solidFill>
                            <a:srgbClr val="00B050"/>
                          </a:solidFill>
                          <a:effectLst/>
                        </a:rPr>
                        <a:t>+6,4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b="1" kern="1200" dirty="0">
                          <a:solidFill>
                            <a:srgbClr val="00B050"/>
                          </a:solidFill>
                          <a:effectLst/>
                        </a:rPr>
                        <a:t>+0,5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kern="1200">
                          <a:effectLst/>
                        </a:rPr>
                        <a:t>4 280 058</a:t>
                      </a:r>
                      <a:endParaRPr lang="ru-RU" sz="1100">
                        <a:effectLst/>
                      </a:endParaRPr>
                    </a:p>
                    <a:p>
                      <a:pPr algn="ctr" fontAlgn="t">
                        <a:lnSpc>
                          <a:spcPct val="107000"/>
                        </a:lnSpc>
                        <a:spcAft>
                          <a:spcPts val="800"/>
                        </a:spcAft>
                      </a:pPr>
                      <a:r>
                        <a:rPr lang="ru-RU" sz="1200" kern="1200">
                          <a:effectLst/>
                        </a:rPr>
                        <a:t>(+5,1%)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kern="1200">
                          <a:effectLst/>
                        </a:rPr>
                        <a:t>27 953</a:t>
                      </a:r>
                      <a:endParaRPr lang="ru-RU" sz="1100">
                        <a:effectLst/>
                      </a:endParaRPr>
                    </a:p>
                    <a:p>
                      <a:pPr algn="ctr" fontAlgn="t">
                        <a:lnSpc>
                          <a:spcPct val="107000"/>
                        </a:lnSpc>
                        <a:spcAft>
                          <a:spcPts val="800"/>
                        </a:spcAft>
                      </a:pPr>
                      <a:r>
                        <a:rPr lang="ru-RU" sz="1200" kern="1200">
                          <a:effectLst/>
                        </a:rPr>
                        <a:t>(+1,9%)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kern="1200" dirty="0">
                          <a:effectLst/>
                        </a:rPr>
                        <a:t>3,2</a:t>
                      </a:r>
                      <a:endParaRPr lang="ru-RU" sz="1100" dirty="0">
                        <a:effectLst/>
                      </a:endParaRPr>
                    </a:p>
                    <a:p>
                      <a:pPr algn="ctr" fontAlgn="t">
                        <a:lnSpc>
                          <a:spcPct val="107000"/>
                        </a:lnSpc>
                        <a:spcAft>
                          <a:spcPts val="800"/>
                        </a:spcAft>
                      </a:pPr>
                      <a:r>
                        <a:rPr lang="ru-RU" sz="1200" kern="1200" dirty="0">
                          <a:effectLst/>
                        </a:rPr>
                        <a:t>(-0,9%)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4698153"/>
                  </a:ext>
                </a:extLst>
              </a:tr>
              <a:tr h="647700">
                <a:tc>
                  <a:txBody>
                    <a:bodyPr/>
                    <a:lstStyle/>
                    <a:p>
                      <a:pPr algn="ctr" fontAlgn="b">
                        <a:lnSpc>
                          <a:spcPct val="107000"/>
                        </a:lnSpc>
                        <a:spcAft>
                          <a:spcPts val="800"/>
                        </a:spcAft>
                      </a:pPr>
                      <a:r>
                        <a:rPr lang="ru-RU" sz="1100" kern="1200">
                          <a:effectLst/>
                        </a:rPr>
                        <a:t>Малые предприятия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b="1" kern="1200" dirty="0">
                          <a:solidFill>
                            <a:srgbClr val="00B050"/>
                          </a:solidFill>
                          <a:effectLst/>
                        </a:rPr>
                        <a:t>+10,8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b="1" kern="1200" dirty="0">
                          <a:solidFill>
                            <a:srgbClr val="00B050"/>
                          </a:solidFill>
                          <a:effectLst/>
                        </a:rPr>
                        <a:t>+6,9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b="1" kern="1200">
                          <a:solidFill>
                            <a:srgbClr val="00B050"/>
                          </a:solidFill>
                          <a:effectLst/>
                        </a:rPr>
                        <a:t>+7,3 п.</a:t>
                      </a:r>
                      <a:endParaRPr lang="ru-RU"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kern="1200">
                          <a:effectLst/>
                        </a:rPr>
                        <a:t>47 441 068</a:t>
                      </a:r>
                      <a:endParaRPr lang="ru-RU" sz="1100">
                        <a:effectLst/>
                      </a:endParaRPr>
                    </a:p>
                    <a:p>
                      <a:pPr algn="ctr" fontAlgn="t">
                        <a:lnSpc>
                          <a:spcPct val="107000"/>
                        </a:lnSpc>
                        <a:spcAft>
                          <a:spcPts val="800"/>
                        </a:spcAft>
                      </a:pPr>
                      <a:r>
                        <a:rPr lang="ru-RU" sz="1200" kern="1200">
                          <a:effectLst/>
                        </a:rPr>
                        <a:t>(+5,6%)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kern="1200">
                          <a:effectLst/>
                        </a:rPr>
                        <a:t>37 506</a:t>
                      </a:r>
                      <a:endParaRPr lang="ru-RU" sz="1100">
                        <a:effectLst/>
                      </a:endParaRPr>
                    </a:p>
                    <a:p>
                      <a:pPr algn="ctr" fontAlgn="t">
                        <a:lnSpc>
                          <a:spcPct val="107000"/>
                        </a:lnSpc>
                        <a:spcAft>
                          <a:spcPts val="800"/>
                        </a:spcAft>
                      </a:pPr>
                      <a:r>
                        <a:rPr lang="ru-RU" sz="1200" kern="12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kern="1200">
                          <a:effectLst/>
                        </a:rPr>
                        <a:t>37,1</a:t>
                      </a:r>
                      <a:endParaRPr lang="ru-RU" sz="1100">
                        <a:effectLst/>
                      </a:endParaRPr>
                    </a:p>
                    <a:p>
                      <a:pPr algn="ctr" fontAlgn="t">
                        <a:lnSpc>
                          <a:spcPct val="107000"/>
                        </a:lnSpc>
                        <a:spcAft>
                          <a:spcPts val="800"/>
                        </a:spcAft>
                      </a:pPr>
                      <a:r>
                        <a:rPr lang="ru-RU" sz="1200" kern="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76640543"/>
                  </a:ext>
                </a:extLst>
              </a:tr>
              <a:tr h="619125">
                <a:tc>
                  <a:txBody>
                    <a:bodyPr/>
                    <a:lstStyle/>
                    <a:p>
                      <a:pPr algn="ctr" fontAlgn="b">
                        <a:lnSpc>
                          <a:spcPct val="107000"/>
                        </a:lnSpc>
                        <a:spcAft>
                          <a:spcPts val="800"/>
                        </a:spcAft>
                      </a:pPr>
                      <a:r>
                        <a:rPr lang="ru-RU" sz="1100" kern="1200">
                          <a:effectLst/>
                        </a:rPr>
                        <a:t>Средние предприятия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b="1" kern="1200">
                          <a:solidFill>
                            <a:srgbClr val="00B050"/>
                          </a:solidFill>
                          <a:effectLst/>
                        </a:rPr>
                        <a:t>+10,2 п.</a:t>
                      </a:r>
                      <a:endParaRPr lang="ru-RU" sz="11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b="1" kern="1200" dirty="0">
                          <a:solidFill>
                            <a:srgbClr val="00B050"/>
                          </a:solidFill>
                          <a:effectLst/>
                        </a:rPr>
                        <a:t>+5,9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b="1" kern="1200" dirty="0">
                          <a:solidFill>
                            <a:srgbClr val="00B050"/>
                          </a:solidFill>
                          <a:effectLst/>
                        </a:rPr>
                        <a:t>+3,7 п.</a:t>
                      </a:r>
                      <a:endParaRPr lang="ru-RU"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t">
                        <a:lnSpc>
                          <a:spcPct val="107000"/>
                        </a:lnSpc>
                        <a:spcAft>
                          <a:spcPts val="800"/>
                        </a:spcAft>
                      </a:pPr>
                      <a:r>
                        <a:rPr lang="ru-RU" sz="1200" kern="1200">
                          <a:effectLst/>
                        </a:rPr>
                        <a:t>220 728 400</a:t>
                      </a:r>
                      <a:endParaRPr lang="ru-RU" sz="1100">
                        <a:effectLst/>
                      </a:endParaRPr>
                    </a:p>
                    <a:p>
                      <a:pPr algn="ctr" fontAlgn="t">
                        <a:lnSpc>
                          <a:spcPct val="107000"/>
                        </a:lnSpc>
                        <a:spcAft>
                          <a:spcPts val="800"/>
                        </a:spcAft>
                      </a:pPr>
                      <a:r>
                        <a:rPr lang="ru-RU" sz="1200" kern="1200">
                          <a:effectLst/>
                        </a:rPr>
                        <a:t>(+7,8%)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kern="1200">
                          <a:effectLst/>
                        </a:rPr>
                        <a:t>39 262</a:t>
                      </a:r>
                      <a:endParaRPr lang="ru-RU" sz="1100">
                        <a:effectLst/>
                      </a:endParaRPr>
                    </a:p>
                    <a:p>
                      <a:pPr algn="ctr" fontAlgn="t">
                        <a:lnSpc>
                          <a:spcPct val="107000"/>
                        </a:lnSpc>
                        <a:spcAft>
                          <a:spcPts val="800"/>
                        </a:spcAft>
                      </a:pPr>
                      <a:r>
                        <a:rPr lang="ru-RU" sz="1200" kern="1200">
                          <a:effectLst/>
                        </a:rPr>
                        <a:t>(+4,1%)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800"/>
                        </a:spcAft>
                      </a:pPr>
                      <a:r>
                        <a:rPr lang="ru-RU" sz="1200" kern="1200" dirty="0">
                          <a:effectLst/>
                        </a:rPr>
                        <a:t>153,8</a:t>
                      </a:r>
                      <a:endParaRPr lang="ru-RU" sz="1100" dirty="0">
                        <a:effectLst/>
                      </a:endParaRPr>
                    </a:p>
                    <a:p>
                      <a:pPr algn="ctr" fontAlgn="t">
                        <a:lnSpc>
                          <a:spcPct val="107000"/>
                        </a:lnSpc>
                        <a:spcAft>
                          <a:spcPts val="800"/>
                        </a:spcAft>
                      </a:pPr>
                      <a:r>
                        <a:rPr lang="ru-RU" sz="1200" kern="1200" dirty="0">
                          <a:effectLst/>
                        </a:rPr>
                        <a:t>(+0,5%)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14433959"/>
                  </a:ext>
                </a:extLst>
              </a:tr>
            </a:tbl>
          </a:graphicData>
        </a:graphic>
      </p:graphicFrame>
    </p:spTree>
    <p:extLst>
      <p:ext uri="{BB962C8B-B14F-4D97-AF65-F5344CB8AC3E}">
        <p14:creationId xmlns:p14="http://schemas.microsoft.com/office/powerpoint/2010/main" val="173247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A981D-FCB5-FC47-9C12-8750B1D2E132}"/>
              </a:ext>
            </a:extLst>
          </p:cNvPr>
          <p:cNvSpPr>
            <a:spLocks noGrp="1"/>
          </p:cNvSpPr>
          <p:nvPr>
            <p:ph type="title"/>
          </p:nvPr>
        </p:nvSpPr>
        <p:spPr>
          <a:xfrm>
            <a:off x="164973" y="192729"/>
            <a:ext cx="11816982" cy="621197"/>
          </a:xfrm>
        </p:spPr>
        <p:txBody>
          <a:bodyPr>
            <a:noAutofit/>
          </a:bodyPr>
          <a:lstStyle/>
          <a:p>
            <a:r>
              <a:rPr lang="ru-RU" sz="1600" b="1" dirty="0">
                <a:solidFill>
                  <a:srgbClr val="C00000"/>
                </a:solidFill>
              </a:rPr>
              <a:t>Отдельные отрасли, спрос на продукцию которых либо не снижался, либо снизился незначительно, выросли по всем трем показателям Индекса, однако, предприятия ряда отраслей, несмотря на рост выручки, сокращают персонал, что вызвано негативными ожиданиями относительно будущих периодов</a:t>
            </a:r>
            <a:endParaRPr lang="ru-RU" sz="1600" b="1" dirty="0">
              <a:solidFill>
                <a:srgbClr val="C00000"/>
              </a:solidFill>
              <a:highlight>
                <a:srgbClr val="FFFF00"/>
              </a:highlight>
            </a:endParaRPr>
          </a:p>
        </p:txBody>
      </p:sp>
      <p:sp>
        <p:nvSpPr>
          <p:cNvPr id="3" name="Номер слайда 2">
            <a:extLst>
              <a:ext uri="{FF2B5EF4-FFF2-40B4-BE49-F238E27FC236}">
                <a16:creationId xmlns:a16="http://schemas.microsoft.com/office/drawing/2014/main" id="{97893E35-A5A3-3843-87CD-0A41D8DB4BBF}"/>
              </a:ext>
            </a:extLst>
          </p:cNvPr>
          <p:cNvSpPr>
            <a:spLocks noGrp="1"/>
          </p:cNvSpPr>
          <p:nvPr>
            <p:ph type="sldNum" sz="quarter" idx="12"/>
          </p:nvPr>
        </p:nvSpPr>
        <p:spPr>
          <a:xfrm>
            <a:off x="9238755" y="6411648"/>
            <a:ext cx="2743200" cy="365125"/>
          </a:xfrm>
        </p:spPr>
        <p:txBody>
          <a:bodyPr/>
          <a:lstStyle/>
          <a:p>
            <a:fld id="{36E1F4C5-5AF9-5B4E-A9EE-5884AF1378C3}" type="slidenum">
              <a:rPr lang="ru-RU" smtClean="0"/>
              <a:t>8</a:t>
            </a:fld>
            <a:endParaRPr lang="ru-RU"/>
          </a:p>
        </p:txBody>
      </p:sp>
      <p:sp>
        <p:nvSpPr>
          <p:cNvPr id="5" name="TextBox 4">
            <a:extLst>
              <a:ext uri="{FF2B5EF4-FFF2-40B4-BE49-F238E27FC236}">
                <a16:creationId xmlns:a16="http://schemas.microsoft.com/office/drawing/2014/main" id="{E96FB52A-1A98-4949-838B-759CADF0419B}"/>
              </a:ext>
            </a:extLst>
          </p:cNvPr>
          <p:cNvSpPr txBox="1"/>
          <p:nvPr/>
        </p:nvSpPr>
        <p:spPr>
          <a:xfrm>
            <a:off x="164973" y="6651900"/>
            <a:ext cx="3463921" cy="246221"/>
          </a:xfrm>
          <a:prstGeom prst="rect">
            <a:avLst/>
          </a:prstGeom>
          <a:noFill/>
        </p:spPr>
        <p:txBody>
          <a:bodyPr wrap="square" rtlCol="0">
            <a:spAutoFit/>
          </a:bodyPr>
          <a:lstStyle/>
          <a:p>
            <a:r>
              <a:rPr lang="ru-RU" sz="1000" dirty="0"/>
              <a:t>Источник: Индекс Роста МСП</a:t>
            </a:r>
          </a:p>
        </p:txBody>
      </p:sp>
      <p:graphicFrame>
        <p:nvGraphicFramePr>
          <p:cNvPr id="15" name="Таблица 8">
            <a:extLst>
              <a:ext uri="{FF2B5EF4-FFF2-40B4-BE49-F238E27FC236}">
                <a16:creationId xmlns:a16="http://schemas.microsoft.com/office/drawing/2014/main" id="{98BB4344-0BC2-F448-9C57-67AA99D21913}"/>
              </a:ext>
            </a:extLst>
          </p:cNvPr>
          <p:cNvGraphicFramePr>
            <a:graphicFrameLocks noGrp="1"/>
          </p:cNvGraphicFramePr>
          <p:nvPr>
            <p:extLst>
              <p:ext uri="{D42A27DB-BD31-4B8C-83A1-F6EECF244321}">
                <p14:modId xmlns:p14="http://schemas.microsoft.com/office/powerpoint/2010/main" val="3264021648"/>
              </p:ext>
            </p:extLst>
          </p:nvPr>
        </p:nvGraphicFramePr>
        <p:xfrm>
          <a:off x="164973" y="829960"/>
          <a:ext cx="11733951" cy="5930779"/>
        </p:xfrm>
        <a:graphic>
          <a:graphicData uri="http://schemas.openxmlformats.org/drawingml/2006/table">
            <a:tbl>
              <a:tblPr firstRow="1" bandRow="1">
                <a:tableStyleId>{6E25E649-3F16-4E02-A733-19D2CDBF48F0}</a:tableStyleId>
              </a:tblPr>
              <a:tblGrid>
                <a:gridCol w="3340227">
                  <a:extLst>
                    <a:ext uri="{9D8B030D-6E8A-4147-A177-3AD203B41FA5}">
                      <a16:colId xmlns:a16="http://schemas.microsoft.com/office/drawing/2014/main" val="91506623"/>
                    </a:ext>
                  </a:extLst>
                </a:gridCol>
                <a:gridCol w="1066800">
                  <a:extLst>
                    <a:ext uri="{9D8B030D-6E8A-4147-A177-3AD203B41FA5}">
                      <a16:colId xmlns:a16="http://schemas.microsoft.com/office/drawing/2014/main" val="3752468705"/>
                    </a:ext>
                  </a:extLst>
                </a:gridCol>
                <a:gridCol w="1034746">
                  <a:extLst>
                    <a:ext uri="{9D8B030D-6E8A-4147-A177-3AD203B41FA5}">
                      <a16:colId xmlns:a16="http://schemas.microsoft.com/office/drawing/2014/main" val="4141298711"/>
                    </a:ext>
                  </a:extLst>
                </a:gridCol>
                <a:gridCol w="1369152">
                  <a:extLst>
                    <a:ext uri="{9D8B030D-6E8A-4147-A177-3AD203B41FA5}">
                      <a16:colId xmlns:a16="http://schemas.microsoft.com/office/drawing/2014/main" val="3472612615"/>
                    </a:ext>
                  </a:extLst>
                </a:gridCol>
                <a:gridCol w="1275473">
                  <a:extLst>
                    <a:ext uri="{9D8B030D-6E8A-4147-A177-3AD203B41FA5}">
                      <a16:colId xmlns:a16="http://schemas.microsoft.com/office/drawing/2014/main" val="1774135552"/>
                    </a:ext>
                  </a:extLst>
                </a:gridCol>
                <a:gridCol w="1175658">
                  <a:extLst>
                    <a:ext uri="{9D8B030D-6E8A-4147-A177-3AD203B41FA5}">
                      <a16:colId xmlns:a16="http://schemas.microsoft.com/office/drawing/2014/main" val="3526841246"/>
                    </a:ext>
                  </a:extLst>
                </a:gridCol>
                <a:gridCol w="1153885">
                  <a:extLst>
                    <a:ext uri="{9D8B030D-6E8A-4147-A177-3AD203B41FA5}">
                      <a16:colId xmlns:a16="http://schemas.microsoft.com/office/drawing/2014/main" val="25587926"/>
                    </a:ext>
                  </a:extLst>
                </a:gridCol>
                <a:gridCol w="1318010">
                  <a:extLst>
                    <a:ext uri="{9D8B030D-6E8A-4147-A177-3AD203B41FA5}">
                      <a16:colId xmlns:a16="http://schemas.microsoft.com/office/drawing/2014/main" val="118074100"/>
                    </a:ext>
                  </a:extLst>
                </a:gridCol>
              </a:tblGrid>
              <a:tr h="633734">
                <a:tc>
                  <a:txBody>
                    <a:bodyPr/>
                    <a:lstStyle/>
                    <a:p>
                      <a:pPr marL="0" indent="0" algn="l">
                        <a:lnSpc>
                          <a:spcPct val="100000"/>
                        </a:lnSpc>
                        <a:tabLst/>
                      </a:pPr>
                      <a:r>
                        <a:rPr lang="ru-RU" sz="900" dirty="0">
                          <a:solidFill>
                            <a:schemeClr val="bg1"/>
                          </a:solidFill>
                        </a:rPr>
                        <a:t>Вид деятельности</a:t>
                      </a:r>
                      <a:endParaRPr lang="ru-RU" sz="900" dirty="0">
                        <a:solidFill>
                          <a:schemeClr val="bg1"/>
                        </a:solidFill>
                        <a:latin typeface="Calibri" panose="020F0502020204030204" pitchFamily="34" charset="0"/>
                        <a:cs typeface="Calibri" panose="020F0502020204030204" pitchFamily="34" charset="0"/>
                      </a:endParaRPr>
                    </a:p>
                  </a:txBody>
                  <a:tcPr/>
                </a:tc>
                <a:tc>
                  <a:txBody>
                    <a:bodyPr/>
                    <a:lstStyle/>
                    <a:p>
                      <a:pPr marL="0" algn="ctr">
                        <a:lnSpc>
                          <a:spcPct val="100000"/>
                        </a:lnSpc>
                      </a:pPr>
                      <a:r>
                        <a:rPr lang="ru-RU" sz="900" dirty="0">
                          <a:solidFill>
                            <a:schemeClr val="bg1"/>
                          </a:solidFill>
                        </a:rPr>
                        <a:t>Значение Индекса Роста МСП по отрасли, 3 кв. 2020</a:t>
                      </a:r>
                      <a:endParaRPr lang="ru-RU" sz="900" dirty="0">
                        <a:solidFill>
                          <a:schemeClr val="bg1"/>
                        </a:solidFill>
                        <a:latin typeface="Calibri" panose="020F0502020204030204" pitchFamily="34" charset="0"/>
                        <a:cs typeface="Calibri" panose="020F0502020204030204" pitchFamily="34" charset="0"/>
                      </a:endParaRPr>
                    </a:p>
                  </a:txBody>
                  <a:tcPr/>
                </a:tc>
                <a:tc>
                  <a:txBody>
                    <a:bodyPr/>
                    <a:lstStyle/>
                    <a:p>
                      <a:pPr marL="0" indent="0" algn="ctr">
                        <a:lnSpc>
                          <a:spcPct val="100000"/>
                        </a:lnSpc>
                        <a:tabLst/>
                      </a:pPr>
                      <a:r>
                        <a:rPr lang="ru-RU" sz="900" dirty="0">
                          <a:solidFill>
                            <a:schemeClr val="bg1"/>
                          </a:solidFill>
                        </a:rPr>
                        <a:t>Выручка на 1 МСП  (индекс, 3 кв. 2020) </a:t>
                      </a:r>
                      <a:endParaRPr lang="ru-RU" sz="900" dirty="0">
                        <a:solidFill>
                          <a:schemeClr val="bg1"/>
                        </a:solidFill>
                        <a:latin typeface="Calibri" panose="020F0502020204030204" pitchFamily="34" charset="0"/>
                        <a:cs typeface="Calibri" panose="020F0502020204030204" pitchFamily="34" charset="0"/>
                      </a:endParaRPr>
                    </a:p>
                  </a:txBody>
                  <a:tcPr/>
                </a:tc>
                <a:tc>
                  <a:txBody>
                    <a:bodyPr/>
                    <a:lstStyle/>
                    <a:p>
                      <a:pPr marL="0" algn="ctr">
                        <a:lnSpc>
                          <a:spcPct val="100000"/>
                        </a:lnSpc>
                      </a:pPr>
                      <a:r>
                        <a:rPr lang="ru-RU" sz="900" dirty="0">
                          <a:solidFill>
                            <a:schemeClr val="bg1"/>
                          </a:solidFill>
                        </a:rPr>
                        <a:t>ФОТ на 1 занятого  (индекс, 3 кв. 2020) </a:t>
                      </a:r>
                      <a:endParaRPr lang="ru-RU" sz="900" dirty="0">
                        <a:solidFill>
                          <a:schemeClr val="bg1"/>
                        </a:solidFill>
                        <a:latin typeface="Calibri" panose="020F0502020204030204" pitchFamily="34" charset="0"/>
                        <a:cs typeface="Calibri" panose="020F0502020204030204" pitchFamily="34" charset="0"/>
                      </a:endParaRPr>
                    </a:p>
                  </a:txBody>
                  <a:tcPr/>
                </a:tc>
                <a:tc>
                  <a:txBody>
                    <a:bodyPr/>
                    <a:lstStyle/>
                    <a:p>
                      <a:pPr marL="0" algn="ctr">
                        <a:lnSpc>
                          <a:spcPct val="100000"/>
                        </a:lnSpc>
                      </a:pPr>
                      <a:r>
                        <a:rPr lang="ru-RU" sz="900" dirty="0">
                          <a:solidFill>
                            <a:schemeClr val="bg1"/>
                          </a:solidFill>
                        </a:rPr>
                        <a:t>Число занятых на 1 МСП</a:t>
                      </a:r>
                    </a:p>
                    <a:p>
                      <a:pPr marL="0" algn="ctr">
                        <a:lnSpc>
                          <a:spcPct val="100000"/>
                        </a:lnSpc>
                      </a:pPr>
                      <a:r>
                        <a:rPr lang="ru-RU" sz="900" dirty="0">
                          <a:solidFill>
                            <a:schemeClr val="bg1"/>
                          </a:solidFill>
                        </a:rPr>
                        <a:t> (индекс, 3 кв. 2020) </a:t>
                      </a:r>
                      <a:endParaRPr lang="ru-RU" sz="900" dirty="0">
                        <a:solidFill>
                          <a:schemeClr val="bg1"/>
                        </a:solidFill>
                        <a:latin typeface="Calibri" panose="020F0502020204030204" pitchFamily="34" charset="0"/>
                        <a:cs typeface="Calibri" panose="020F0502020204030204" pitchFamily="34" charset="0"/>
                      </a:endParaRPr>
                    </a:p>
                  </a:txBody>
                  <a:tcPr/>
                </a:tc>
                <a:tc>
                  <a:txBody>
                    <a:bodyPr/>
                    <a:lstStyle/>
                    <a:p>
                      <a:pPr marL="0" indent="0" algn="l">
                        <a:lnSpc>
                          <a:spcPct val="100000"/>
                        </a:lnSpc>
                        <a:tabLst/>
                      </a:pPr>
                      <a:r>
                        <a:rPr lang="ru-RU" sz="900" dirty="0">
                          <a:solidFill>
                            <a:schemeClr val="bg1"/>
                          </a:solidFill>
                        </a:rPr>
                        <a:t>Данные о выручке на 1 МСП, за 3 кв., руб.  (прирост, % к 2 кв. 2020)</a:t>
                      </a:r>
                      <a:endParaRPr lang="ru-RU" sz="900" dirty="0">
                        <a:solidFill>
                          <a:schemeClr val="bg1"/>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900" dirty="0">
                          <a:solidFill>
                            <a:schemeClr val="bg1"/>
                          </a:solidFill>
                        </a:rPr>
                        <a:t>Данные о ФОТ на 1 МСП, за  3 квартал в ср. в мес., руб.  (прирост, % к 2 кв. 2020)</a:t>
                      </a:r>
                    </a:p>
                  </a:txBody>
                  <a:tcPr/>
                </a:tc>
                <a:tc>
                  <a:txBody>
                    <a:bodyPr/>
                    <a:lstStyle/>
                    <a:p>
                      <a:pPr marL="0" indent="0" algn="l">
                        <a:lnSpc>
                          <a:spcPct val="100000"/>
                        </a:lnSpc>
                        <a:tabLst/>
                      </a:pPr>
                      <a:r>
                        <a:rPr lang="ru-RU" sz="900" dirty="0">
                          <a:solidFill>
                            <a:schemeClr val="bg1"/>
                          </a:solidFill>
                        </a:rPr>
                        <a:t>Данные о числе занятых на 1 МСП в ср. за 3 квартал, чел  (прирост, % к 2 кв. 2020)</a:t>
                      </a:r>
                      <a:endParaRPr lang="ru-RU" sz="9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5125234"/>
                  </a:ext>
                </a:extLst>
              </a:tr>
              <a:tr h="228408">
                <a:tc>
                  <a:txBody>
                    <a:bodyPr/>
                    <a:lstStyle/>
                    <a:p>
                      <a:pPr algn="l" rtl="0" fontAlgn="t"/>
                      <a:r>
                        <a:rPr lang="ru-RU" sz="1050" b="0" u="none" strike="noStrike" dirty="0">
                          <a:solidFill>
                            <a:srgbClr val="000000"/>
                          </a:solidFill>
                          <a:effectLst/>
                        </a:rPr>
                        <a:t>Сельское, лесное хозяйство, охота, рыболовство и рыбоводство</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11,2</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+26,1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+9,3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+5,7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11 935 959 (+2,5%)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27 413 (+8,5%)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13 (+1,4%)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398722398"/>
                  </a:ext>
                </a:extLst>
              </a:tr>
              <a:tr h="228408">
                <a:tc>
                  <a:txBody>
                    <a:bodyPr/>
                    <a:lstStyle/>
                    <a:p>
                      <a:pPr algn="l" rtl="0" fontAlgn="t"/>
                      <a:r>
                        <a:rPr lang="ru-RU" sz="1050" b="0" u="none" strike="noStrike" dirty="0">
                          <a:solidFill>
                            <a:srgbClr val="000000"/>
                          </a:solidFill>
                          <a:effectLst/>
                        </a:rPr>
                        <a:t>Деятельность в области здравоохранения и социальных услуг</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9,7</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+20,9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+3,9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+9,9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3 655 029 (+10,6%)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25 212 (+5%)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13,6 (+2,9%)</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670215521"/>
                  </a:ext>
                </a:extLst>
              </a:tr>
              <a:tr h="339312">
                <a:tc>
                  <a:txBody>
                    <a:bodyPr/>
                    <a:lstStyle/>
                    <a:p>
                      <a:pPr algn="l" rtl="0" fontAlgn="t"/>
                      <a:r>
                        <a:rPr lang="ru-RU" sz="1050" b="0" u="none" strike="noStrike" dirty="0">
                          <a:solidFill>
                            <a:srgbClr val="000000"/>
                          </a:solidFill>
                          <a:effectLst/>
                        </a:rPr>
                        <a:t>Водоснабжение; водоотведение, организация сбора и утилизации отходов, деятельность по ликвидации загрязнений</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8,2</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+6,9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+12,4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+4,8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11 725 811 (+8,2%)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30 138 (+2,2%)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18,9 (-2,1%)</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57481779"/>
                  </a:ext>
                </a:extLst>
              </a:tr>
              <a:tr h="339312">
                <a:tc>
                  <a:txBody>
                    <a:bodyPr/>
                    <a:lstStyle/>
                    <a:p>
                      <a:pPr algn="l" rtl="0" fontAlgn="t"/>
                      <a:r>
                        <a:rPr lang="ru-RU" sz="1050" b="0" u="none" strike="noStrike" dirty="0">
                          <a:solidFill>
                            <a:srgbClr val="000000"/>
                          </a:solidFill>
                          <a:effectLst/>
                        </a:rPr>
                        <a:t>Государственное управление и обеспечение военной безопасности; социальное обеспечение</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8</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+2,8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+19,7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-1,1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3 875 956 (-6,3%)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35 397 (+1,2%)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14,5 (-4.9%)</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82981998"/>
                  </a:ext>
                </a:extLst>
              </a:tr>
              <a:tr h="204511">
                <a:tc>
                  <a:txBody>
                    <a:bodyPr/>
                    <a:lstStyle/>
                    <a:p>
                      <a:pPr algn="l" rtl="0" fontAlgn="t"/>
                      <a:r>
                        <a:rPr lang="ru-RU" sz="1050" b="0" u="none" strike="noStrike" dirty="0">
                          <a:solidFill>
                            <a:srgbClr val="000000"/>
                          </a:solidFill>
                          <a:effectLst/>
                        </a:rPr>
                        <a:t>Деятельность в области информации и связи</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7,6</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+22,2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+8,7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-0,9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5 927 997 (+0,4%)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48 497 (+0,8%)</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7 (+0.5%)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85004163"/>
                  </a:ext>
                </a:extLst>
              </a:tr>
              <a:tr h="228408">
                <a:tc>
                  <a:txBody>
                    <a:bodyPr/>
                    <a:lstStyle/>
                    <a:p>
                      <a:pPr algn="l" rtl="0" fontAlgn="t"/>
                      <a:r>
                        <a:rPr lang="ru-RU" sz="1050" b="0" u="none" strike="noStrike" dirty="0">
                          <a:solidFill>
                            <a:srgbClr val="000000"/>
                          </a:solidFill>
                          <a:effectLst/>
                        </a:rPr>
                        <a:t>Деятельность профессиональная, научная и техническая</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6,8</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+8,4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-0,5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8 301 617 (+2%)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42 328 (+2,7%)</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5,9 (-0,5%)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48197456"/>
                  </a:ext>
                </a:extLst>
              </a:tr>
              <a:tr h="228408">
                <a:tc>
                  <a:txBody>
                    <a:bodyPr/>
                    <a:lstStyle/>
                    <a:p>
                      <a:pPr algn="l" rtl="0" fontAlgn="t"/>
                      <a:r>
                        <a:rPr lang="ru-RU" sz="1050" b="0" u="none" strike="noStrike" dirty="0">
                          <a:solidFill>
                            <a:srgbClr val="000000"/>
                          </a:solidFill>
                          <a:effectLst/>
                        </a:rPr>
                        <a:t>Деятельность по операциям с недвижимым имуществом</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5,9</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+9,1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+11,5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-1,3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7 374 239 (+12%)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28 591 (+3,5%)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6 (-0,4%)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78155488"/>
                  </a:ext>
                </a:extLst>
              </a:tr>
              <a:tr h="117505">
                <a:tc>
                  <a:txBody>
                    <a:bodyPr/>
                    <a:lstStyle/>
                    <a:p>
                      <a:pPr algn="l" rtl="0" fontAlgn="t"/>
                      <a:r>
                        <a:rPr lang="ru-RU" sz="1050" b="0" u="none" strike="noStrike" dirty="0">
                          <a:solidFill>
                            <a:srgbClr val="000000"/>
                          </a:solidFill>
                          <a:effectLst/>
                        </a:rPr>
                        <a:t>Обрабатывающие производства</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00B050"/>
                          </a:solidFill>
                          <a:effectLst/>
                        </a:rPr>
                        <a:t>+</a:t>
                      </a:r>
                      <a:r>
                        <a:rPr lang="ru-RU" sz="1050" b="1" u="none" strike="noStrike" dirty="0">
                          <a:solidFill>
                            <a:srgbClr val="55A46A"/>
                          </a:solidFill>
                          <a:effectLst/>
                        </a:rPr>
                        <a:t>5,7</a:t>
                      </a:r>
                      <a:r>
                        <a:rPr lang="ru-RU" sz="1050" b="1" u="none" strike="noStrike" dirty="0">
                          <a:solidFill>
                            <a:srgbClr val="00B050"/>
                          </a:solidFill>
                          <a:effectLst/>
                        </a:rPr>
                        <a:t> п.</a:t>
                      </a:r>
                      <a:endParaRPr lang="ru-RU" sz="1050" b="1" i="0" u="none" strike="noStrike" dirty="0">
                        <a:solidFill>
                          <a:srgbClr val="55A46A"/>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+11,8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+6,7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10 516 806 (+5,9%)</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29 758 (+3,3%)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15,1 (+0,4%)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68302281"/>
                  </a:ext>
                </a:extLst>
              </a:tr>
              <a:tr h="228408">
                <a:tc>
                  <a:txBody>
                    <a:bodyPr/>
                    <a:lstStyle/>
                    <a:p>
                      <a:pPr algn="l" rtl="0" fontAlgn="t"/>
                      <a:r>
                        <a:rPr lang="ru-RU" sz="1050" b="0" u="none" strike="noStrike" dirty="0">
                          <a:solidFill>
                            <a:srgbClr val="000000"/>
                          </a:solidFill>
                          <a:effectLst/>
                        </a:rPr>
                        <a:t>Деятельность административная и сопутствующие дополнительные услуги</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+4,9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+0,3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+7,7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+4,3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3 847 271 (+4,7%)</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22 146 (+1,6%)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11,1 (-0,3%)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63273187"/>
                  </a:ext>
                </a:extLst>
              </a:tr>
              <a:tr h="117505">
                <a:tc>
                  <a:txBody>
                    <a:bodyPr/>
                    <a:lstStyle/>
                    <a:p>
                      <a:pPr algn="l" rtl="0" fontAlgn="t"/>
                      <a:r>
                        <a:rPr lang="ru-RU" sz="1050" b="0" u="none" strike="noStrike" dirty="0">
                          <a:solidFill>
                            <a:srgbClr val="000000"/>
                          </a:solidFill>
                          <a:effectLst/>
                        </a:rPr>
                        <a:t>Транспортировка и хранение</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+4,4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+3,8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+4,5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+4,6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3 259 081 (+7,8%)</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29 357 (+2,2%)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4 (+1,3%)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67065019"/>
                  </a:ext>
                </a:extLst>
              </a:tr>
              <a:tr h="228408">
                <a:tc>
                  <a:txBody>
                    <a:bodyPr/>
                    <a:lstStyle/>
                    <a:p>
                      <a:pPr algn="l" rtl="0" fontAlgn="t"/>
                      <a:r>
                        <a:rPr lang="ru-RU" sz="1050" b="0" u="none" strike="noStrike" dirty="0">
                          <a:solidFill>
                            <a:srgbClr val="000000"/>
                          </a:solidFill>
                          <a:effectLst/>
                        </a:rPr>
                        <a:t>Торговля оптовая и розничная; ремонт автотранспортных средств и мотоциклов</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+4,3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+6,9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+6,8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+0,3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7 856 318 (+6,7%)</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29 265 (+2,9%)</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4 (+0,2%)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29611580"/>
                  </a:ext>
                </a:extLst>
              </a:tr>
              <a:tr h="117505">
                <a:tc>
                  <a:txBody>
                    <a:bodyPr/>
                    <a:lstStyle/>
                    <a:p>
                      <a:pPr algn="l" rtl="0" fontAlgn="t"/>
                      <a:r>
                        <a:rPr lang="ru-RU" sz="1050" b="0" u="none" strike="noStrike" dirty="0">
                          <a:solidFill>
                            <a:srgbClr val="000000"/>
                          </a:solidFill>
                          <a:effectLst/>
                        </a:rPr>
                        <a:t>Добыча полезных ископаемых</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+4,2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+10,2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+10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-4,5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29 183 144 (+3,8%)</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52 026 (+9,3%)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33 (+2,6%)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35832845"/>
                  </a:ext>
                </a:extLst>
              </a:tr>
              <a:tr h="117505">
                <a:tc>
                  <a:txBody>
                    <a:bodyPr/>
                    <a:lstStyle/>
                    <a:p>
                      <a:pPr algn="l" rtl="0" fontAlgn="t"/>
                      <a:r>
                        <a:rPr lang="ru-RU" sz="1050" b="0" u="none" strike="noStrike" dirty="0">
                          <a:solidFill>
                            <a:srgbClr val="000000"/>
                          </a:solidFill>
                          <a:effectLst/>
                        </a:rPr>
                        <a:t>Прочие</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+3,4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+3,4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+5,7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+1,1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4 078 042 (+4%)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29 599 (+5,3%)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16,9 (+0,6%)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31125428"/>
                  </a:ext>
                </a:extLst>
              </a:tr>
              <a:tr h="228408">
                <a:tc>
                  <a:txBody>
                    <a:bodyPr/>
                    <a:lstStyle/>
                    <a:p>
                      <a:pPr algn="l" rtl="0" fontAlgn="t"/>
                      <a:r>
                        <a:rPr lang="ru-RU" sz="1050" b="0" u="none" strike="noStrike" dirty="0">
                          <a:solidFill>
                            <a:srgbClr val="000000"/>
                          </a:solidFill>
                          <a:effectLst/>
                        </a:rPr>
                        <a:t>Обеспечение электрической энергией, газом и паром; кондиционирование воздуха</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+2,6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-1,8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+5,5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+2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13 024 129 (-2,1%)</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30 053 (+1,4%)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5,6 (-4,3%)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076283732"/>
                  </a:ext>
                </a:extLst>
              </a:tr>
              <a:tr h="228408">
                <a:tc>
                  <a:txBody>
                    <a:bodyPr/>
                    <a:lstStyle/>
                    <a:p>
                      <a:pPr algn="l" rtl="0" fontAlgn="t"/>
                      <a:r>
                        <a:rPr lang="ru-RU" sz="1050" b="0" u="none" strike="noStrike" dirty="0">
                          <a:solidFill>
                            <a:srgbClr val="000000"/>
                          </a:solidFill>
                          <a:effectLst/>
                        </a:rPr>
                        <a:t>Деятельность гостиниц и предприятий общественного питания</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+1,9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-11,1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-0,2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+10,4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2 794 889 (+14,6%)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19 886 (+2%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6,9 (+1,4%)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06839266"/>
                  </a:ext>
                </a:extLst>
              </a:tr>
              <a:tr h="117505">
                <a:tc>
                  <a:txBody>
                    <a:bodyPr/>
                    <a:lstStyle/>
                    <a:p>
                      <a:pPr algn="l" rtl="0" fontAlgn="t"/>
                      <a:r>
                        <a:rPr lang="ru-RU" sz="1050" b="0" u="none" strike="noStrike" dirty="0">
                          <a:solidFill>
                            <a:srgbClr val="000000"/>
                          </a:solidFill>
                          <a:effectLst/>
                        </a:rPr>
                        <a:t>Строительство</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+1,6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-4,4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+7,8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-1,5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9 876 812 (+3,8%)</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34 253 (+3,1%)</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6,9 (-0,5%)</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367149464"/>
                  </a:ext>
                </a:extLst>
              </a:tr>
              <a:tr h="117505">
                <a:tc>
                  <a:txBody>
                    <a:bodyPr/>
                    <a:lstStyle/>
                    <a:p>
                      <a:pPr algn="l" rtl="0" fontAlgn="t"/>
                      <a:r>
                        <a:rPr lang="ru-RU" sz="1050" b="0" u="none" strike="noStrike" dirty="0">
                          <a:solidFill>
                            <a:srgbClr val="000000"/>
                          </a:solidFill>
                          <a:effectLst/>
                        </a:rPr>
                        <a:t>Предоставление прочих видов услуг</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+0,7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-7,2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+2,2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-0,5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908 976 (+3,6%)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23 789 (+2%)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 (+2,3%)</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50241576"/>
                  </a:ext>
                </a:extLst>
              </a:tr>
              <a:tr h="117505">
                <a:tc>
                  <a:txBody>
                    <a:bodyPr/>
                    <a:lstStyle/>
                    <a:p>
                      <a:pPr algn="l" rtl="0" fontAlgn="t"/>
                      <a:r>
                        <a:rPr lang="ru-RU" sz="1050" b="0" u="none" strike="noStrike" dirty="0">
                          <a:solidFill>
                            <a:srgbClr val="000000"/>
                          </a:solidFill>
                          <a:effectLst/>
                        </a:rPr>
                        <a:t>Деятельность финансовая и страховая</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+0,6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+1,4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+1,6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-0,8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34 527 438 (+2,2%)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36 754 (+4,6%)</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7,2 (-3,9%)</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20014100"/>
                  </a:ext>
                </a:extLst>
              </a:tr>
              <a:tr h="228408">
                <a:tc>
                  <a:txBody>
                    <a:bodyPr/>
                    <a:lstStyle/>
                    <a:p>
                      <a:pPr algn="l" rtl="0" fontAlgn="t"/>
                      <a:r>
                        <a:rPr lang="ru-RU" sz="1050" b="0" u="none" strike="noStrike" dirty="0">
                          <a:solidFill>
                            <a:srgbClr val="000000"/>
                          </a:solidFill>
                          <a:effectLst/>
                        </a:rPr>
                        <a:t>Деятельность в области культуры, спорта, организации досуга и развлечений</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chemeClr val="tx1"/>
                          </a:solidFill>
                          <a:effectLst/>
                        </a:rPr>
                        <a:t>-1,7 п.</a:t>
                      </a:r>
                      <a:endParaRPr lang="ru-RU" sz="105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-13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-3,8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+6,2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1 758 966 (+10,2%)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23 809 (-0,2%)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3,2 (+1,9%)</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40656379"/>
                  </a:ext>
                </a:extLst>
              </a:tr>
              <a:tr h="117505">
                <a:tc>
                  <a:txBody>
                    <a:bodyPr/>
                    <a:lstStyle/>
                    <a:p>
                      <a:pPr algn="l" rtl="0" fontAlgn="t"/>
                      <a:r>
                        <a:rPr lang="ru-RU" sz="1050" b="0" u="none" strike="noStrike" dirty="0">
                          <a:solidFill>
                            <a:srgbClr val="000000"/>
                          </a:solidFill>
                          <a:effectLst/>
                        </a:rPr>
                        <a:t>Образование</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t"/>
                      <a:r>
                        <a:rPr lang="ru-RU" sz="1050" b="1" u="none" strike="noStrike" dirty="0">
                          <a:solidFill>
                            <a:srgbClr val="C00000"/>
                          </a:solidFill>
                          <a:effectLst/>
                        </a:rPr>
                        <a:t>-5,8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-7,3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00B050"/>
                          </a:solidFill>
                          <a:effectLst/>
                        </a:rPr>
                        <a:t>+1,8 п.</a:t>
                      </a:r>
                      <a:endParaRPr lang="ru-RU" sz="105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1" u="none" strike="noStrike" dirty="0">
                          <a:solidFill>
                            <a:srgbClr val="C00000"/>
                          </a:solidFill>
                          <a:effectLst/>
                        </a:rPr>
                        <a:t>-12,6 п.</a:t>
                      </a:r>
                      <a:endParaRPr lang="ru-RU" sz="105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759 547 (+2,4%)</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26 453 (-1%)</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t"/>
                      <a:r>
                        <a:rPr lang="ru-RU" sz="1050" b="0" u="none" strike="noStrike" dirty="0">
                          <a:solidFill>
                            <a:srgbClr val="000000"/>
                          </a:solidFill>
                          <a:effectLst/>
                        </a:rPr>
                        <a:t>1,4 (-3,2%)</a:t>
                      </a:r>
                      <a:endParaRPr lang="ru-RU"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83117440"/>
                  </a:ext>
                </a:extLst>
              </a:tr>
            </a:tbl>
          </a:graphicData>
        </a:graphic>
      </p:graphicFrame>
    </p:spTree>
    <p:extLst>
      <p:ext uri="{BB962C8B-B14F-4D97-AF65-F5344CB8AC3E}">
        <p14:creationId xmlns:p14="http://schemas.microsoft.com/office/powerpoint/2010/main" val="326172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a:extLst>
              <a:ext uri="{FF2B5EF4-FFF2-40B4-BE49-F238E27FC236}">
                <a16:creationId xmlns:a16="http://schemas.microsoft.com/office/drawing/2014/main" id="{A66DF8CD-146E-1D40-9626-B220D28DAC6A}"/>
              </a:ext>
            </a:extLst>
          </p:cNvPr>
          <p:cNvGraphicFramePr/>
          <p:nvPr>
            <p:extLst>
              <p:ext uri="{D42A27DB-BD31-4B8C-83A1-F6EECF244321}">
                <p14:modId xmlns:p14="http://schemas.microsoft.com/office/powerpoint/2010/main" val="2253832429"/>
              </p:ext>
            </p:extLst>
          </p:nvPr>
        </p:nvGraphicFramePr>
        <p:xfrm>
          <a:off x="7948351" y="1253759"/>
          <a:ext cx="3975100" cy="5713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B994BBE0-3C5D-7A47-801C-EB462F8F81EB}"/>
              </a:ext>
            </a:extLst>
          </p:cNvPr>
          <p:cNvGraphicFramePr/>
          <p:nvPr>
            <p:extLst>
              <p:ext uri="{D42A27DB-BD31-4B8C-83A1-F6EECF244321}">
                <p14:modId xmlns:p14="http://schemas.microsoft.com/office/powerpoint/2010/main" val="3160353438"/>
              </p:ext>
            </p:extLst>
          </p:nvPr>
        </p:nvGraphicFramePr>
        <p:xfrm>
          <a:off x="4269174" y="1253759"/>
          <a:ext cx="4119045" cy="5677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a:extLst>
              <a:ext uri="{FF2B5EF4-FFF2-40B4-BE49-F238E27FC236}">
                <a16:creationId xmlns:a16="http://schemas.microsoft.com/office/drawing/2014/main" id="{88B0B23A-2C75-854E-92FA-779FDFC80BC5}"/>
              </a:ext>
            </a:extLst>
          </p:cNvPr>
          <p:cNvGraphicFramePr/>
          <p:nvPr>
            <p:extLst>
              <p:ext uri="{D42A27DB-BD31-4B8C-83A1-F6EECF244321}">
                <p14:modId xmlns:p14="http://schemas.microsoft.com/office/powerpoint/2010/main" val="3672707570"/>
              </p:ext>
            </p:extLst>
          </p:nvPr>
        </p:nvGraphicFramePr>
        <p:xfrm>
          <a:off x="330200" y="1287624"/>
          <a:ext cx="3803875" cy="5677269"/>
        </p:xfrm>
        <a:graphic>
          <a:graphicData uri="http://schemas.openxmlformats.org/drawingml/2006/chart">
            <c:chart xmlns:c="http://schemas.openxmlformats.org/drawingml/2006/chart" xmlns:r="http://schemas.openxmlformats.org/officeDocument/2006/relationships" r:id="rId4"/>
          </a:graphicData>
        </a:graphic>
      </p:graphicFrame>
      <p:sp>
        <p:nvSpPr>
          <p:cNvPr id="4" name="Номер слайда 3">
            <a:extLst>
              <a:ext uri="{FF2B5EF4-FFF2-40B4-BE49-F238E27FC236}">
                <a16:creationId xmlns:a16="http://schemas.microsoft.com/office/drawing/2014/main" id="{935BB888-B2B6-2341-AC5A-D42AEB9F8954}"/>
              </a:ext>
            </a:extLst>
          </p:cNvPr>
          <p:cNvSpPr>
            <a:spLocks noGrp="1"/>
          </p:cNvSpPr>
          <p:nvPr>
            <p:ph type="sldNum" sz="quarter" idx="12"/>
          </p:nvPr>
        </p:nvSpPr>
        <p:spPr>
          <a:xfrm>
            <a:off x="9309100" y="6492875"/>
            <a:ext cx="2743200" cy="365125"/>
          </a:xfrm>
        </p:spPr>
        <p:txBody>
          <a:bodyPr/>
          <a:lstStyle/>
          <a:p>
            <a:fld id="{36E1F4C5-5AF9-5B4E-A9EE-5884AF1378C3}" type="slidenum">
              <a:rPr lang="ru-RU" smtClean="0"/>
              <a:t>9</a:t>
            </a:fld>
            <a:endParaRPr lang="ru-RU" dirty="0"/>
          </a:p>
        </p:txBody>
      </p:sp>
      <p:sp>
        <p:nvSpPr>
          <p:cNvPr id="8" name="Заголовок 1">
            <a:extLst>
              <a:ext uri="{FF2B5EF4-FFF2-40B4-BE49-F238E27FC236}">
                <a16:creationId xmlns:a16="http://schemas.microsoft.com/office/drawing/2014/main" id="{74FE055D-2887-BF48-90F7-459ADE9F6258}"/>
              </a:ext>
            </a:extLst>
          </p:cNvPr>
          <p:cNvSpPr>
            <a:spLocks noGrp="1"/>
          </p:cNvSpPr>
          <p:nvPr>
            <p:ph type="title"/>
          </p:nvPr>
        </p:nvSpPr>
        <p:spPr>
          <a:xfrm>
            <a:off x="444500" y="15136"/>
            <a:ext cx="10955463" cy="768636"/>
          </a:xfrm>
        </p:spPr>
        <p:txBody>
          <a:bodyPr>
            <a:normAutofit/>
          </a:bodyPr>
          <a:lstStyle/>
          <a:p>
            <a:r>
              <a:rPr lang="ru-RU" sz="1600" b="1" dirty="0">
                <a:solidFill>
                  <a:srgbClr val="C00000"/>
                </a:solidFill>
              </a:rPr>
              <a:t>Под отрасли лидеры и </a:t>
            </a:r>
            <a:r>
              <a:rPr lang="ru-RU" sz="1600" b="1" dirty="0" err="1">
                <a:solidFill>
                  <a:srgbClr val="C00000"/>
                </a:solidFill>
              </a:rPr>
              <a:t>антилидеры</a:t>
            </a:r>
            <a:r>
              <a:rPr lang="ru-RU" sz="1600" b="1" dirty="0">
                <a:solidFill>
                  <a:srgbClr val="C00000"/>
                </a:solidFill>
              </a:rPr>
              <a:t> по показателям Индекса</a:t>
            </a:r>
          </a:p>
        </p:txBody>
      </p:sp>
      <p:cxnSp>
        <p:nvCxnSpPr>
          <p:cNvPr id="14" name="Прямая соединительная линия 13">
            <a:extLst>
              <a:ext uri="{FF2B5EF4-FFF2-40B4-BE49-F238E27FC236}">
                <a16:creationId xmlns:a16="http://schemas.microsoft.com/office/drawing/2014/main" id="{CE5CA50E-B050-A84A-BA07-03C1EBF8897D}"/>
              </a:ext>
            </a:extLst>
          </p:cNvPr>
          <p:cNvCxnSpPr>
            <a:cxnSpLocks/>
          </p:cNvCxnSpPr>
          <p:nvPr/>
        </p:nvCxnSpPr>
        <p:spPr>
          <a:xfrm>
            <a:off x="5238750" y="4332818"/>
            <a:ext cx="9461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969A0EA8-898F-2940-9AF1-8DAA21D112A7}"/>
              </a:ext>
            </a:extLst>
          </p:cNvPr>
          <p:cNvCxnSpPr>
            <a:cxnSpLocks/>
          </p:cNvCxnSpPr>
          <p:nvPr/>
        </p:nvCxnSpPr>
        <p:spPr>
          <a:xfrm>
            <a:off x="8836025" y="4332818"/>
            <a:ext cx="9461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F329C2-FDDF-BD41-9ABF-5F526662B1E2}"/>
              </a:ext>
            </a:extLst>
          </p:cNvPr>
          <p:cNvCxnSpPr>
            <a:cxnSpLocks/>
          </p:cNvCxnSpPr>
          <p:nvPr/>
        </p:nvCxnSpPr>
        <p:spPr>
          <a:xfrm>
            <a:off x="509001" y="1145302"/>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94A95B9-27ED-B943-80CE-A66865F78EB8}"/>
              </a:ext>
            </a:extLst>
          </p:cNvPr>
          <p:cNvSpPr txBox="1"/>
          <p:nvPr/>
        </p:nvSpPr>
        <p:spPr>
          <a:xfrm>
            <a:off x="392240" y="649913"/>
            <a:ext cx="3746500" cy="523220"/>
          </a:xfrm>
          <a:prstGeom prst="rect">
            <a:avLst/>
          </a:prstGeom>
          <a:noFill/>
        </p:spPr>
        <p:txBody>
          <a:bodyPr wrap="square" rtlCol="0">
            <a:spAutoFit/>
          </a:bodyPr>
          <a:lstStyle/>
          <a:p>
            <a:r>
              <a:rPr lang="ru-RU" sz="900" b="1" dirty="0">
                <a:latin typeface="Arial"/>
                <a:cs typeface="Arial"/>
              </a:rPr>
              <a:t>Динамика выручки на 1 МСП в 10 лучших и худших по динамике отраслях экономики</a:t>
            </a:r>
            <a:br>
              <a:rPr lang="ru-RU" sz="900" dirty="0">
                <a:latin typeface="Arial"/>
                <a:cs typeface="Arial"/>
              </a:rPr>
            </a:br>
            <a:r>
              <a:rPr lang="ru-RU" sz="900" dirty="0">
                <a:solidFill>
                  <a:srgbClr val="7F7F7F"/>
                </a:solidFill>
                <a:latin typeface="Arial"/>
                <a:cs typeface="Arial"/>
              </a:rPr>
              <a:t>Индекс, 3 кв. 2020, от -50 до 50</a:t>
            </a:r>
            <a:endParaRPr lang="en-GB" sz="900" dirty="0">
              <a:solidFill>
                <a:srgbClr val="7F7F7F"/>
              </a:solidFill>
              <a:latin typeface="Arial"/>
              <a:cs typeface="Arial"/>
            </a:endParaRPr>
          </a:p>
        </p:txBody>
      </p:sp>
      <p:cxnSp>
        <p:nvCxnSpPr>
          <p:cNvPr id="19" name="Straight Connector 15">
            <a:extLst>
              <a:ext uri="{FF2B5EF4-FFF2-40B4-BE49-F238E27FC236}">
                <a16:creationId xmlns:a16="http://schemas.microsoft.com/office/drawing/2014/main" id="{BAD72ED6-A336-3940-9ECB-9278F01B22E3}"/>
              </a:ext>
            </a:extLst>
          </p:cNvPr>
          <p:cNvCxnSpPr>
            <a:cxnSpLocks/>
          </p:cNvCxnSpPr>
          <p:nvPr/>
        </p:nvCxnSpPr>
        <p:spPr>
          <a:xfrm>
            <a:off x="4491201" y="1133482"/>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8880CD6-5C16-914E-95D2-90322C3DC2BF}"/>
              </a:ext>
            </a:extLst>
          </p:cNvPr>
          <p:cNvSpPr txBox="1"/>
          <p:nvPr/>
        </p:nvSpPr>
        <p:spPr>
          <a:xfrm>
            <a:off x="4423638" y="640234"/>
            <a:ext cx="3746500" cy="507831"/>
          </a:xfrm>
          <a:prstGeom prst="rect">
            <a:avLst/>
          </a:prstGeom>
          <a:noFill/>
        </p:spPr>
        <p:txBody>
          <a:bodyPr wrap="square" rtlCol="0">
            <a:spAutoFit/>
          </a:bodyPr>
          <a:lstStyle/>
          <a:p>
            <a:r>
              <a:rPr lang="ru-RU" sz="900" b="1" dirty="0">
                <a:latin typeface="Arial"/>
                <a:cs typeface="Arial"/>
              </a:rPr>
              <a:t>Динамика ФОТ на 1 занятого в 10 лучших и худших по динамике отраслях экономики</a:t>
            </a:r>
            <a:br>
              <a:rPr lang="ru-RU" sz="900" dirty="0">
                <a:latin typeface="Arial"/>
                <a:cs typeface="Arial"/>
              </a:rPr>
            </a:br>
            <a:r>
              <a:rPr lang="ru-RU" sz="900" dirty="0">
                <a:solidFill>
                  <a:srgbClr val="7F7F7F"/>
                </a:solidFill>
                <a:latin typeface="Arial"/>
                <a:cs typeface="Arial"/>
              </a:rPr>
              <a:t>Индекс, 3 кв. 2020, от -50 до 50</a:t>
            </a:r>
            <a:endParaRPr lang="en-GB" sz="900" dirty="0">
              <a:solidFill>
                <a:srgbClr val="7F7F7F"/>
              </a:solidFill>
              <a:latin typeface="Arial"/>
              <a:cs typeface="Arial"/>
            </a:endParaRPr>
          </a:p>
        </p:txBody>
      </p:sp>
      <p:cxnSp>
        <p:nvCxnSpPr>
          <p:cNvPr id="21" name="Straight Connector 15">
            <a:extLst>
              <a:ext uri="{FF2B5EF4-FFF2-40B4-BE49-F238E27FC236}">
                <a16:creationId xmlns:a16="http://schemas.microsoft.com/office/drawing/2014/main" id="{7839CD21-BD91-0D4C-8918-871AFF330BD1}"/>
              </a:ext>
            </a:extLst>
          </p:cNvPr>
          <p:cNvCxnSpPr>
            <a:cxnSpLocks/>
          </p:cNvCxnSpPr>
          <p:nvPr/>
        </p:nvCxnSpPr>
        <p:spPr>
          <a:xfrm>
            <a:off x="8316246" y="1129804"/>
            <a:ext cx="1985707"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5F5D6BD2-CA32-614A-9373-8D21E823FF68}"/>
              </a:ext>
            </a:extLst>
          </p:cNvPr>
          <p:cNvSpPr txBox="1"/>
          <p:nvPr/>
        </p:nvSpPr>
        <p:spPr>
          <a:xfrm>
            <a:off x="8305800" y="621950"/>
            <a:ext cx="3746500" cy="507831"/>
          </a:xfrm>
          <a:prstGeom prst="rect">
            <a:avLst/>
          </a:prstGeom>
          <a:noFill/>
        </p:spPr>
        <p:txBody>
          <a:bodyPr wrap="square" rtlCol="0">
            <a:spAutoFit/>
          </a:bodyPr>
          <a:lstStyle/>
          <a:p>
            <a:r>
              <a:rPr lang="ru-RU" sz="900" b="1" dirty="0">
                <a:latin typeface="Arial"/>
                <a:cs typeface="Arial"/>
              </a:rPr>
              <a:t>Динамика числа занятых на 1 МСП в 10 лучших и худших по динамике отраслях экономики</a:t>
            </a:r>
            <a:br>
              <a:rPr lang="ru-RU" sz="900" dirty="0">
                <a:latin typeface="Arial"/>
                <a:cs typeface="Arial"/>
              </a:rPr>
            </a:br>
            <a:r>
              <a:rPr lang="ru-RU" sz="900" dirty="0">
                <a:solidFill>
                  <a:srgbClr val="7F7F7F"/>
                </a:solidFill>
                <a:latin typeface="Arial"/>
                <a:cs typeface="Arial"/>
              </a:rPr>
              <a:t>Индекс, 3 кв. 2020, от -50 до 50</a:t>
            </a:r>
            <a:endParaRPr lang="en-GB" sz="900" dirty="0">
              <a:solidFill>
                <a:srgbClr val="7F7F7F"/>
              </a:solidFill>
              <a:latin typeface="Arial"/>
              <a:cs typeface="Arial"/>
            </a:endParaRPr>
          </a:p>
        </p:txBody>
      </p:sp>
      <p:sp>
        <p:nvSpPr>
          <p:cNvPr id="23" name="TextBox 22">
            <a:extLst>
              <a:ext uri="{FF2B5EF4-FFF2-40B4-BE49-F238E27FC236}">
                <a16:creationId xmlns:a16="http://schemas.microsoft.com/office/drawing/2014/main" id="{730E7DF3-2E25-EE47-BB69-7C24C2C680F0}"/>
              </a:ext>
            </a:extLst>
          </p:cNvPr>
          <p:cNvSpPr txBox="1"/>
          <p:nvPr/>
        </p:nvSpPr>
        <p:spPr>
          <a:xfrm rot="16200000">
            <a:off x="-1513375" y="4983351"/>
            <a:ext cx="3463921" cy="246221"/>
          </a:xfrm>
          <a:prstGeom prst="rect">
            <a:avLst/>
          </a:prstGeom>
          <a:noFill/>
        </p:spPr>
        <p:txBody>
          <a:bodyPr wrap="square" rtlCol="0">
            <a:spAutoFit/>
          </a:bodyPr>
          <a:lstStyle/>
          <a:p>
            <a:r>
              <a:rPr lang="ru-RU" sz="1000" dirty="0"/>
              <a:t>Источник: Индекс Роста МСП</a:t>
            </a:r>
          </a:p>
        </p:txBody>
      </p:sp>
    </p:spTree>
    <p:extLst>
      <p:ext uri="{BB962C8B-B14F-4D97-AF65-F5344CB8AC3E}">
        <p14:creationId xmlns:p14="http://schemas.microsoft.com/office/powerpoint/2010/main" val="30677740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3642</TotalTime>
  <Words>7138</Words>
  <Application>Microsoft Office PowerPoint</Application>
  <PresentationFormat>Широкоэкранный</PresentationFormat>
  <Paragraphs>1105</Paragraphs>
  <Slides>21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Arial</vt:lpstr>
      <vt:lpstr>Calibri</vt:lpstr>
      <vt:lpstr>Calibri Light</vt:lpstr>
      <vt:lpstr>Cambria Math</vt:lpstr>
      <vt:lpstr>Microsoft Sans Serif</vt:lpstr>
      <vt:lpstr>Open Sans</vt:lpstr>
      <vt:lpstr>Symbol</vt:lpstr>
      <vt:lpstr>Times New Roman</vt:lpstr>
      <vt:lpstr>Wingdings</vt:lpstr>
      <vt:lpstr>Тема Office</vt:lpstr>
      <vt:lpstr> Индекс Роста МСП в III квартале оказался в «пограничной зоне»:  между стагнацией и умеренным ростом  </vt:lpstr>
      <vt:lpstr>Что-то про BD и важность управления экономикой на базе нового качества данных</vt:lpstr>
      <vt:lpstr> Ключевые выводы по итогам 3 квартала 2020 г</vt:lpstr>
      <vt:lpstr> По итогам III квартала 2020 г., Индекс Роста МСП указывает на «умеренный рост», близкий к «стагнации»</vt:lpstr>
      <vt:lpstr>В результате снижения ставок по страховым взносам у субъектов МСП с 30% до 15%, сектор начал «обеляться» .  На базе имеющихся данных можно сделать уже первую оценку эффектов - общий объем ФОТ вырос на 11,3%, средняя заработная плата выросла на 8,2%,  число занятых приросло на 2,9%  </vt:lpstr>
      <vt:lpstr>Данные динамики потребительских расходов подтверждают рост показателя Индекса по выручке в результате отложенного спроса.  В целом потребительские расходов в 3 квартале 2020 года выросли по всем категориям. Наибольший прирост наблюдается по расходам на туризм и транспорт  (+394,6%), одежду, обувь и аксессуары  (+332,1%) и кафе, бары и рестораны  (+234,7%)</vt:lpstr>
      <vt:lpstr>По размеру предприятий в 3 кв. 2020 г.  прирост показателей Индекса прослеживается во всех группах, однако, основной вклад вносят малые предприятия.</vt:lpstr>
      <vt:lpstr>Отдельные отрасли, спрос на продукцию которых либо не снижался, либо снизился незначительно, выросли по всем трем показателям Индекса, однако, предприятия ряда отраслей, несмотря на рост выручки, сокращают персонал, что вызвано негативными ожиданиями относительно будущих периодов</vt:lpstr>
      <vt:lpstr>Под отрасли лидеры и антилидеры по показателям Индекса</vt:lpstr>
      <vt:lpstr>Для корректной оценки динамики все субъекты Российской Федерации разделены на 4 группы по числу МСП</vt:lpstr>
      <vt:lpstr>В разрезе групп регионов наибольший прирост значений Индекса прослеживается в 4 группе, где МСП сконцентрировано в меньшей степени. Если 1 группа (Москва, Московская область, Санкт-Петербург) по итогам первого квартала были вторыми по росту, то, в результате введенных ограничений, к 3 кв. 2020 г. сектор МСП в данной группе показал самые худшие результаты, в первую очередь за счет слабого прироста числа занятых на МСП и низкого прироста выручки на 1 МСП</vt:lpstr>
      <vt:lpstr>Среди всех регионов первой группы, самая позитивная динамика прослеживается в Московской области, где по итогам 3 квартала 2020 г. значение показателей  Индекса  по  выручке на 1 МСП выросло на 19,2 п., ФОТ на 1 занятого на 5,4 п., а число занятых на 1,8 п.   Наибольшее сокращение показателей Индекса продемонстрировал  Санкт-Петербург: значение показателей Индекса по выручке на 1 МСП составило - 10,3 п., при этом сократилось и число занятых и составило - 1,6 п. </vt:lpstr>
      <vt:lpstr>Лидеры роста по итогам 3 кв. во 2 группе регионов – Пермский край, Алтайский край и Приморский край продемонстрировали «умеренный рост»  – значения Индекса Роста МСП  соответственно составили 16,1; 11,9; 11,8. </vt:lpstr>
      <vt:lpstr>Сектор МСП в более половине регионов во 2 группе находится в стадии «стагнации», несмотря на рост выручки, занятость и объемы ФОТ практически не растут относительно кризисного 2 квартала</vt:lpstr>
      <vt:lpstr>Половина регионов 3 группы в большинстве перешли к стадии восстановления сектора МСП, лидер роста – Рязанская область  (Индекс Роста за 1-3 кварталы составляет +20,9)</vt:lpstr>
      <vt:lpstr>Половина регионов третьей группы перешли к стадии восстановления сектора МСП, лидер роста – Рязанская область  (Индекс Роста за 1-3 кварталы составляет +20,9)</vt:lpstr>
      <vt:lpstr>В четвертой группе сосредоточены как лидеры роста сектора МСП среди всех субъектов Российской Федерации – Магаданская область  (+26,9), так и регионы с продолжающимся сильным ухудшением состояния сектора МСП, например, Республика Коми  (-8,3)</vt:lpstr>
      <vt:lpstr>Основной вклад в рост Индекса Роста МСП в регионах 4 группы внес рост значений показателя выручки на 1 МСП, но даже с учетом падения этих значений во втором квартале, прирост оказался незначительным</vt:lpstr>
      <vt:lpstr>В регионах четвертой группы с наименьшим значением итогового Индекса Роста МСП наблюдается как сокращение выручки на 1 МСП, так и сокращение занятости </vt:lpstr>
      <vt:lpstr>Презентация PowerPoint</vt:lpstr>
      <vt:lpstr>Как рассчитывается Индекс Роста МСП?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БАРОМЕТР РОСТА</dc:title>
  <dc:subject/>
  <dc:creator>admin</dc:creator>
  <cp:keywords/>
  <dc:description/>
  <cp:lastModifiedBy>Admin 1</cp:lastModifiedBy>
  <cp:revision>378</cp:revision>
  <dcterms:created xsi:type="dcterms:W3CDTF">2020-08-25T04:24:57Z</dcterms:created>
  <dcterms:modified xsi:type="dcterms:W3CDTF">2020-11-12T23:10:02Z</dcterms:modified>
  <cp:category/>
</cp:coreProperties>
</file>