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69" r:id="rId3"/>
    <p:sldId id="257" r:id="rId4"/>
    <p:sldId id="355" r:id="rId5"/>
    <p:sldId id="272" r:id="rId6"/>
    <p:sldId id="356" r:id="rId7"/>
    <p:sldId id="358" r:id="rId8"/>
    <p:sldId id="349" r:id="rId9"/>
    <p:sldId id="357" r:id="rId10"/>
    <p:sldId id="347" r:id="rId11"/>
    <p:sldId id="3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DB1DC57-BD71-41E9-9193-C6254B92D159}">
          <p14:sldIdLst>
            <p14:sldId id="268"/>
            <p14:sldId id="269"/>
            <p14:sldId id="257"/>
            <p14:sldId id="355"/>
            <p14:sldId id="272"/>
            <p14:sldId id="356"/>
            <p14:sldId id="358"/>
            <p14:sldId id="349"/>
            <p14:sldId id="357"/>
            <p14:sldId id="347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403D"/>
    <a:srgbClr val="17A93D"/>
    <a:srgbClr val="680000"/>
    <a:srgbClr val="FC4F32"/>
    <a:srgbClr val="FB28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0" autoAdjust="0"/>
    <p:restoredTop sz="94678"/>
  </p:normalViewPr>
  <p:slideViewPr>
    <p:cSldViewPr>
      <p:cViewPr varScale="1">
        <p:scale>
          <a:sx n="78" d="100"/>
          <a:sy n="78" d="100"/>
        </p:scale>
        <p:origin x="14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478247904422929"/>
          <c:y val="3.0156685242781825E-2"/>
          <c:w val="0.5992958454429318"/>
          <c:h val="0.901163784692060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2,35%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FEF-4BD6-8E28-E2AB8C3EF2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издательско-полиграфическая деятельность</c:v>
                </c:pt>
                <c:pt idx="1">
                  <c:v>перевозка грузов</c:v>
                </c:pt>
                <c:pt idx="2">
                  <c:v>культура и искусство</c:v>
                </c:pt>
                <c:pt idx="3">
                  <c:v>медицинские услуги населению</c:v>
                </c:pt>
                <c:pt idx="4">
                  <c:v>сельское и лесное хозяйство</c:v>
                </c:pt>
                <c:pt idx="5">
                  <c:v>образовательная деятельность</c:v>
                </c:pt>
                <c:pt idx="6">
                  <c:v>гостиничный и туристический бизнес</c:v>
                </c:pt>
                <c:pt idx="7">
                  <c:v>обрабатывающие производства</c:v>
                </c:pt>
                <c:pt idx="8">
                  <c:v>строительство и строительные материалы</c:v>
                </c:pt>
                <c:pt idx="9">
                  <c:v>торговля продуктовыми группами товаров</c:v>
                </c:pt>
                <c:pt idx="10">
                  <c:v>общественное питание (столовые, кафе, рестораны и т.п.)</c:v>
                </c:pt>
                <c:pt idx="11">
                  <c:v>бытовые услуги населению (кроме сферы туризма)</c:v>
                </c:pt>
                <c:pt idx="12">
                  <c:v>торговля непродуктовыми группами товаров</c:v>
                </c:pt>
              </c:strCache>
            </c:strRef>
          </c:cat>
          <c:val>
            <c:numRef>
              <c:f>Лист1!$B$2:$B$14</c:f>
              <c:numCache>
                <c:formatCode>0.00%</c:formatCode>
                <c:ptCount val="13"/>
                <c:pt idx="0">
                  <c:v>2.8400000000000002E-2</c:v>
                </c:pt>
                <c:pt idx="1">
                  <c:v>2.9399999999999999E-2</c:v>
                </c:pt>
                <c:pt idx="2">
                  <c:v>3.0499999999999999E-2</c:v>
                </c:pt>
                <c:pt idx="3">
                  <c:v>3.5700000000000003E-2</c:v>
                </c:pt>
                <c:pt idx="4">
                  <c:v>3.8199999999999998E-2</c:v>
                </c:pt>
                <c:pt idx="5">
                  <c:v>4.7300000000000002E-2</c:v>
                </c:pt>
                <c:pt idx="6">
                  <c:v>5.7099999999999998E-2</c:v>
                </c:pt>
                <c:pt idx="7">
                  <c:v>6.7900000000000002E-2</c:v>
                </c:pt>
                <c:pt idx="8">
                  <c:v>9.0700000000000003E-2</c:v>
                </c:pt>
                <c:pt idx="9">
                  <c:v>9.3799999999999994E-2</c:v>
                </c:pt>
                <c:pt idx="10">
                  <c:v>9.8000000000000004E-2</c:v>
                </c:pt>
                <c:pt idx="11">
                  <c:v>0.1439</c:v>
                </c:pt>
                <c:pt idx="12">
                  <c:v>0.2157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EF-4BD6-8E28-E2AB8C3EF2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4328320"/>
        <c:axId val="114331008"/>
      </c:barChart>
      <c:catAx>
        <c:axId val="1143283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14331008"/>
        <c:crosses val="autoZero"/>
        <c:auto val="1"/>
        <c:lblAlgn val="ctr"/>
        <c:lblOffset val="100"/>
        <c:noMultiLvlLbl val="0"/>
      </c:catAx>
      <c:valAx>
        <c:axId val="114331008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14328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547932312187837"/>
          <c:y val="5.2305779189856849E-2"/>
          <c:w val="0.70488391078707713"/>
          <c:h val="0.383474722089943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EB54-4EC4-A494-76FC11CDFDAF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EB54-4EC4-A494-76FC11CDFDAF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EB54-4EC4-A494-76FC11CDFDAF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EB54-4EC4-A494-76FC11CDFDAF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EB54-4EC4-A494-76FC11CDFDAF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EB54-4EC4-A494-76FC11CDFDAF}"/>
              </c:ext>
            </c:extLst>
          </c:dPt>
          <c:dLbls>
            <c:dLbl>
              <c:idx val="0"/>
              <c:layout>
                <c:manualLayout>
                  <c:x val="1.8565188663247859E-2"/>
                  <c:y val="-2.62216224921415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54-4EC4-A494-76FC11CDFDAF}"/>
                </c:ext>
              </c:extLst>
            </c:dLbl>
            <c:dLbl>
              <c:idx val="1"/>
              <c:layout>
                <c:manualLayout>
                  <c:x val="4.6412971658119861E-2"/>
                  <c:y val="-4.3702704153569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54-4EC4-A494-76FC11CDFDAF}"/>
                </c:ext>
              </c:extLst>
            </c:dLbl>
            <c:dLbl>
              <c:idx val="2"/>
              <c:layout>
                <c:manualLayout>
                  <c:x val="2.0885837246153765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54-4EC4-A494-76FC11CDFDAF}"/>
                </c:ext>
              </c:extLst>
            </c:dLbl>
            <c:dLbl>
              <c:idx val="3"/>
              <c:layout>
                <c:manualLayout>
                  <c:x val="-8.1222668095514428E-2"/>
                  <c:y val="-2.0339864994903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683314427051965"/>
                      <c:h val="0.100836706050335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B54-4EC4-A494-76FC11CDFDAF}"/>
                </c:ext>
              </c:extLst>
            </c:dLbl>
            <c:dLbl>
              <c:idx val="4"/>
              <c:layout>
                <c:manualLayout>
                  <c:x val="-2.7324819933935353E-2"/>
                  <c:y val="-1.52389162082792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54-4EC4-A494-76FC11CDFDAF}"/>
                </c:ext>
              </c:extLst>
            </c:dLbl>
            <c:dLbl>
              <c:idx val="5"/>
              <c:layout>
                <c:manualLayout>
                  <c:x val="6.0714836957783617E-2"/>
                  <c:y val="-1.9091093895572539E-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B54-4EC4-A494-76FC11CDFD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положительно</c:v>
                </c:pt>
                <c:pt idx="1">
                  <c:v>скорее положительно</c:v>
                </c:pt>
                <c:pt idx="2">
                  <c:v>скорее отрицательно</c:v>
                </c:pt>
                <c:pt idx="3">
                  <c:v>отрицательно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8.9099999999999999E-2</c:v>
                </c:pt>
                <c:pt idx="1">
                  <c:v>0.24729999999999999</c:v>
                </c:pt>
                <c:pt idx="2">
                  <c:v>0.2261</c:v>
                </c:pt>
                <c:pt idx="3">
                  <c:v>0.222</c:v>
                </c:pt>
                <c:pt idx="4">
                  <c:v>0.2155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B54-4EC4-A494-76FC11CDFD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1484181764178993E-2"/>
          <c:y val="0.46286513390025014"/>
          <c:w val="0.48144772794776264"/>
          <c:h val="0.457304148163460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547932312187837"/>
          <c:y val="5.2305779189856849E-2"/>
          <c:w val="0.70488391078707713"/>
          <c:h val="0.383474722089943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17A93D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48C1-48EA-8763-E717CB386EBD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48C1-48EA-8763-E717CB386EBD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48C1-48EA-8763-E717CB386EBD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48C1-48EA-8763-E717CB386EBD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48C1-48EA-8763-E717CB386EBD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48C1-48EA-8763-E717CB386EBD}"/>
              </c:ext>
            </c:extLst>
          </c:dPt>
          <c:dLbls>
            <c:dLbl>
              <c:idx val="0"/>
              <c:layout>
                <c:manualLayout>
                  <c:x val="1.8565188663247859E-2"/>
                  <c:y val="-2.62216224921415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C1-48EA-8763-E717CB386EBD}"/>
                </c:ext>
              </c:extLst>
            </c:dLbl>
            <c:dLbl>
              <c:idx val="1"/>
              <c:layout>
                <c:manualLayout>
                  <c:x val="4.6412971658119861E-2"/>
                  <c:y val="-4.3702704153569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C1-48EA-8763-E717CB386EBD}"/>
                </c:ext>
              </c:extLst>
            </c:dLbl>
            <c:dLbl>
              <c:idx val="2"/>
              <c:layout>
                <c:manualLayout>
                  <c:x val="2.0885837246153765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C1-48EA-8763-E717CB386EBD}"/>
                </c:ext>
              </c:extLst>
            </c:dLbl>
            <c:dLbl>
              <c:idx val="3"/>
              <c:layout>
                <c:manualLayout>
                  <c:x val="-8.1222668095514428E-2"/>
                  <c:y val="-2.0339864994903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683314427051965"/>
                      <c:h val="0.100836706050335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48C1-48EA-8763-E717CB386EBD}"/>
                </c:ext>
              </c:extLst>
            </c:dLbl>
            <c:dLbl>
              <c:idx val="4"/>
              <c:layout>
                <c:manualLayout>
                  <c:x val="-2.7324819933935353E-2"/>
                  <c:y val="-1.52389162082792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C1-48EA-8763-E717CB386EBD}"/>
                </c:ext>
              </c:extLst>
            </c:dLbl>
            <c:dLbl>
              <c:idx val="5"/>
              <c:layout>
                <c:manualLayout>
                  <c:x val="6.0714836957783617E-2"/>
                  <c:y val="-1.9091093895572539E-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8C1-48EA-8763-E717CB386E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положительно</c:v>
                </c:pt>
                <c:pt idx="1">
                  <c:v>скорее положительно</c:v>
                </c:pt>
                <c:pt idx="2">
                  <c:v>скорее отрицательно</c:v>
                </c:pt>
                <c:pt idx="3">
                  <c:v>Правительство живёт своей жизнью, а бизнес и экономика совершенно другой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9.5299999999999996E-2</c:v>
                </c:pt>
                <c:pt idx="1">
                  <c:v>0.24229999999999999</c:v>
                </c:pt>
                <c:pt idx="2">
                  <c:v>0.1593</c:v>
                </c:pt>
                <c:pt idx="3">
                  <c:v>0.41160000000000002</c:v>
                </c:pt>
                <c:pt idx="4">
                  <c:v>9.1499999999999998E-2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C1-48EA-8763-E717CB386EB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1484181764178993E-2"/>
          <c:y val="0.46286513390025014"/>
          <c:w val="0.77996048036722598"/>
          <c:h val="0.46747185314809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547932312187837"/>
          <c:y val="5.2305779189856849E-2"/>
          <c:w val="0.70488391078707713"/>
          <c:h val="0.383474722089943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EB54-4EC4-A494-76FC11CDFDAF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EB54-4EC4-A494-76FC11CDFDAF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EB54-4EC4-A494-76FC11CDFDAF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EB54-4EC4-A494-76FC11CDFDAF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EB54-4EC4-A494-76FC11CDFDAF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EB54-4EC4-A494-76FC11CDFDAF}"/>
              </c:ext>
            </c:extLst>
          </c:dPt>
          <c:dLbls>
            <c:dLbl>
              <c:idx val="0"/>
              <c:layout>
                <c:manualLayout>
                  <c:x val="1.8565188663247859E-2"/>
                  <c:y val="-2.62216224921415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54-4EC4-A494-76FC11CDFDAF}"/>
                </c:ext>
              </c:extLst>
            </c:dLbl>
            <c:dLbl>
              <c:idx val="1"/>
              <c:layout>
                <c:manualLayout>
                  <c:x val="4.6412971658119861E-2"/>
                  <c:y val="-4.3702704153569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54-4EC4-A494-76FC11CDFDAF}"/>
                </c:ext>
              </c:extLst>
            </c:dLbl>
            <c:dLbl>
              <c:idx val="2"/>
              <c:layout>
                <c:manualLayout>
                  <c:x val="2.0885837246153765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54-4EC4-A494-76FC11CDFDAF}"/>
                </c:ext>
              </c:extLst>
            </c:dLbl>
            <c:dLbl>
              <c:idx val="3"/>
              <c:layout>
                <c:manualLayout>
                  <c:x val="-8.1222668095514428E-2"/>
                  <c:y val="-2.0339864994903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683314427051965"/>
                      <c:h val="0.100836706050335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B54-4EC4-A494-76FC11CDFDAF}"/>
                </c:ext>
              </c:extLst>
            </c:dLbl>
            <c:dLbl>
              <c:idx val="4"/>
              <c:layout>
                <c:manualLayout>
                  <c:x val="-2.7324819933935353E-2"/>
                  <c:y val="-1.52389162082792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54-4EC4-A494-76FC11CDFDAF}"/>
                </c:ext>
              </c:extLst>
            </c:dLbl>
            <c:dLbl>
              <c:idx val="5"/>
              <c:layout>
                <c:manualLayout>
                  <c:x val="6.0714836957783617E-2"/>
                  <c:y val="-1.9091093895572539E-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B54-4EC4-A494-76FC11CDFD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положительно</c:v>
                </c:pt>
                <c:pt idx="1">
                  <c:v>скорее положительно</c:v>
                </c:pt>
                <c:pt idx="2">
                  <c:v>скорее отрицательно</c:v>
                </c:pt>
                <c:pt idx="3">
                  <c:v>отрицательно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0.1225</c:v>
                </c:pt>
                <c:pt idx="1">
                  <c:v>0.24160000000000001</c:v>
                </c:pt>
                <c:pt idx="2">
                  <c:v>0.1404</c:v>
                </c:pt>
                <c:pt idx="3">
                  <c:v>0.1067</c:v>
                </c:pt>
                <c:pt idx="4">
                  <c:v>0.38879999999999998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B54-4EC4-A494-76FC11CDFDA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B125-47CD-A88B-60DA3A868DE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B125-47CD-A88B-60DA3A868DE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B125-47CD-A88B-60DA3A868DE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B125-47CD-A88B-60DA3A868DE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B125-47CD-A88B-60DA3A868DE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положительно</c:v>
                </c:pt>
                <c:pt idx="1">
                  <c:v>скорее положительно</c:v>
                </c:pt>
                <c:pt idx="2">
                  <c:v>скорее отрицательно</c:v>
                </c:pt>
                <c:pt idx="3">
                  <c:v>отрицательно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Лист1!$C$2:$C$6</c:f>
              <c:numCache>
                <c:formatCode>0.00%</c:formatCode>
                <c:ptCount val="5"/>
                <c:pt idx="1">
                  <c:v>0.36409999999999998</c:v>
                </c:pt>
                <c:pt idx="3">
                  <c:v>0.24709999999999999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5B-4CAE-89A6-6C2BABC93B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1484181764178993E-2"/>
          <c:y val="0.50247031170923295"/>
          <c:w val="0.48144772794776264"/>
          <c:h val="0.417698970354477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547932312187837"/>
          <c:y val="5.2305779189856849E-2"/>
          <c:w val="0.70488391078707713"/>
          <c:h val="0.383474722089943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48C1-48EA-8763-E717CB386EBD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48C1-48EA-8763-E717CB386EBD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48C1-48EA-8763-E717CB386EBD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48C1-48EA-8763-E717CB386EBD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48C1-48EA-8763-E717CB386EBD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48C1-48EA-8763-E717CB386EBD}"/>
              </c:ext>
            </c:extLst>
          </c:dPt>
          <c:dLbls>
            <c:dLbl>
              <c:idx val="0"/>
              <c:layout>
                <c:manualLayout>
                  <c:x val="1.8565188663247859E-2"/>
                  <c:y val="-2.62216224921415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C1-48EA-8763-E717CB386EBD}"/>
                </c:ext>
              </c:extLst>
            </c:dLbl>
            <c:dLbl>
              <c:idx val="1"/>
              <c:layout>
                <c:manualLayout>
                  <c:x val="4.6412971658119861E-2"/>
                  <c:y val="-4.3702704153569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C1-48EA-8763-E717CB386EBD}"/>
                </c:ext>
              </c:extLst>
            </c:dLbl>
            <c:dLbl>
              <c:idx val="2"/>
              <c:layout>
                <c:manualLayout>
                  <c:x val="2.0885837246153765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C1-48EA-8763-E717CB386EBD}"/>
                </c:ext>
              </c:extLst>
            </c:dLbl>
            <c:dLbl>
              <c:idx val="3"/>
              <c:layout>
                <c:manualLayout>
                  <c:x val="-8.1222668095514428E-2"/>
                  <c:y val="-2.0339864994903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683314427051965"/>
                      <c:h val="0.100836706050335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48C1-48EA-8763-E717CB386EBD}"/>
                </c:ext>
              </c:extLst>
            </c:dLbl>
            <c:dLbl>
              <c:idx val="4"/>
              <c:layout>
                <c:manualLayout>
                  <c:x val="-2.7324819933935353E-2"/>
                  <c:y val="-1.52389162082792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C1-48EA-8763-E717CB386EBD}"/>
                </c:ext>
              </c:extLst>
            </c:dLbl>
            <c:dLbl>
              <c:idx val="5"/>
              <c:layout>
                <c:manualLayout>
                  <c:x val="6.0714836957783617E-2"/>
                  <c:y val="-1.9091093895572539E-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8C1-48EA-8763-E717CB386E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положительно</c:v>
                </c:pt>
                <c:pt idx="1">
                  <c:v>скорее положительно</c:v>
                </c:pt>
                <c:pt idx="2">
                  <c:v>скорее отрицательно</c:v>
                </c:pt>
                <c:pt idx="3">
                  <c:v>отрицательно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0.28039999999999998</c:v>
                </c:pt>
                <c:pt idx="1">
                  <c:v>0.2495</c:v>
                </c:pt>
                <c:pt idx="2">
                  <c:v>8.4900000000000003E-2</c:v>
                </c:pt>
                <c:pt idx="3">
                  <c:v>6.8400000000000002E-2</c:v>
                </c:pt>
                <c:pt idx="4">
                  <c:v>0.31680000000000003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C1-48EA-8763-E717CB386EB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3DE8-4B7F-8025-800356DEE4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3DE8-4B7F-8025-800356DEE41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3DE8-4B7F-8025-800356DEE41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3DE8-4B7F-8025-800356DEE41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3DE8-4B7F-8025-800356DEE4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положительно</c:v>
                </c:pt>
                <c:pt idx="1">
                  <c:v>скорее положительно</c:v>
                </c:pt>
                <c:pt idx="2">
                  <c:v>скорее отрицательно</c:v>
                </c:pt>
                <c:pt idx="3">
                  <c:v>отрицательно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Лист1!$C$2:$C$6</c:f>
              <c:numCache>
                <c:formatCode>0.00%</c:formatCode>
                <c:ptCount val="5"/>
                <c:pt idx="1">
                  <c:v>0.52990000000000004</c:v>
                </c:pt>
                <c:pt idx="3">
                  <c:v>0.15329999999999999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D9-4D6D-967C-A10520FAAC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373649285074491E-2"/>
          <c:y val="0.51095713552544342"/>
          <c:w val="0.43566977004744079"/>
          <c:h val="0.420801450199941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4302867552415778E-2"/>
          <c:y val="8.497814331623138E-2"/>
          <c:w val="0.78826480319696512"/>
          <c:h val="0.436675663595751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2DD8-FC41-B43B-1F6311407181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2DD8-FC41-B43B-1F6311407181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2DD8-FC41-B43B-1F6311407181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A0EC-4557-8C75-A72766EFD402}"/>
              </c:ext>
            </c:extLst>
          </c:dPt>
          <c:dPt>
            <c:idx val="4"/>
            <c:bubble3D val="0"/>
            <c:spPr>
              <a:solidFill>
                <a:schemeClr val="accent2">
                  <a:lumMod val="5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6-A0EC-4557-8C75-A72766EFD402}"/>
              </c:ext>
            </c:extLst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8-A0EC-4557-8C75-A72766EFD402}"/>
              </c:ext>
            </c:extLst>
          </c:dPt>
          <c:dLbls>
            <c:dLbl>
              <c:idx val="0"/>
              <c:layout>
                <c:manualLayout>
                  <c:x val="1.2426622010414633E-2"/>
                  <c:y val="-1.511264624411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D8-FC41-B43B-1F6311407181}"/>
                </c:ext>
              </c:extLst>
            </c:dLbl>
            <c:dLbl>
              <c:idx val="1"/>
              <c:layout>
                <c:manualLayout>
                  <c:x val="5.4930991794049443E-2"/>
                  <c:y val="-1.0007664294959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DD8-FC41-B43B-1F6311407181}"/>
                </c:ext>
              </c:extLst>
            </c:dLbl>
            <c:dLbl>
              <c:idx val="2"/>
              <c:layout>
                <c:manualLayout>
                  <c:x val="9.8078478992028983E-2"/>
                  <c:y val="1.1238254618846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D8-FC41-B43B-1F6311407181}"/>
                </c:ext>
              </c:extLst>
            </c:dLbl>
            <c:dLbl>
              <c:idx val="3"/>
              <c:layout>
                <c:manualLayout>
                  <c:x val="-9.2440900355273997E-2"/>
                  <c:y val="-9.4289982181366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EC-4557-8C75-A72766EFD402}"/>
                </c:ext>
              </c:extLst>
            </c:dLbl>
            <c:dLbl>
              <c:idx val="4"/>
              <c:layout>
                <c:manualLayout>
                  <c:x val="-6.2721135638357212E-2"/>
                  <c:y val="-1.9349655316635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EC-4557-8C75-A72766EFD402}"/>
                </c:ext>
              </c:extLst>
            </c:dLbl>
            <c:dLbl>
              <c:idx val="5"/>
              <c:layout>
                <c:manualLayout>
                  <c:x val="-4.1684252797731546E-2"/>
                  <c:y val="-1.4279570705023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0EC-4557-8C75-A72766EFD4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рост</c:v>
                </c:pt>
                <c:pt idx="1">
                  <c:v>стабильная ситуация</c:v>
                </c:pt>
                <c:pt idx="2">
                  <c:v>снижение финансовых показателей</c:v>
                </c:pt>
                <c:pt idx="3">
                  <c:v>кризис</c:v>
                </c:pt>
                <c:pt idx="4">
                  <c:v>катастрофа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3.2399999999999998E-2</c:v>
                </c:pt>
                <c:pt idx="1">
                  <c:v>0.15429999999999999</c:v>
                </c:pt>
                <c:pt idx="2">
                  <c:v>0.5</c:v>
                </c:pt>
                <c:pt idx="3">
                  <c:v>0.2112</c:v>
                </c:pt>
                <c:pt idx="4">
                  <c:v>8.7499999999999994E-2</c:v>
                </c:pt>
                <c:pt idx="5">
                  <c:v>1.46E-2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D8-FC41-B43B-1F63114071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854458317568423E-2"/>
          <c:y val="0.57918481393815402"/>
          <c:w val="0.69386677703244448"/>
          <c:h val="0.404153675280011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08118945385674"/>
          <c:y val="5.7963670157030751E-2"/>
          <c:w val="0.70488391078707713"/>
          <c:h val="0.383474722089943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C0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5F40-4A23-AB29-DF0927EFAEE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5F40-4A23-AB29-DF0927EFAEE1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5F40-4A23-AB29-DF0927EFAEE1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5F40-4A23-AB29-DF0927EFAEE1}"/>
              </c:ext>
            </c:extLst>
          </c:dPt>
          <c:dPt>
            <c:idx val="4"/>
            <c:bubble3D val="0"/>
            <c:spPr>
              <a:solidFill>
                <a:schemeClr val="accent3">
                  <a:lumMod val="5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5F40-4A23-AB29-DF0927EFAEE1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5F40-4A23-AB29-DF0927EFAEE1}"/>
              </c:ext>
            </c:extLst>
          </c:dPt>
          <c:dLbls>
            <c:dLbl>
              <c:idx val="0"/>
              <c:layout>
                <c:manualLayout>
                  <c:x val="1.8565188663247859E-2"/>
                  <c:y val="-2.62216224921415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F40-4A23-AB29-DF0927EFAEE1}"/>
                </c:ext>
              </c:extLst>
            </c:dLbl>
            <c:dLbl>
              <c:idx val="1"/>
              <c:layout>
                <c:manualLayout>
                  <c:x val="4.6412971658119861E-2"/>
                  <c:y val="-4.3702704153569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F40-4A23-AB29-DF0927EFAEE1}"/>
                </c:ext>
              </c:extLst>
            </c:dLbl>
            <c:dLbl>
              <c:idx val="2"/>
              <c:layout>
                <c:manualLayout>
                  <c:x val="2.0885837246153765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F40-4A23-AB29-DF0927EFAEE1}"/>
                </c:ext>
              </c:extLst>
            </c:dLbl>
            <c:dLbl>
              <c:idx val="3"/>
              <c:layout>
                <c:manualLayout>
                  <c:x val="-8.1222668095514428E-2"/>
                  <c:y val="-2.0339864994903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683314427051965"/>
                      <c:h val="0.100836706050335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F40-4A23-AB29-DF0927EFAEE1}"/>
                </c:ext>
              </c:extLst>
            </c:dLbl>
            <c:dLbl>
              <c:idx val="4"/>
              <c:layout>
                <c:manualLayout>
                  <c:x val="-2.7324819933935353E-2"/>
                  <c:y val="-1.52389162082792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F40-4A23-AB29-DF0927EFAEE1}"/>
                </c:ext>
              </c:extLst>
            </c:dLbl>
            <c:dLbl>
              <c:idx val="5"/>
              <c:layout>
                <c:manualLayout>
                  <c:x val="6.0714836957783617E-2"/>
                  <c:y val="-1.9091093895572539E-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F40-4A23-AB29-DF0927EFAE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0% (точно не переживем ограничения, в связи с рисками второй волны)</c:v>
                </c:pt>
                <c:pt idx="1">
                  <c:v>10%</c:v>
                </c:pt>
                <c:pt idx="2">
                  <c:v>30%</c:v>
                </c:pt>
                <c:pt idx="3">
                  <c:v>50%</c:v>
                </c:pt>
                <c:pt idx="4">
                  <c:v>80%</c:v>
                </c:pt>
                <c:pt idx="5">
                  <c:v>100% (компания готова к возможным ограничениям)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0.17280000000000001</c:v>
                </c:pt>
                <c:pt idx="1">
                  <c:v>0.12839999999999999</c:v>
                </c:pt>
                <c:pt idx="2">
                  <c:v>0.1636</c:v>
                </c:pt>
                <c:pt idx="3">
                  <c:v>0.27600000000000002</c:v>
                </c:pt>
                <c:pt idx="4">
                  <c:v>0.1694</c:v>
                </c:pt>
                <c:pt idx="5">
                  <c:v>8.9800000000000005E-2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F40-4A23-AB29-DF0927EFAEE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075558374053394E-2"/>
          <c:y val="0.52510184188579456"/>
          <c:w val="0.96048922195779418"/>
          <c:h val="0.46013308943553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4302867552415778E-2"/>
          <c:y val="8.497814331623138E-2"/>
          <c:w val="0.72465878352690605"/>
          <c:h val="0.403067032730156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68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2DD8-FC41-B43B-1F631140718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2DD8-FC41-B43B-1F6311407181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2DD8-FC41-B43B-1F6311407181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A0EC-4557-8C75-A72766EFD402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6-A0EC-4557-8C75-A72766EFD402}"/>
              </c:ext>
            </c:extLst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8-A0EC-4557-8C75-A72766EFD402}"/>
              </c:ext>
            </c:extLst>
          </c:dPt>
          <c:dLbls>
            <c:dLbl>
              <c:idx val="0"/>
              <c:layout>
                <c:manualLayout>
                  <c:x val="1.2426622010414633E-2"/>
                  <c:y val="-1.511264624411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D8-FC41-B43B-1F6311407181}"/>
                </c:ext>
              </c:extLst>
            </c:dLbl>
            <c:dLbl>
              <c:idx val="1"/>
              <c:layout>
                <c:manualLayout>
                  <c:x val="5.4930991794049443E-2"/>
                  <c:y val="-1.0007664294959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DD8-FC41-B43B-1F6311407181}"/>
                </c:ext>
              </c:extLst>
            </c:dLbl>
            <c:dLbl>
              <c:idx val="2"/>
              <c:layout>
                <c:manualLayout>
                  <c:x val="5.5606321992156928E-3"/>
                  <c:y val="-9.830017206138780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DD8-FC41-B43B-1F6311407181}"/>
                </c:ext>
              </c:extLst>
            </c:dLbl>
            <c:dLbl>
              <c:idx val="3"/>
              <c:layout>
                <c:manualLayout>
                  <c:x val="-9.2440900355273997E-2"/>
                  <c:y val="-9.4289982181366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EC-4557-8C75-A72766EFD402}"/>
                </c:ext>
              </c:extLst>
            </c:dLbl>
            <c:dLbl>
              <c:idx val="4"/>
              <c:layout>
                <c:manualLayout>
                  <c:x val="-6.2721135638357212E-2"/>
                  <c:y val="-1.9349655316635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EC-4557-8C75-A72766EFD402}"/>
                </c:ext>
              </c:extLst>
            </c:dLbl>
            <c:dLbl>
              <c:idx val="5"/>
              <c:layout>
                <c:manualLayout>
                  <c:x val="-4.1684252797731546E-2"/>
                  <c:y val="-1.4279570705023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0EC-4557-8C75-A72766EFD4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составит 10%-20% от 2019 года</c:v>
                </c:pt>
                <c:pt idx="1">
                  <c:v>составит 20%-50% от 2019 года</c:v>
                </c:pt>
                <c:pt idx="2">
                  <c:v>составит 50%-80% от 2019 года</c:v>
                </c:pt>
                <c:pt idx="3">
                  <c:v>составит 80%-100% от 2019 года</c:v>
                </c:pt>
                <c:pt idx="4">
                  <c:v>превысит 100%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0.1764</c:v>
                </c:pt>
                <c:pt idx="1">
                  <c:v>0.34310000000000002</c:v>
                </c:pt>
                <c:pt idx="2">
                  <c:v>0.32479999999999998</c:v>
                </c:pt>
                <c:pt idx="3">
                  <c:v>0.12189999999999999</c:v>
                </c:pt>
                <c:pt idx="4">
                  <c:v>3.3799999999999997E-2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D8-FC41-B43B-1F63114071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59140616880492392"/>
          <c:w val="0.6042401129519066"/>
          <c:h val="0.404153675280011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0127662790660616"/>
          <c:y val="6.0535440026790767E-2"/>
          <c:w val="0.71598523539007985"/>
          <c:h val="0.396956351451743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68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590B-4F9E-856C-8BF24641348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590B-4F9E-856C-8BF246413481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590B-4F9E-856C-8BF246413481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590B-4F9E-856C-8BF246413481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590B-4F9E-856C-8BF246413481}"/>
              </c:ext>
            </c:extLst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590B-4F9E-856C-8BF246413481}"/>
              </c:ext>
            </c:extLst>
          </c:dPt>
          <c:dLbls>
            <c:dLbl>
              <c:idx val="0"/>
              <c:layout>
                <c:manualLayout>
                  <c:x val="1.2426622010414633E-2"/>
                  <c:y val="-1.511264624411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0B-4F9E-856C-8BF246413481}"/>
                </c:ext>
              </c:extLst>
            </c:dLbl>
            <c:dLbl>
              <c:idx val="1"/>
              <c:layout>
                <c:manualLayout>
                  <c:x val="5.4930991794049443E-2"/>
                  <c:y val="-1.0007664294959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0B-4F9E-856C-8BF246413481}"/>
                </c:ext>
              </c:extLst>
            </c:dLbl>
            <c:dLbl>
              <c:idx val="2"/>
              <c:layout>
                <c:manualLayout>
                  <c:x val="9.8078478992028983E-2"/>
                  <c:y val="1.1238254618846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0B-4F9E-856C-8BF246413481}"/>
                </c:ext>
              </c:extLst>
            </c:dLbl>
            <c:dLbl>
              <c:idx val="3"/>
              <c:layout>
                <c:manualLayout>
                  <c:x val="-9.2440900355273997E-2"/>
                  <c:y val="-9.4289982181366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0B-4F9E-856C-8BF246413481}"/>
                </c:ext>
              </c:extLst>
            </c:dLbl>
            <c:dLbl>
              <c:idx val="4"/>
              <c:layout>
                <c:manualLayout>
                  <c:x val="-6.2721135638357212E-2"/>
                  <c:y val="-1.9349655316635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0B-4F9E-856C-8BF246413481}"/>
                </c:ext>
              </c:extLst>
            </c:dLbl>
            <c:dLbl>
              <c:idx val="5"/>
              <c:layout>
                <c:manualLayout>
                  <c:x val="-4.1684252797731546E-2"/>
                  <c:y val="-1.4279570705023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0B-4F9E-856C-8BF2464134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составит 10%-20% от 2019 года</c:v>
                </c:pt>
                <c:pt idx="1">
                  <c:v>составит 20%-50% от 2019 года</c:v>
                </c:pt>
                <c:pt idx="2">
                  <c:v>составит 50%-80% от 2019 года</c:v>
                </c:pt>
                <c:pt idx="3">
                  <c:v>составит 80%-100% от 2019 года</c:v>
                </c:pt>
                <c:pt idx="4">
                  <c:v>превысит 100%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0.17660000000000001</c:v>
                </c:pt>
                <c:pt idx="1">
                  <c:v>0.20499999999999999</c:v>
                </c:pt>
                <c:pt idx="2">
                  <c:v>0.24030000000000001</c:v>
                </c:pt>
                <c:pt idx="3">
                  <c:v>0.31900000000000001</c:v>
                </c:pt>
                <c:pt idx="4">
                  <c:v>5.8999999999999997E-2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90B-4F9E-856C-8BF2464134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59140616880492392"/>
          <c:w val="0.6042401129519066"/>
          <c:h val="0.404153675280011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468026136210697"/>
          <c:y val="4.1352490625035238E-2"/>
          <c:w val="0.4285132811489471"/>
          <c:h val="0.92878589174471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5B5A-453D-A32C-318D1227D3D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5B5A-453D-A32C-318D1227D3D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5B5A-453D-A32C-318D1227D3D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5B5A-453D-A32C-318D1227D3D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5B5A-453D-A32C-318D1227D3D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5B5A-453D-A32C-318D1227D3D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5B5A-453D-A32C-318D1227D3D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5B5A-453D-A32C-318D1227D3D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5B5A-453D-A32C-318D1227D3D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5B5A-453D-A32C-318D1227D3D0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5B5A-453D-A32C-318D1227D3D0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7-5B5A-453D-A32C-318D1227D3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затрудняюсь ответить</c:v>
                </c:pt>
                <c:pt idx="1">
                  <c:v>c неплатежами со стороны муниципальных и гос. заказчиков</c:v>
                </c:pt>
                <c:pt idx="2">
                  <c:v>отключением или угрозой отключения от снабжения электроэнергией или другими коммунальными услугами</c:v>
                </c:pt>
                <c:pt idx="3">
                  <c:v>Другое</c:v>
                </c:pt>
                <c:pt idx="4">
                  <c:v>с невозможностью оплачивать коммунальные платежи</c:v>
                </c:pt>
                <c:pt idx="5">
                  <c:v>с невозможностью выполнять обязательства перед банками и лизинговыми компаниями</c:v>
                </c:pt>
                <c:pt idx="6">
                  <c:v>с невозможностью бесперебойного снабжения производства/торговли материалами/товарами</c:v>
                </c:pt>
                <c:pt idx="7">
                  <c:v>с неплатежами со стороны контрагентов по уже отгруженным товарам и оказанным услугам</c:v>
                </c:pt>
                <c:pt idx="8">
                  <c:v>с невозможностью платить заработную плату сотрудникам и налоги с ФОТ</c:v>
                </c:pt>
                <c:pt idx="9">
                  <c:v>с невозможностью платить налог на имущество или платежи по договору аренды</c:v>
                </c:pt>
                <c:pt idx="10">
                  <c:v>спрос так и не восстановился по сравнению с моментом начала пандемии COVID-19</c:v>
                </c:pt>
              </c:strCache>
            </c:strRef>
          </c:cat>
          <c:val>
            <c:numRef>
              <c:f>Лист1!$B$2:$B$12</c:f>
              <c:numCache>
                <c:formatCode>0.00%</c:formatCode>
                <c:ptCount val="11"/>
                <c:pt idx="0">
                  <c:v>7.9899999999999999E-2</c:v>
                </c:pt>
                <c:pt idx="1">
                  <c:v>7.6499999999999999E-2</c:v>
                </c:pt>
                <c:pt idx="2">
                  <c:v>8.5699999999999998E-2</c:v>
                </c:pt>
                <c:pt idx="3">
                  <c:v>8.9099999999999999E-2</c:v>
                </c:pt>
                <c:pt idx="4">
                  <c:v>0.1598</c:v>
                </c:pt>
                <c:pt idx="5">
                  <c:v>0.1807</c:v>
                </c:pt>
                <c:pt idx="6">
                  <c:v>0.19470000000000001</c:v>
                </c:pt>
                <c:pt idx="7">
                  <c:v>0.25409999999999999</c:v>
                </c:pt>
                <c:pt idx="8">
                  <c:v>0.25790000000000002</c:v>
                </c:pt>
                <c:pt idx="9">
                  <c:v>0.25850000000000001</c:v>
                </c:pt>
                <c:pt idx="10">
                  <c:v>0.6673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B5A-453D-A32C-318D1227D3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9998720"/>
        <c:axId val="180000256"/>
      </c:barChart>
      <c:catAx>
        <c:axId val="179998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>
                <a:solidFill>
                  <a:schemeClr val="accent1">
                    <a:lumMod val="75000"/>
                  </a:schemeClr>
                </a:solidFill>
              </a:defRPr>
            </a:pPr>
            <a:endParaRPr lang="ru-RU"/>
          </a:p>
        </c:txPr>
        <c:crossAx val="180000256"/>
        <c:crosses val="autoZero"/>
        <c:auto val="1"/>
        <c:lblAlgn val="ctr"/>
        <c:lblOffset val="100"/>
        <c:noMultiLvlLbl val="0"/>
      </c:catAx>
      <c:valAx>
        <c:axId val="180000256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one"/>
        <c:crossAx val="179998720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547932312187837"/>
          <c:y val="5.2305779189856849E-2"/>
          <c:w val="0.66636288486319672"/>
          <c:h val="0.361001411653953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rgbClr val="C0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FB4E-43E2-BA53-6DBB7C4E83BA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FB4E-43E2-BA53-6DBB7C4E83BA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FB4E-43E2-BA53-6DBB7C4E83BA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FB4E-43E2-BA53-6DBB7C4E83BA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FB4E-43E2-BA53-6DBB7C4E83BA}"/>
              </c:ext>
            </c:extLst>
          </c:dPt>
          <c:dPt>
            <c:idx val="5"/>
            <c:bubble3D val="0"/>
            <c:spPr>
              <a:solidFill>
                <a:schemeClr val="bg1">
                  <a:lumMod val="50000"/>
                </a:schemeClr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FB4E-43E2-BA53-6DBB7C4E83BA}"/>
              </c:ext>
            </c:extLst>
          </c:dPt>
          <c:dLbls>
            <c:dLbl>
              <c:idx val="0"/>
              <c:layout>
                <c:manualLayout>
                  <c:x val="1.8565188663247859E-2"/>
                  <c:y val="-2.62216224921415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4E-43E2-BA53-6DBB7C4E83BA}"/>
                </c:ext>
              </c:extLst>
            </c:dLbl>
            <c:dLbl>
              <c:idx val="1"/>
              <c:layout>
                <c:manualLayout>
                  <c:x val="4.6412971658119861E-2"/>
                  <c:y val="-4.3702704153569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4E-43E2-BA53-6DBB7C4E83BA}"/>
                </c:ext>
              </c:extLst>
            </c:dLbl>
            <c:dLbl>
              <c:idx val="2"/>
              <c:layout>
                <c:manualLayout>
                  <c:x val="2.0885837246153765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B4E-43E2-BA53-6DBB7C4E83BA}"/>
                </c:ext>
              </c:extLst>
            </c:dLbl>
            <c:dLbl>
              <c:idx val="3"/>
              <c:layout>
                <c:manualLayout>
                  <c:x val="-8.1222668095514428E-2"/>
                  <c:y val="-2.0339864994903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683314427051965"/>
                      <c:h val="0.100836706050335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B4E-43E2-BA53-6DBB7C4E83BA}"/>
                </c:ext>
              </c:extLst>
            </c:dLbl>
            <c:dLbl>
              <c:idx val="4"/>
              <c:layout>
                <c:manualLayout>
                  <c:x val="-2.7324819933935353E-2"/>
                  <c:y val="-1.52389162082792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B4E-43E2-BA53-6DBB7C4E83BA}"/>
                </c:ext>
              </c:extLst>
            </c:dLbl>
            <c:dLbl>
              <c:idx val="5"/>
              <c:layout>
                <c:manualLayout>
                  <c:x val="1.6267492243881257E-2"/>
                  <c:y val="-1.69736476324211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B4E-43E2-BA53-6DBB7C4E83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единицы, так как основная масса уже ушла с рынка</c:v>
                </c:pt>
                <c:pt idx="1">
                  <c:v>до конца года прочности хватит, массовый уход с рынка начнется с января 2021</c:v>
                </c:pt>
                <c:pt idx="2">
                  <c:v>более 40%</c:v>
                </c:pt>
                <c:pt idx="3">
                  <c:v>от 20% до 40%</c:v>
                </c:pt>
                <c:pt idx="4">
                  <c:v>от 10% до 20%</c:v>
                </c:pt>
                <c:pt idx="5">
                  <c:v>затрудняюсь ответить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7.1499999999999994E-2</c:v>
                </c:pt>
                <c:pt idx="1">
                  <c:v>0.1231</c:v>
                </c:pt>
                <c:pt idx="2">
                  <c:v>0.13439999999999999</c:v>
                </c:pt>
                <c:pt idx="3">
                  <c:v>0.26019999999999999</c:v>
                </c:pt>
                <c:pt idx="4">
                  <c:v>0.2087</c:v>
                </c:pt>
                <c:pt idx="5">
                  <c:v>0.2021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B4E-43E2-BA53-6DBB7C4E83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631558402984995E-2"/>
          <c:y val="0.49985910003631989"/>
          <c:w val="0.90221585727014963"/>
          <c:h val="0.474060029135546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468026136210697"/>
          <c:y val="4.1352490625035238E-2"/>
          <c:w val="0.4285132811489471"/>
          <c:h val="0.92878589174471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37F7-4370-838B-8277B3185DE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37F7-4370-838B-8277B3185DE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37F7-4370-838B-8277B3185DE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37F7-4370-838B-8277B3185DE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37F7-4370-838B-8277B3185DE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37F7-4370-838B-8277B3185DE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37F7-4370-838B-8277B3185DE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37F7-4370-838B-8277B3185DE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37F7-4370-838B-8277B3185DE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37F7-4370-838B-8277B3185DE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37F7-4370-838B-8277B3185DE7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7-37F7-4370-838B-8277B3185DE7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другое</c:v>
                </c:pt>
                <c:pt idx="1">
                  <c:v>поддержка сохранения занятости</c:v>
                </c:pt>
                <c:pt idx="2">
                  <c:v>субсидирование арендных ставок</c:v>
                </c:pt>
                <c:pt idx="3">
                  <c:v>стимулирование спроса</c:v>
                </c:pt>
                <c:pt idx="4">
                  <c:v>льготные кредиты</c:v>
                </c:pt>
                <c:pt idx="5">
                  <c:v>лучшая мера поддержки - не закрывать бизнес на карантин</c:v>
                </c:pt>
                <c:pt idx="6">
                  <c:v>снижение налоговой нагрузки</c:v>
                </c:pt>
              </c:strCache>
            </c:strRef>
          </c:cat>
          <c:val>
            <c:numRef>
              <c:f>Лист1!$B$2:$B$8</c:f>
              <c:numCache>
                <c:formatCode>0.00%</c:formatCode>
                <c:ptCount val="7"/>
                <c:pt idx="0">
                  <c:v>5.96E-2</c:v>
                </c:pt>
                <c:pt idx="1">
                  <c:v>0.2641</c:v>
                </c:pt>
                <c:pt idx="2">
                  <c:v>0.27229999999999999</c:v>
                </c:pt>
                <c:pt idx="3">
                  <c:v>0.28149999999999997</c:v>
                </c:pt>
                <c:pt idx="4">
                  <c:v>0.35060000000000002</c:v>
                </c:pt>
                <c:pt idx="5">
                  <c:v>0.68110000000000004</c:v>
                </c:pt>
                <c:pt idx="6">
                  <c:v>0.70389999999999997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37F7-4370-838B-8277B3185D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9998720"/>
        <c:axId val="180000256"/>
      </c:barChart>
      <c:catAx>
        <c:axId val="179998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80000256"/>
        <c:crosses val="autoZero"/>
        <c:auto val="1"/>
        <c:lblAlgn val="ctr"/>
        <c:lblOffset val="100"/>
        <c:noMultiLvlLbl val="0"/>
      </c:catAx>
      <c:valAx>
        <c:axId val="180000256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one"/>
        <c:crossAx val="179998720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rgbClr val="AD403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меры вошедшие в план недостаточны</c:v>
                </c:pt>
                <c:pt idx="1">
                  <c:v>в целом план оторван от реальной жизни</c:v>
                </c:pt>
                <c:pt idx="2">
                  <c:v>план является хорошим инструментом по восстановлению экономики</c:v>
                </c:pt>
                <c:pt idx="3">
                  <c:v>не знаком с этим планом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0.22040000000000001</c:v>
                </c:pt>
                <c:pt idx="1">
                  <c:v>0.3362</c:v>
                </c:pt>
                <c:pt idx="2">
                  <c:v>4.1799999999999997E-2</c:v>
                </c:pt>
                <c:pt idx="3">
                  <c:v>0.40160000000000001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83-4B08-8204-7359541B0CF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0271672"/>
        <c:axId val="380266752"/>
      </c:barChart>
      <c:catAx>
        <c:axId val="380271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0266752"/>
        <c:crosses val="autoZero"/>
        <c:auto val="1"/>
        <c:lblAlgn val="ctr"/>
        <c:lblOffset val="100"/>
        <c:noMultiLvlLbl val="0"/>
      </c:catAx>
      <c:valAx>
        <c:axId val="380266752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380271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6142B-4D7E-4501-AAEC-7FFC543E74EA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4104B-8C9F-4BEE-B594-41CDDD9F0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729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118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316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892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219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84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439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4597-085E-491F-A59C-AE20577C1DBF}" type="datetime1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86F7-6AB5-46AD-9368-33626108C7F9}" type="datetime1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7953-B3D6-43CA-836E-BAE0A169729E}" type="datetime1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0214-0250-40DA-8EB4-135E829A0684}" type="datetime1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DE12-698F-475E-9D2A-2117560BA573}" type="datetime1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B9BF-C472-45D1-BE75-AD20EFA52497}" type="datetime1">
              <a:rPr lang="ru-RU" smtClean="0"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EDEF-270F-4BA1-A5E8-0BC2DDDEE1AB}" type="datetime1">
              <a:rPr lang="ru-RU" smtClean="0"/>
              <a:t>15.10.2020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17AA-D6EE-46CF-A265-64E51BBE1C68}" type="datetime1">
              <a:rPr lang="ru-RU" smtClean="0"/>
              <a:t>15.10.2020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EEBDA-10A1-4316-9196-E72BF779FD44}" type="datetime1">
              <a:rPr lang="ru-RU" smtClean="0"/>
              <a:t>15.10.2020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165B-5145-48AE-8F93-A00545128206}" type="datetime1">
              <a:rPr lang="ru-RU" smtClean="0"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2D4A-EF33-420A-BF79-8FF3A8542622}" type="datetime1">
              <a:rPr lang="ru-RU" smtClean="0"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C30B4-8724-4E42-A498-102DBFD50AEF}" type="datetime1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Изображение выглядит как часы, датчик, внутренний, висит&#10;&#10;Автоматически созданное описание">
            <a:extLst>
              <a:ext uri="{FF2B5EF4-FFF2-40B4-BE49-F238E27FC236}">
                <a16:creationId xmlns:a16="http://schemas.microsoft.com/office/drawing/2014/main" id="{AA562985-5A9C-4DAF-A1DB-F104D4196B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30" r="6255"/>
          <a:stretch/>
        </p:blipFill>
        <p:spPr>
          <a:xfrm>
            <a:off x="0" y="1980461"/>
            <a:ext cx="9180512" cy="4904923"/>
          </a:xfrm>
          <a:prstGeom prst="rect">
            <a:avLst/>
          </a:prstGeom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2208FF3-CBE9-436C-91AB-2E913B50F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568" y="3005844"/>
            <a:ext cx="7488832" cy="2808312"/>
          </a:xfrm>
        </p:spPr>
        <p:txBody>
          <a:bodyPr>
            <a:normAutofit fontScale="55000" lnSpcReduction="20000"/>
          </a:bodyPr>
          <a:lstStyle/>
          <a:p>
            <a:r>
              <a:rPr lang="ru-RU" sz="5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МОНИТОРИНГА</a:t>
            </a:r>
          </a:p>
          <a:p>
            <a:r>
              <a:rPr lang="ru-RU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5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состояния бизнеса и эффективности мер государственной поддержки»</a:t>
            </a:r>
            <a:br>
              <a:rPr lang="en-US" sz="5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октября 2020 г.)</a:t>
            </a:r>
            <a:endParaRPr lang="ru-RU" sz="2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опроса будут использованы для выработки предложений по корректировке государственной политики в сфере поддержки бизнеса.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336668"/>
            <a:ext cx="1224136" cy="521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14.10.2020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14830E2-2729-495F-9CB0-499539525E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11" y="194727"/>
            <a:ext cx="6946406" cy="569977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B90E21-C58C-45B2-A1B4-16D31EF71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4008" y="6204693"/>
            <a:ext cx="4248472" cy="521333"/>
          </a:xfrm>
        </p:spPr>
        <p:txBody>
          <a:bodyPr>
            <a:normAutofit fontScale="90000"/>
          </a:bodyPr>
          <a:lstStyle/>
          <a:p>
            <a:pPr algn="l"/>
            <a:r>
              <a:rPr lang="ru-RU" sz="1400" dirty="0">
                <a:solidFill>
                  <a:schemeClr val="bg1"/>
                </a:solidFill>
              </a:rPr>
              <a:t>* Мониторинг проведен институтом уполномоченных</a:t>
            </a:r>
            <a:br>
              <a:rPr lang="ru-RU" sz="1400" dirty="0">
                <a:solidFill>
                  <a:schemeClr val="bg1"/>
                </a:solidFill>
              </a:rPr>
            </a:br>
            <a:r>
              <a:rPr lang="ru-RU" sz="1400" dirty="0">
                <a:solidFill>
                  <a:schemeClr val="bg1"/>
                </a:solidFill>
              </a:rPr>
              <a:t>по защите прав предпринимателей </a:t>
            </a:r>
          </a:p>
        </p:txBody>
      </p:sp>
    </p:spTree>
    <p:extLst>
      <p:ext uri="{BB962C8B-B14F-4D97-AF65-F5344CB8AC3E}">
        <p14:creationId xmlns:p14="http://schemas.microsoft.com/office/powerpoint/2010/main" val="252689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000" dirty="0"/>
              <a:t>ОСНОВНЫЕ РЕЗУЛЬТАТЫ МОНИТОРИНГА (1)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9512" y="761822"/>
            <a:ext cx="8784976" cy="5956771"/>
          </a:xfrm>
        </p:spPr>
        <p:txBody>
          <a:bodyPr>
            <a:noAutofit/>
          </a:bodyPr>
          <a:lstStyle/>
          <a:p>
            <a:pPr algn="just"/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общей сложности, с августа, доля предпринимателей негативно оценивающих положение компании выросла на 8% и составила (80%).</a:t>
            </a:r>
          </a:p>
          <a:p>
            <a:pPr algn="just"/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Охарактеризовали положение своей компании как «кризис» или «катастрофа» на  3,65 % респондентов больше (по сравнению с опросом от 19 августа). Данный показатель увеличился до (29,87%). Половина ответивших отметили снижение финансовых показателей. Данный показатель увеличился с августа на 5%.</a:t>
            </a:r>
          </a:p>
          <a:p>
            <a:pPr algn="just"/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(74,08%) респондентов оценили шанс выживания своей компании в случае повторного введения режима карантина в связи с рисками второй волны COVID-19 на 50% и ниже. Из них (17,28%) уверены, что точно не переживут повторные ограничения.</a:t>
            </a:r>
          </a:p>
          <a:p>
            <a:pPr algn="just"/>
            <a:r>
              <a:rPr lang="ru-RU" sz="16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(51,95%) ответивших прогнозируют</a:t>
            </a:r>
            <a:r>
              <a:rPr lang="en-US" sz="16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6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что по итогам 2020 года,  спрос на продукцию/услуги их компании снизится более чем в 2 раза, по сравнению с 2019 годом. Треть респондентов считают, что спрос сократится  на 20-50% по отношению к 2019 году.</a:t>
            </a:r>
          </a:p>
          <a:p>
            <a:pPr algn="just"/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(38%) предпринимателей указали, что фонд оплаты труда сохранится с небольшим снижением до 20% -  на уровне 2019 года. Остальные (61%) респондентов указывают на существенное снижение ФОТ (более чем на 1/3), а (38,16%) считают, что фонд оплаты труда в их компании снизится больше чем в 2 раза по отношению к показателям 2019 года. </a:t>
            </a:r>
          </a:p>
          <a:p>
            <a:pPr algn="just"/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Главная трудность, с которой столкнулись участники опроса, стало не восстановление спроса. Этот  вариант ответа остался на таком же уровне и его выбрали 66,73% респондентов.</a:t>
            </a:r>
          </a:p>
          <a:p>
            <a:pPr algn="just"/>
            <a:r>
              <a:rPr lang="ru-RU" sz="16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Большинство ответивших (26,02%) прогнозируют, что 20-40% компаний, работающих в их регионе и в их отрасли, покинут рынок до конца года. (12,31%) респондентов считают, что массовый уход с рынка в их регионе и их отрасли начнется с января 2021 года.</a:t>
            </a: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08600" indent="-228600">
              <a:buFont typeface="Wingdings" panose="05000000000000000000" pitchFamily="2" charset="2"/>
              <a:buChar char="§"/>
            </a:pPr>
            <a:endParaRPr lang="ru-RU" sz="135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032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000" dirty="0"/>
              <a:t>ОСНОВНЫЕ РЕЗУЛЬТАТЫ МОНИТОРИНГА (2)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9512" y="754522"/>
            <a:ext cx="8784976" cy="5956771"/>
          </a:xfrm>
        </p:spPr>
        <p:txBody>
          <a:bodyPr>
            <a:noAutofit/>
          </a:bodyPr>
          <a:lstStyle/>
          <a:p>
            <a:pPr algn="just"/>
            <a:r>
              <a:rPr lang="ru-RU" sz="1600" dirty="0"/>
              <a:t>Самой необходимой мерой поддержки  участники опроса назвали снижение налоговой нагрузки (70,4%). </a:t>
            </a:r>
            <a:br>
              <a:rPr lang="ru-RU" sz="1600" dirty="0"/>
            </a:br>
            <a:r>
              <a:rPr lang="ru-RU" sz="1600" dirty="0"/>
              <a:t>Также, большинство респондентов (68,11%) отметили, что «лучшая мера поддержки – не закрывать бизнес на карантин» </a:t>
            </a:r>
          </a:p>
          <a:p>
            <a:pPr algn="just"/>
            <a:r>
              <a:rPr lang="ru-RU" sz="1600" dirty="0"/>
              <a:t>(33,62%) ответивших отметили, что «Общенациональный план по восстановлению национальной экономики и доходов россиян» оторван от реальной жизни.</a:t>
            </a:r>
            <a:br>
              <a:rPr lang="ru-RU" sz="1600" dirty="0"/>
            </a:br>
            <a:r>
              <a:rPr lang="ru-RU" sz="1600" dirty="0"/>
              <a:t>(22,04%) респондентов считают, что меры вошедшие в план недостаточны.</a:t>
            </a:r>
            <a:br>
              <a:rPr lang="ru-RU" sz="1600" dirty="0"/>
            </a:br>
            <a:r>
              <a:rPr lang="ru-RU" sz="1600" dirty="0"/>
              <a:t>Данные показатели практически не изменились за прошедший период.</a:t>
            </a: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ru-RU" sz="1600" dirty="0"/>
              <a:t>(44,81%) респондентов оценивают действия региональных властей по поддержке бизнеса в условиях пандемии COVID-19 скорее отрицательно или отрицательно, (33,64%) положительно или скорее положительно.</a:t>
            </a:r>
          </a:p>
          <a:p>
            <a:pPr algn="just"/>
            <a:r>
              <a:rPr lang="ru-RU" sz="1600" b="0" dirty="0"/>
              <a:t>(41,16%) ответивших отметили, что Правительство живёт своей жизнью, а бизнес и экономика совершенно другой (показатель вырос с августа на 3%). При этом (33,76%) респондентов оценивают действия Федерального Правительства по поддержке бизнеса в условиях пандемии COVID-19 положительно или скорее положительно (показатель снизился с августа на 5%)</a:t>
            </a:r>
          </a:p>
          <a:p>
            <a:pPr algn="just"/>
            <a:r>
              <a:rPr lang="ru-RU" sz="1600" dirty="0"/>
              <a:t>Вместе с тем, (36,4%) отметили, что относятся положительно или скорее положительно к работе предпринимательских и отраслевых союзов по поддержке бизнеса в условиях пандемии COVID-19.</a:t>
            </a:r>
          </a:p>
          <a:p>
            <a:pPr algn="just"/>
            <a:r>
              <a:rPr lang="ru-RU" sz="1600" dirty="0"/>
              <a:t>Больше половины (52,99%) респондентов оценивают работу уполномоченного по защите прав предпринимателей по поддержке бизнеса в условиях пандемии COVID-19 скорее положительно или положительно. </a:t>
            </a: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08600" indent="-228600">
              <a:buFont typeface="Wingdings" panose="05000000000000000000" pitchFamily="2" charset="2"/>
              <a:buChar char="§"/>
            </a:pPr>
            <a:endParaRPr lang="ru-RU" sz="135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96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5779" y="1135418"/>
            <a:ext cx="8229600" cy="738664"/>
          </a:xfrm>
        </p:spPr>
        <p:txBody>
          <a:bodyPr>
            <a:noAutofit/>
          </a:bodyPr>
          <a:lstStyle/>
          <a:p>
            <a:r>
              <a:rPr lang="ru-RU" sz="1200" b="1" dirty="0"/>
              <a:t> </a:t>
            </a:r>
            <a:r>
              <a:rPr lang="ru-RU" sz="1400" b="1" dirty="0"/>
              <a:t>Распределение ответов респондентов на вопрос: </a:t>
            </a:r>
            <a:br>
              <a:rPr lang="ru-RU" sz="1400" b="1" dirty="0"/>
            </a:br>
            <a:r>
              <a:rPr lang="ru-RU" sz="1400" b="1" dirty="0"/>
              <a:t>«К какой сфере деятельности относится Ваша компания?»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516216" y="1861359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1C30075-50F6-4644-BFE0-93654B7D6FA1}"/>
              </a:ext>
            </a:extLst>
          </p:cNvPr>
          <p:cNvSpPr/>
          <p:nvPr/>
        </p:nvSpPr>
        <p:spPr>
          <a:xfrm>
            <a:off x="395536" y="441078"/>
            <a:ext cx="8352928" cy="595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 проведен 14 октября 2020 г. </a:t>
            </a:r>
          </a:p>
          <a:p>
            <a:pPr algn="just">
              <a:spcAft>
                <a:spcPts val="800"/>
              </a:spcAft>
            </a:pP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мониторинге приняли участие руководители и владельцы 3.012 компаний из 85 субъектов РФ.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60919404"/>
              </p:ext>
            </p:extLst>
          </p:nvPr>
        </p:nvGraphicFramePr>
        <p:xfrm>
          <a:off x="318564" y="2092191"/>
          <a:ext cx="8853170" cy="4586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-15576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14.10.2020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7423" y="766181"/>
            <a:ext cx="4437376" cy="1080092"/>
          </a:xfrm>
        </p:spPr>
        <p:txBody>
          <a:bodyPr>
            <a:noAutofit/>
          </a:bodyPr>
          <a:lstStyle/>
          <a:p>
            <a:pPr algn="just"/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общей сложности, с августа, доля предпринимателей негативно оценивающих положение компании выросла на 8% </a:t>
            </a:r>
            <a:r>
              <a:rPr lang="ru-RU" sz="1200">
                <a:solidFill>
                  <a:schemeClr val="tx1">
                    <a:lumMod val="85000"/>
                    <a:lumOff val="15000"/>
                  </a:schemeClr>
                </a:solidFill>
              </a:rPr>
              <a:t>и достигла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(80%).</a:t>
            </a:r>
          </a:p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Охарактеризовали положение своей компании как «кризис» или «катастрофа» на  3,65 % респондентов больше (по сравнению с опросом от 19 августа). Данный показатель увеличился до (29,87%). </a:t>
            </a:r>
          </a:p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Половина ответивших отметили снижение финансовых показателей. Данный показатель увеличился с августа на 5%.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34818" y="1879410"/>
            <a:ext cx="4245868" cy="10081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200" b="1" dirty="0"/>
              <a:t>«Как Вы охарактеризуете положение Вашей компании на текущий момент?»</a:t>
            </a:r>
            <a:endParaRPr lang="ru-RU" sz="105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23367" y="2137856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-15300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11503D2B-FDDD-8E4B-8A75-D902702F2F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1624841"/>
              </p:ext>
            </p:extLst>
          </p:nvPr>
        </p:nvGraphicFramePr>
        <p:xfrm>
          <a:off x="178032" y="2368688"/>
          <a:ext cx="4392666" cy="3980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Текст 2">
            <a:extLst>
              <a:ext uri="{FF2B5EF4-FFF2-40B4-BE49-F238E27FC236}">
                <a16:creationId xmlns:a16="http://schemas.microsoft.com/office/drawing/2014/main" id="{72E485B1-6F39-4ABF-AB99-4C9D2691002C}"/>
              </a:ext>
            </a:extLst>
          </p:cNvPr>
          <p:cNvSpPr txBox="1">
            <a:spLocks/>
          </p:cNvSpPr>
          <p:nvPr/>
        </p:nvSpPr>
        <p:spPr>
          <a:xfrm>
            <a:off x="4570698" y="324116"/>
            <a:ext cx="4320480" cy="7524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(74,08%) респондентов оценили шанс выживания своей компании в случае повторного введения режима карантина в связи с рисками второй волны </a:t>
            </a:r>
            <a:r>
              <a:rPr lang="en-US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COVID-19</a:t>
            </a:r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 50% и ниже. Из них (17,28%) уверены, что точно не переживут повторные ограничения.</a:t>
            </a:r>
          </a:p>
        </p:txBody>
      </p:sp>
      <p:sp>
        <p:nvSpPr>
          <p:cNvPr id="20" name="Содержимое 3">
            <a:extLst>
              <a:ext uri="{FF2B5EF4-FFF2-40B4-BE49-F238E27FC236}">
                <a16:creationId xmlns:a16="http://schemas.microsoft.com/office/drawing/2014/main" id="{363D8D11-2514-484D-8DCC-B385D600032D}"/>
              </a:ext>
            </a:extLst>
          </p:cNvPr>
          <p:cNvSpPr txBox="1">
            <a:spLocks/>
          </p:cNvSpPr>
          <p:nvPr/>
        </p:nvSpPr>
        <p:spPr>
          <a:xfrm>
            <a:off x="4506766" y="1386979"/>
            <a:ext cx="4392487" cy="109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200" b="1" dirty="0"/>
              <a:t>«Как Вы оцениваете шанс выживания Вашей компании в случае повторного введения режима карантина в связи с рисками второй волны COVID-19?»</a:t>
            </a:r>
            <a:endParaRPr lang="ru-RU" sz="1050" b="1" dirty="0"/>
          </a:p>
        </p:txBody>
      </p:sp>
      <p:graphicFrame>
        <p:nvGraphicFramePr>
          <p:cNvPr id="21" name="Диаграмма 20">
            <a:extLst>
              <a:ext uri="{FF2B5EF4-FFF2-40B4-BE49-F238E27FC236}">
                <a16:creationId xmlns:a16="http://schemas.microsoft.com/office/drawing/2014/main" id="{B4D36353-D6DB-437A-9658-D9CE2E510F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4774644"/>
              </p:ext>
            </p:extLst>
          </p:nvPr>
        </p:nvGraphicFramePr>
        <p:xfrm>
          <a:off x="4318476" y="2398244"/>
          <a:ext cx="4633656" cy="448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F78BD16-2624-430A-9A31-8DA7A0C394D4}"/>
              </a:ext>
            </a:extLst>
          </p:cNvPr>
          <p:cNvSpPr/>
          <p:nvPr/>
        </p:nvSpPr>
        <p:spPr>
          <a:xfrm>
            <a:off x="6580665" y="2139329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13" name="Подзаголовок 2">
            <a:extLst>
              <a:ext uri="{FF2B5EF4-FFF2-40B4-BE49-F238E27FC236}">
                <a16:creationId xmlns:a16="http://schemas.microsoft.com/office/drawing/2014/main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14.10.2020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2286" y="236195"/>
            <a:ext cx="4437376" cy="1080092"/>
          </a:xfrm>
        </p:spPr>
        <p:txBody>
          <a:bodyPr>
            <a:noAutofit/>
          </a:bodyPr>
          <a:lstStyle/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(51,95%) ответивших прогнозируют</a:t>
            </a:r>
            <a:r>
              <a:rPr lang="en-US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что по итогам 2020 года,  спрос на продукцию/услуги их компании снизится более чем в 2 раза, по сравнению с 2019 годом.</a:t>
            </a:r>
          </a:p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Треть респондентов считают, что спрос сократится  на 20-50% по отношению к 2019 году.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73069" y="1666947"/>
            <a:ext cx="4307526" cy="10081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200" b="1" dirty="0"/>
              <a:t>«По Вашим прогнозам, как изменится спрос на продукцию/услуги Вашей компании по итогам 2020 года по отношению к 2019 году?»</a:t>
            </a:r>
            <a:endParaRPr lang="ru-RU" sz="105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23367" y="2137856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-15300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11503D2B-FDDD-8E4B-8A75-D902702F2F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0155699"/>
              </p:ext>
            </p:extLst>
          </p:nvPr>
        </p:nvGraphicFramePr>
        <p:xfrm>
          <a:off x="178032" y="2368688"/>
          <a:ext cx="4392666" cy="4156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Текст 2">
            <a:extLst>
              <a:ext uri="{FF2B5EF4-FFF2-40B4-BE49-F238E27FC236}">
                <a16:creationId xmlns:a16="http://schemas.microsoft.com/office/drawing/2014/main" id="{72E485B1-6F39-4ABF-AB99-4C9D2691002C}"/>
              </a:ext>
            </a:extLst>
          </p:cNvPr>
          <p:cNvSpPr txBox="1">
            <a:spLocks/>
          </p:cNvSpPr>
          <p:nvPr/>
        </p:nvSpPr>
        <p:spPr>
          <a:xfrm>
            <a:off x="4569662" y="616483"/>
            <a:ext cx="4320480" cy="9373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(38%) предпринимателей указали, что фонд оплаты труда сохранится с небольшим снижением до 20% -  на уровне 2019 года.</a:t>
            </a:r>
          </a:p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Остальные (61%) респондентов указывают на существенное снижение ФОТ (более чем на 1/3), а (38,16%) считают, что фонд оплаты труда в их компании снизится больше чем в 2 раза по отношению к показателям 2019 года. </a:t>
            </a:r>
          </a:p>
        </p:txBody>
      </p:sp>
      <p:sp>
        <p:nvSpPr>
          <p:cNvPr id="20" name="Содержимое 3">
            <a:extLst>
              <a:ext uri="{FF2B5EF4-FFF2-40B4-BE49-F238E27FC236}">
                <a16:creationId xmlns:a16="http://schemas.microsoft.com/office/drawing/2014/main" id="{363D8D11-2514-484D-8DCC-B385D600032D}"/>
              </a:ext>
            </a:extLst>
          </p:cNvPr>
          <p:cNvSpPr txBox="1">
            <a:spLocks/>
          </p:cNvSpPr>
          <p:nvPr/>
        </p:nvSpPr>
        <p:spPr>
          <a:xfrm>
            <a:off x="4559645" y="1610968"/>
            <a:ext cx="4392487" cy="10979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200" b="1" dirty="0"/>
              <a:t>«По Вашим прогнозам, как изменится фонд оплаты труда в Вашей компании по итогам 2020 года по отношению к фонду оплаты труда в 2019 году?»</a:t>
            </a:r>
            <a:endParaRPr lang="ru-RU" sz="1050" b="1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F78BD16-2624-430A-9A31-8DA7A0C394D4}"/>
              </a:ext>
            </a:extLst>
          </p:cNvPr>
          <p:cNvSpPr/>
          <p:nvPr/>
        </p:nvSpPr>
        <p:spPr>
          <a:xfrm>
            <a:off x="6580665" y="2139329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13" name="Подзаголовок 2">
            <a:extLst>
              <a:ext uri="{FF2B5EF4-FFF2-40B4-BE49-F238E27FC236}">
                <a16:creationId xmlns:a16="http://schemas.microsoft.com/office/drawing/2014/main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14.10.2020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11503D2B-FDDD-8E4B-8A75-D902702F2F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141010"/>
              </p:ext>
            </p:extLst>
          </p:nvPr>
        </p:nvGraphicFramePr>
        <p:xfrm>
          <a:off x="4612316" y="2373011"/>
          <a:ext cx="4392666" cy="4156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92365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2007" y="197723"/>
            <a:ext cx="4599783" cy="845432"/>
          </a:xfrm>
        </p:spPr>
        <p:txBody>
          <a:bodyPr>
            <a:normAutofit/>
          </a:bodyPr>
          <a:lstStyle/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Главная трудность, с которой столкнулись участники опроса, стало то, что спрос не восстановился. Этот  вариант ответа остался на таком же уровне и его выбрали 66,73% респондентов.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76688" y="1274089"/>
            <a:ext cx="4200097" cy="758593"/>
          </a:xfrm>
        </p:spPr>
        <p:txBody>
          <a:bodyPr>
            <a:normAutofit/>
          </a:bodyPr>
          <a:lstStyle/>
          <a:p>
            <a:pPr marL="0" algn="ctr">
              <a:buNone/>
            </a:pPr>
            <a:r>
              <a:rPr lang="ru-RU" sz="1200" b="1" dirty="0"/>
              <a:t>«С какими трудностями на текущий момент сталкивается Ваша компания?»</a:t>
            </a:r>
            <a:r>
              <a:rPr lang="ru-RU" sz="1200" i="1" dirty="0"/>
              <a:t> </a:t>
            </a:r>
          </a:p>
          <a:p>
            <a:pPr marL="0" algn="ctr">
              <a:buNone/>
            </a:pPr>
            <a:r>
              <a:rPr lang="ru-RU" sz="1200" i="1" dirty="0"/>
              <a:t>(допускался выбор неограниченного числа ответов)</a:t>
            </a:r>
            <a:endParaRPr lang="ru-RU" sz="12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060202" y="1853387"/>
            <a:ext cx="263565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2531" y="6077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887451104"/>
              </p:ext>
            </p:extLst>
          </p:nvPr>
        </p:nvGraphicFramePr>
        <p:xfrm>
          <a:off x="-27783" y="2058351"/>
          <a:ext cx="5103839" cy="4480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Текст 4">
            <a:extLst>
              <a:ext uri="{FF2B5EF4-FFF2-40B4-BE49-F238E27FC236}">
                <a16:creationId xmlns:a16="http://schemas.microsoft.com/office/drawing/2014/main" id="{B05F9646-818D-4D47-AE53-AE0FC78084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58130" y="508561"/>
            <a:ext cx="4217541" cy="845432"/>
          </a:xfrm>
        </p:spPr>
        <p:txBody>
          <a:bodyPr>
            <a:noAutofit/>
          </a:bodyPr>
          <a:lstStyle/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Большинство ответивших (26,02%) прогнозируют, что 20-40% компаний, работающих в их регионе и в их отрасли, покинут рынок до конца года. </a:t>
            </a:r>
          </a:p>
          <a:p>
            <a:pPr algn="just"/>
            <a:r>
              <a:rPr lang="ru-RU" sz="12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(12,31%) респондентов считают, что массовый уход с рынка в их регионе и их отрасли начнется с января 2021 года.</a:t>
            </a:r>
          </a:p>
        </p:txBody>
      </p:sp>
      <p:sp>
        <p:nvSpPr>
          <p:cNvPr id="10" name="Содержимое 5">
            <a:extLst>
              <a:ext uri="{FF2B5EF4-FFF2-40B4-BE49-F238E27FC236}">
                <a16:creationId xmlns:a16="http://schemas.microsoft.com/office/drawing/2014/main" id="{2DD6808B-0352-4380-93FF-DE72CC9C88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36292" y="1353993"/>
            <a:ext cx="4247455" cy="663010"/>
          </a:xfrm>
        </p:spPr>
        <p:txBody>
          <a:bodyPr/>
          <a:lstStyle/>
          <a:p>
            <a:pPr marL="0" algn="just">
              <a:buNone/>
            </a:pPr>
            <a:r>
              <a:rPr lang="ru-RU" sz="1200" b="1" dirty="0"/>
              <a:t>«Оцените пожалуйста, какое количество компаний в Вашей отрасли в Вашем регионе прекратит свою деятельность до конца 2020?»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DBDEC62-C336-4BA1-A9A4-7EF9D2CCA5E3}"/>
              </a:ext>
            </a:extLst>
          </p:cNvPr>
          <p:cNvSpPr/>
          <p:nvPr/>
        </p:nvSpPr>
        <p:spPr>
          <a:xfrm>
            <a:off x="6579374" y="1935240"/>
            <a:ext cx="263565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13" name="Подзаголовок 2">
            <a:extLst>
              <a:ext uri="{FF2B5EF4-FFF2-40B4-BE49-F238E27FC236}">
                <a16:creationId xmlns:a16="http://schemas.microsoft.com/office/drawing/2014/main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14.10.2020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B4D36353-D6DB-437A-9658-D9CE2E510F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0541118"/>
              </p:ext>
            </p:extLst>
          </p:nvPr>
        </p:nvGraphicFramePr>
        <p:xfrm>
          <a:off x="4596596" y="2461270"/>
          <a:ext cx="4285971" cy="4520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72555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500" dirty="0"/>
              <a:t>Самой необходимой мерой поддержки  участники опроса назвали снижение налоговой нагрузки (70,4%). </a:t>
            </a:r>
            <a:br>
              <a:rPr lang="ru-RU" sz="1500" dirty="0"/>
            </a:br>
            <a:r>
              <a:rPr lang="ru-RU" sz="1500" dirty="0"/>
              <a:t>Также, большинство респондентов (68,11%) отметили, что «лучшая мера поддержки – не закрывать бизнес на карантин»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95993643"/>
              </p:ext>
            </p:extLst>
          </p:nvPr>
        </p:nvGraphicFramePr>
        <p:xfrm>
          <a:off x="1475656" y="2420888"/>
          <a:ext cx="6120679" cy="4085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508104" y="2234488"/>
            <a:ext cx="263565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>
                <a:solidFill>
                  <a:srgbClr val="0070C0"/>
                </a:solidFill>
              </a:rPr>
              <a:t>(в % от  общего числа ответивших на вопрос)</a:t>
            </a:r>
            <a:endParaRPr lang="ru-RU" sz="1000" dirty="0">
              <a:solidFill>
                <a:srgbClr val="0070C0"/>
              </a:solidFill>
            </a:endParaRPr>
          </a:p>
        </p:txBody>
      </p:sp>
      <p:sp>
        <p:nvSpPr>
          <p:cNvPr id="11" name="Текст 4"/>
          <p:cNvSpPr>
            <a:spLocks noGrp="1"/>
          </p:cNvSpPr>
          <p:nvPr>
            <p:ph type="body" sz="quarter" idx="3"/>
          </p:nvPr>
        </p:nvSpPr>
        <p:spPr>
          <a:xfrm>
            <a:off x="1331641" y="1535113"/>
            <a:ext cx="6552728" cy="639762"/>
          </a:xfrm>
        </p:spPr>
        <p:txBody>
          <a:bodyPr>
            <a:noAutofit/>
          </a:bodyPr>
          <a:lstStyle/>
          <a:p>
            <a:pPr algn="ctr"/>
            <a:r>
              <a:rPr lang="ru-RU" sz="1400" dirty="0"/>
              <a:t>«В каких мерах поддержки на Ваш взгляд больше всего нуждаются компании в Вашей отрасли в Вашем регионе?» </a:t>
            </a:r>
          </a:p>
          <a:p>
            <a:pPr algn="ctr"/>
            <a:r>
              <a:rPr lang="ru-RU" sz="1400" b="0" i="1" dirty="0"/>
              <a:t>(допускался выбор неограниченного числа ответов)</a:t>
            </a:r>
            <a:endParaRPr lang="ru-RU" sz="1400" b="0" dirty="0"/>
          </a:p>
        </p:txBody>
      </p:sp>
    </p:spTree>
    <p:extLst>
      <p:ext uri="{BB962C8B-B14F-4D97-AF65-F5344CB8AC3E}">
        <p14:creationId xmlns:p14="http://schemas.microsoft.com/office/powerpoint/2010/main" val="1773287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208912" cy="1143000"/>
          </a:xfrm>
        </p:spPr>
        <p:txBody>
          <a:bodyPr>
            <a:noAutofit/>
          </a:bodyPr>
          <a:lstStyle/>
          <a:p>
            <a:pPr algn="l"/>
            <a:r>
              <a:rPr lang="ru-RU" sz="1400" dirty="0"/>
              <a:t>(33,62%) ответивших отметили, что «Общенациональный план по восстановлению национальной экономики и доходов россиян» оторван от реальной жизни.</a:t>
            </a:r>
            <a:br>
              <a:rPr lang="ru-RU" sz="1400" dirty="0"/>
            </a:br>
            <a:r>
              <a:rPr lang="ru-RU" sz="1400" dirty="0"/>
              <a:t>(22,04%) респондентов считают, что меры вошедшие в план недостаточны.</a:t>
            </a:r>
            <a:br>
              <a:rPr lang="ru-RU" sz="1400" dirty="0"/>
            </a:br>
            <a:r>
              <a:rPr lang="ru-RU" sz="1400" dirty="0"/>
              <a:t>Данные показатели практически не изменились за прошедший период.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580112" y="2196034"/>
            <a:ext cx="263565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>
                <a:solidFill>
                  <a:srgbClr val="0070C0"/>
                </a:solidFill>
              </a:rPr>
              <a:t>(в % от  общего числа ответивших на вопрос)</a:t>
            </a:r>
            <a:endParaRPr lang="ru-RU" sz="1000" dirty="0">
              <a:solidFill>
                <a:srgbClr val="0070C0"/>
              </a:solidFill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3"/>
          </p:nvPr>
        </p:nvSpPr>
        <p:spPr>
          <a:xfrm>
            <a:off x="1497222" y="1556272"/>
            <a:ext cx="6489720" cy="639762"/>
          </a:xfrm>
        </p:spPr>
        <p:txBody>
          <a:bodyPr>
            <a:noAutofit/>
          </a:bodyPr>
          <a:lstStyle/>
          <a:p>
            <a:pPr algn="ctr"/>
            <a:r>
              <a:rPr lang="ru-RU" sz="1400" dirty="0"/>
              <a:t>«Как Вы оцениваете эффективность разработанного Правительством «Общенационального плана по  восстановлению национальной экономики и доходов россиян»?»</a:t>
            </a: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498713471"/>
              </p:ext>
            </p:extLst>
          </p:nvPr>
        </p:nvGraphicFramePr>
        <p:xfrm>
          <a:off x="1497222" y="247491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1718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26030" y="1283793"/>
            <a:ext cx="4245868" cy="1350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200" b="1" dirty="0"/>
              <a:t>«Как Вы оцениваете действия региональных властей по поддержке бизнеса в условиях пандемии COVID – 19?»</a:t>
            </a:r>
            <a:endParaRPr lang="ru-RU" sz="105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26030" y="380820"/>
            <a:ext cx="4182732" cy="805983"/>
          </a:xfrm>
        </p:spPr>
        <p:txBody>
          <a:bodyPr>
            <a:noAutofit/>
          </a:bodyPr>
          <a:lstStyle/>
          <a:p>
            <a:pPr algn="just"/>
            <a:r>
              <a:rPr lang="ru-RU" sz="1200" b="0" dirty="0"/>
              <a:t>(44,81%) респондентов оценивают действия региональных властей по поддержке бизнеса в условиях пандемии COVID-19 скорее отрицательно или отрицательно, (33,64%) положительно или скорее положительно.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0005" y="1283794"/>
            <a:ext cx="4247455" cy="4503242"/>
          </a:xfrm>
        </p:spPr>
        <p:txBody>
          <a:bodyPr>
            <a:normAutofit/>
          </a:bodyPr>
          <a:lstStyle/>
          <a:p>
            <a:pPr marL="0" algn="just">
              <a:buNone/>
            </a:pPr>
            <a:r>
              <a:rPr lang="ru-RU" sz="1200" b="1" dirty="0"/>
              <a:t>«Как Вы оцениваете действия Федерального Правительства по поддержке бизнеса в условиях пандемии COVID – 19?»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32356" y="1843586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579895" y="1994104"/>
            <a:ext cx="255577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-15300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3"/>
          </p:nvPr>
        </p:nvSpPr>
        <p:spPr>
          <a:xfrm>
            <a:off x="4554375" y="345998"/>
            <a:ext cx="4496292" cy="971046"/>
          </a:xfrm>
        </p:spPr>
        <p:txBody>
          <a:bodyPr>
            <a:noAutofit/>
          </a:bodyPr>
          <a:lstStyle/>
          <a:p>
            <a:pPr algn="just"/>
            <a:r>
              <a:rPr lang="ru-RU" sz="1200" b="0" dirty="0"/>
              <a:t>(41,16%) ответивших отметили, что Правительство живёт своей жизнью, а бизнес и экономика совершенно другой (показатель вырос на 3%). При этом (33,76%) респондентов оценивают действия Федерального Правительства по поддержке бизнеса в условиях пандемии COVID-19 положительно или скорее положительно (показатель снизился на 5%)</a:t>
            </a:r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14.10.2020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B4D36353-D6DB-437A-9658-D9CE2E510F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5177738"/>
              </p:ext>
            </p:extLst>
          </p:nvPr>
        </p:nvGraphicFramePr>
        <p:xfrm>
          <a:off x="0" y="2321927"/>
          <a:ext cx="4285971" cy="448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B4D36353-D6DB-437A-9658-D9CE2E510F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3961387"/>
              </p:ext>
            </p:extLst>
          </p:nvPr>
        </p:nvGraphicFramePr>
        <p:xfrm>
          <a:off x="4431794" y="2321927"/>
          <a:ext cx="4285971" cy="448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01729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11924" y="1254623"/>
            <a:ext cx="4433975" cy="13504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200" b="1" dirty="0"/>
              <a:t>«Как Вы оцениваете работу предпринимательских (РСПП, ОПОРА России, Деловая Россия, ТПП РФ) и отраслевых союзов по поддержке бизнеса в условиях пандемии COVID – 19?»</a:t>
            </a:r>
            <a:endParaRPr lang="ru-RU" sz="105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58981" y="431049"/>
            <a:ext cx="4172814" cy="576065"/>
          </a:xfrm>
        </p:spPr>
        <p:txBody>
          <a:bodyPr>
            <a:noAutofit/>
          </a:bodyPr>
          <a:lstStyle/>
          <a:p>
            <a:pPr algn="just"/>
            <a:r>
              <a:rPr lang="ru-RU" sz="1200" b="0" dirty="0"/>
              <a:t>Вместе с тем, (36,4%) отметили, что относятся положительно или скорее положительно к работе предпринимательских и отраслевых союзов по поддержке бизнеса в условиях пандемии COVID-19.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0005" y="1283794"/>
            <a:ext cx="4247455" cy="4503242"/>
          </a:xfrm>
        </p:spPr>
        <p:txBody>
          <a:bodyPr>
            <a:normAutofit/>
          </a:bodyPr>
          <a:lstStyle/>
          <a:p>
            <a:pPr marL="0" algn="just">
              <a:buNone/>
            </a:pPr>
            <a:r>
              <a:rPr lang="ru-RU" sz="1200" b="1" dirty="0"/>
              <a:t>«Как Вы оцениваете работу уполномоченного (омбудсмена) по защите прав предпринимателей по поддержке бизнеса в условиях пандемии COVID – 19?»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32356" y="1843586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579895" y="1994104"/>
            <a:ext cx="255577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-15300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3"/>
          </p:nvPr>
        </p:nvSpPr>
        <p:spPr>
          <a:xfrm>
            <a:off x="4615812" y="241126"/>
            <a:ext cx="4431391" cy="791357"/>
          </a:xfrm>
        </p:spPr>
        <p:txBody>
          <a:bodyPr>
            <a:noAutofit/>
          </a:bodyPr>
          <a:lstStyle/>
          <a:p>
            <a:pPr algn="just"/>
            <a:r>
              <a:rPr lang="ru-RU" sz="1200" b="0" dirty="0"/>
              <a:t>Больше половины (52,99%) респондентов оценивают работу уполномоченного по защите прав предпринимателей по поддержке бизнеса в условиях пандемии COVID-19 скорее положительно или положительно. </a:t>
            </a:r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14.10.2020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B4D36353-D6DB-437A-9658-D9CE2E510F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0574163"/>
              </p:ext>
            </p:extLst>
          </p:nvPr>
        </p:nvGraphicFramePr>
        <p:xfrm>
          <a:off x="0" y="2321927"/>
          <a:ext cx="4285971" cy="448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B4D36353-D6DB-437A-9658-D9CE2E510F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6593911"/>
              </p:ext>
            </p:extLst>
          </p:nvPr>
        </p:nvGraphicFramePr>
        <p:xfrm>
          <a:off x="4488969" y="2321927"/>
          <a:ext cx="4285971" cy="448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272586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4426</TotalTime>
  <Words>1595</Words>
  <Application>Microsoft Office PowerPoint</Application>
  <PresentationFormat>Экран (4:3)</PresentationFormat>
  <Paragraphs>165</Paragraphs>
  <Slides>11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Тема Office</vt:lpstr>
      <vt:lpstr>* Мониторинг проведен институтом уполномоченных по защите прав предпринимателей </vt:lpstr>
      <vt:lpstr> Распределение ответов респондентов на вопрос:  «К какой сфере деятельности относится Ваша компания?»</vt:lpstr>
      <vt:lpstr>Презентация PowerPoint</vt:lpstr>
      <vt:lpstr>Презентация PowerPoint</vt:lpstr>
      <vt:lpstr>Презентация PowerPoint</vt:lpstr>
      <vt:lpstr>Самой необходимой мерой поддержки  участники опроса назвали снижение налоговой нагрузки (70,4%).  Также, большинство респондентов (68,11%) отметили, что «лучшая мера поддержки – не закрывать бизнес на карантин»</vt:lpstr>
      <vt:lpstr>(33,62%) ответивших отметили, что «Общенациональный план по восстановлению национальной экономики и доходов россиян» оторван от реальной жизни. (22,04%) респондентов считают, что меры вошедшие в план недостаточны. Данные показатели практически не изменились за прошедший период.</vt:lpstr>
      <vt:lpstr>Презентация PowerPoint</vt:lpstr>
      <vt:lpstr>Презентация PowerPoint</vt:lpstr>
      <vt:lpstr>ОСНОВНЫЕ РЕЗУЛЬТАТЫ МОНИТОРИНГА (1)</vt:lpstr>
      <vt:lpstr>ОСНОВНЫЕ РЕЗУЛЬТАТЫ МОНИТОРИНГА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 1</cp:lastModifiedBy>
  <cp:revision>390</cp:revision>
  <dcterms:created xsi:type="dcterms:W3CDTF">2020-04-14T14:10:39Z</dcterms:created>
  <dcterms:modified xsi:type="dcterms:W3CDTF">2020-10-15T10:34:39Z</dcterms:modified>
</cp:coreProperties>
</file>