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1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69" r:id="rId3"/>
    <p:sldId id="272" r:id="rId4"/>
    <p:sldId id="260" r:id="rId5"/>
    <p:sldId id="307" r:id="rId6"/>
    <p:sldId id="352" r:id="rId7"/>
    <p:sldId id="349" r:id="rId8"/>
    <p:sldId id="309" r:id="rId9"/>
    <p:sldId id="328" r:id="rId10"/>
    <p:sldId id="347" r:id="rId11"/>
    <p:sldId id="34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DB1DC57-BD71-41E9-9193-C6254B92D159}">
          <p14:sldIdLst>
            <p14:sldId id="268"/>
            <p14:sldId id="269"/>
            <p14:sldId id="272"/>
            <p14:sldId id="260"/>
            <p14:sldId id="307"/>
            <p14:sldId id="352"/>
            <p14:sldId id="349"/>
            <p14:sldId id="309"/>
            <p14:sldId id="328"/>
            <p14:sldId id="347"/>
            <p14:sldId id="34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A9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82" autoAdjust="0"/>
    <p:restoredTop sz="94674"/>
  </p:normalViewPr>
  <p:slideViewPr>
    <p:cSldViewPr>
      <p:cViewPr varScale="1">
        <p:scale>
          <a:sx n="82" d="100"/>
          <a:sy n="82" d="100"/>
        </p:scale>
        <p:origin x="161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7478247904422929"/>
          <c:y val="3.0156685242781825E-2"/>
          <c:w val="0.5992958454429318"/>
          <c:h val="0.901163784692060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2,97%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FEF-4BD6-8E28-E2AB8C3EF2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Лист1!$A$2:$A$15</c:f>
              <c:strCache>
                <c:ptCount val="13"/>
                <c:pt idx="0">
                  <c:v>культура и искусство</c:v>
                </c:pt>
                <c:pt idx="1">
                  <c:v>пассажирские перевозки</c:v>
                </c:pt>
                <c:pt idx="2">
                  <c:v>сельское и лесное хозяйство</c:v>
                </c:pt>
                <c:pt idx="3">
                  <c:v>издательско-полиграфическая деятельность</c:v>
                </c:pt>
                <c:pt idx="4">
                  <c:v>медицинские услуги населению</c:v>
                </c:pt>
                <c:pt idx="5">
                  <c:v>гостиничный и туристический бизнес</c:v>
                </c:pt>
                <c:pt idx="6">
                  <c:v>торговля продуктовыми группами товаров</c:v>
                </c:pt>
                <c:pt idx="7">
                  <c:v>образовательная деятельность</c:v>
                </c:pt>
                <c:pt idx="8">
                  <c:v>общественное питание (столовые, кафе, рестораны и т.п.)</c:v>
                </c:pt>
                <c:pt idx="9">
                  <c:v>обрабатывающие производства</c:v>
                </c:pt>
                <c:pt idx="10">
                  <c:v>строительство и строительные материалы</c:v>
                </c:pt>
                <c:pt idx="11">
                  <c:v>бытовые услуги населению (кроме сферы туризма)</c:v>
                </c:pt>
                <c:pt idx="12">
                  <c:v>торговля непродуктовыми группами товаров</c:v>
                </c:pt>
              </c:strCache>
            </c:strRef>
          </c:cat>
          <c:val>
            <c:numRef>
              <c:f>Лист1!$B$2:$B$15</c:f>
              <c:numCache>
                <c:formatCode>0.00%</c:formatCode>
                <c:ptCount val="14"/>
                <c:pt idx="0">
                  <c:v>3.15E-2</c:v>
                </c:pt>
                <c:pt idx="1">
                  <c:v>3.5900000000000001E-2</c:v>
                </c:pt>
                <c:pt idx="2">
                  <c:v>3.7600000000000001E-2</c:v>
                </c:pt>
                <c:pt idx="3">
                  <c:v>4.2000000000000003E-2</c:v>
                </c:pt>
                <c:pt idx="4">
                  <c:v>5.16E-2</c:v>
                </c:pt>
                <c:pt idx="5">
                  <c:v>6.6500000000000004E-2</c:v>
                </c:pt>
                <c:pt idx="6">
                  <c:v>6.7400000000000002E-2</c:v>
                </c:pt>
                <c:pt idx="7">
                  <c:v>7.8700000000000006E-2</c:v>
                </c:pt>
                <c:pt idx="8">
                  <c:v>8.14E-2</c:v>
                </c:pt>
                <c:pt idx="9">
                  <c:v>8.4900000000000003E-2</c:v>
                </c:pt>
                <c:pt idx="10">
                  <c:v>9.2700000000000005E-2</c:v>
                </c:pt>
                <c:pt idx="11">
                  <c:v>9.3600000000000003E-2</c:v>
                </c:pt>
                <c:pt idx="12">
                  <c:v>0.20649999999999999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EF-4BD6-8E28-E2AB8C3EF2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4328320"/>
        <c:axId val="114331008"/>
      </c:barChart>
      <c:catAx>
        <c:axId val="1143283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4331008"/>
        <c:crosses val="autoZero"/>
        <c:auto val="1"/>
        <c:lblAlgn val="ctr"/>
        <c:lblOffset val="100"/>
        <c:noMultiLvlLbl val="0"/>
      </c:catAx>
      <c:valAx>
        <c:axId val="114331008"/>
        <c:scaling>
          <c:orientation val="minMax"/>
        </c:scaling>
        <c:delete val="0"/>
        <c:axPos val="b"/>
        <c:numFmt formatCode="0.00%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14328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04850907769507"/>
          <c:y val="3.4790603897145327E-2"/>
          <c:w val="0.45030485617338817"/>
          <c:h val="0.874416130487925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E2A-489A-9427-1485D14D14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затрудняюсь ответить</c:v>
                </c:pt>
                <c:pt idx="1">
                  <c:v>кризис пошел нам на пользу</c:v>
                </c:pt>
                <c:pt idx="2">
                  <c:v>до 3-х месяцев</c:v>
                </c:pt>
                <c:pt idx="3">
                  <c:v>до двух лет</c:v>
                </c:pt>
                <c:pt idx="4">
                  <c:v>до полугода</c:v>
                </c:pt>
                <c:pt idx="5">
                  <c:v>до года</c:v>
                </c:pt>
                <c:pt idx="6">
                  <c:v>восстановление возможно только при условии изменений в экономической политике государства</c:v>
                </c:pt>
              </c:strCache>
            </c:strRef>
          </c:cat>
          <c:val>
            <c:numRef>
              <c:f>Лист1!$B$2:$B$8</c:f>
              <c:numCache>
                <c:formatCode>0.00%</c:formatCode>
                <c:ptCount val="7"/>
                <c:pt idx="0">
                  <c:v>0.112</c:v>
                </c:pt>
                <c:pt idx="1">
                  <c:v>2.7E-2</c:v>
                </c:pt>
                <c:pt idx="2">
                  <c:v>4.4999999999999998E-2</c:v>
                </c:pt>
                <c:pt idx="3">
                  <c:v>0.1333</c:v>
                </c:pt>
                <c:pt idx="4">
                  <c:v>0.14149999999999999</c:v>
                </c:pt>
                <c:pt idx="5">
                  <c:v>0.2437</c:v>
                </c:pt>
                <c:pt idx="6">
                  <c:v>0.29759999999999998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2A-489A-9427-1485D14D14C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16810272"/>
        <c:axId val="616797808"/>
      </c:barChart>
      <c:catAx>
        <c:axId val="616810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6797808"/>
        <c:crosses val="autoZero"/>
        <c:auto val="1"/>
        <c:lblAlgn val="ctr"/>
        <c:lblOffset val="100"/>
        <c:noMultiLvlLbl val="0"/>
      </c:catAx>
      <c:valAx>
        <c:axId val="616797808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68102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528051181102361E-2"/>
          <c:y val="4.6090601605937871E-2"/>
          <c:w val="0.9151386154855643"/>
          <c:h val="0.7351181887731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17A93D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C11-4B4B-9219-0DAC1A143889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C11-4B4B-9219-0DAC1A143889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C11-4B4B-9219-0DAC1A1438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меры вошедшие в план недостаточны</c:v>
                </c:pt>
                <c:pt idx="1">
                  <c:v>в целом план оторван от реальной жизни</c:v>
                </c:pt>
                <c:pt idx="2">
                  <c:v>план является хорошим инструментом по восстановлению экономики</c:v>
                </c:pt>
                <c:pt idx="3">
                  <c:v>не знаком с этим планом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27.33</c:v>
                </c:pt>
                <c:pt idx="1">
                  <c:v>30.14</c:v>
                </c:pt>
                <c:pt idx="2">
                  <c:v>7.76</c:v>
                </c:pt>
                <c:pt idx="3">
                  <c:v>34.76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11-4B4B-9219-0DAC1A1438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92354336"/>
        <c:axId val="792357944"/>
      </c:barChart>
      <c:catAx>
        <c:axId val="79235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2357944"/>
        <c:crosses val="autoZero"/>
        <c:auto val="1"/>
        <c:lblAlgn val="ctr"/>
        <c:lblOffset val="100"/>
        <c:noMultiLvlLbl val="0"/>
      </c:catAx>
      <c:valAx>
        <c:axId val="792357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2354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468026136210697"/>
          <c:y val="4.1352490625035238E-2"/>
          <c:w val="0.4285132811489471"/>
          <c:h val="0.92878589174471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B5A-453D-A32C-318D1227D3D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B5A-453D-A32C-318D1227D3D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B5A-453D-A32C-318D1227D3D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B5A-453D-A32C-318D1227D3D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5B5A-453D-A32C-318D1227D3D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5B5A-453D-A32C-318D1227D3D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5B5A-453D-A32C-318D1227D3D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5B5A-453D-A32C-318D1227D3D0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1-5B5A-453D-A32C-318D1227D3D0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3-5B5A-453D-A32C-318D1227D3D0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5-5B5A-453D-A32C-318D1227D3D0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7-5B5A-453D-A32C-318D1227D3D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затрудняюсь ответить</c:v>
                </c:pt>
                <c:pt idx="1">
                  <c:v>Другое</c:v>
                </c:pt>
                <c:pt idx="2">
                  <c:v>c неплатежами со стороны муниципальных и гос. заказчиков</c:v>
                </c:pt>
                <c:pt idx="3">
                  <c:v>отключением или угрозой отключения от снабжения электроэнергией или другими коммунальными услугами</c:v>
                </c:pt>
                <c:pt idx="4">
                  <c:v>с невозможностью выполнять обязательства перед банками и лизинговыми компаниями</c:v>
                </c:pt>
                <c:pt idx="5">
                  <c:v>с невозможностью оплачивать коммунальные платежи</c:v>
                </c:pt>
                <c:pt idx="6">
                  <c:v>с невозможностью бесперебойного снабжения производства/торговли материалами/товарами</c:v>
                </c:pt>
                <c:pt idx="7">
                  <c:v>с невозможностью платить налог на имущество или платежи по договору аренды</c:v>
                </c:pt>
                <c:pt idx="8">
                  <c:v>с неплатежами со стороны контрагентов по уже отгруженным товарам и оказанным услугам</c:v>
                </c:pt>
                <c:pt idx="9">
                  <c:v>с невозможностью платить заработную плату сотрудникам и налоги с ФОТ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>
                  <c:v>0.13070000000000001</c:v>
                </c:pt>
                <c:pt idx="1">
                  <c:v>0.16400000000000001</c:v>
                </c:pt>
                <c:pt idx="2">
                  <c:v>9.3299999999999994E-2</c:v>
                </c:pt>
                <c:pt idx="3">
                  <c:v>0.1207</c:v>
                </c:pt>
                <c:pt idx="4">
                  <c:v>0.19650000000000001</c:v>
                </c:pt>
                <c:pt idx="5">
                  <c:v>0.24479999999999999</c:v>
                </c:pt>
                <c:pt idx="6">
                  <c:v>0.26229999999999998</c:v>
                </c:pt>
                <c:pt idx="7">
                  <c:v>0.2923</c:v>
                </c:pt>
                <c:pt idx="8">
                  <c:v>0.34389999999999998</c:v>
                </c:pt>
                <c:pt idx="9">
                  <c:v>0.36299999999999999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5B5A-453D-A32C-318D1227D3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9998720"/>
        <c:axId val="180000256"/>
      </c:barChart>
      <c:catAx>
        <c:axId val="17999872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180000256"/>
        <c:crosses val="autoZero"/>
        <c:auto val="1"/>
        <c:lblAlgn val="ctr"/>
        <c:lblOffset val="100"/>
        <c:noMultiLvlLbl val="0"/>
      </c:catAx>
      <c:valAx>
        <c:axId val="180000256"/>
        <c:scaling>
          <c:orientation val="minMax"/>
        </c:scaling>
        <c:delete val="1"/>
        <c:axPos val="b"/>
        <c:numFmt formatCode="0.00%" sourceLinked="1"/>
        <c:majorTickMark val="none"/>
        <c:minorTickMark val="none"/>
        <c:tickLblPos val="none"/>
        <c:crossAx val="179998720"/>
        <c:crosses val="autoZero"/>
        <c:crossBetween val="between"/>
      </c:valAx>
      <c:spPr>
        <a:noFill/>
        <a:ln>
          <a:noFill/>
        </a:ln>
        <a:effectLst/>
        <a:sp3d/>
      </c:spPr>
    </c:plotArea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659420313920061"/>
          <c:y val="5.6217064829801988E-2"/>
          <c:w val="0.64571711328154846"/>
          <c:h val="0.444334237972958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305-44BA-B4F6-FC53F43EC8FB}"/>
              </c:ext>
            </c:extLst>
          </c:dPt>
          <c:dPt>
            <c:idx val="1"/>
            <c:bubble3D val="0"/>
            <c:spPr>
              <a:solidFill>
                <a:srgbClr val="17A93D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305-44BA-B4F6-FC53F43EC8FB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305-44BA-B4F6-FC53F43EC8FB}"/>
              </c:ext>
            </c:extLst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6-F0BB-486D-9894-6910E0D80A6B}"/>
              </c:ext>
            </c:extLst>
          </c:dPt>
          <c:dLbls>
            <c:dLbl>
              <c:idx val="0"/>
              <c:layout>
                <c:manualLayout>
                  <c:x val="3.7735656899141344E-2"/>
                  <c:y val="-1.38603216214785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05-44BA-B4F6-FC53F43EC8FB}"/>
                </c:ext>
              </c:extLst>
            </c:dLbl>
            <c:dLbl>
              <c:idx val="1"/>
              <c:layout>
                <c:manualLayout>
                  <c:x val="-2.0627198065868085E-2"/>
                  <c:y val="3.4836252114544414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05-44BA-B4F6-FC53F43EC8FB}"/>
                </c:ext>
              </c:extLst>
            </c:dLbl>
            <c:dLbl>
              <c:idx val="2"/>
              <c:layout>
                <c:manualLayout>
                  <c:x val="-1.9817767401596995E-2"/>
                  <c:y val="-5.956991079360830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05-44BA-B4F6-FC53F43EC8FB}"/>
                </c:ext>
              </c:extLst>
            </c:dLbl>
            <c:dLbl>
              <c:idx val="3"/>
              <c:layout>
                <c:manualLayout>
                  <c:x val="3.0069485725924865E-2"/>
                  <c:y val="-4.8522678869159903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BB-486D-9894-6910E0D80A6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да, входит по первому ОКВЭД</c:v>
                </c:pt>
                <c:pt idx="1">
                  <c:v>да, входит по одному из ОКВЭД</c:v>
                </c:pt>
                <c:pt idx="2">
                  <c:v>нет, не вошла в перечень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0.31330000000000002</c:v>
                </c:pt>
                <c:pt idx="1">
                  <c:v>0.21790000000000001</c:v>
                </c:pt>
                <c:pt idx="2">
                  <c:v>0.43830000000000002</c:v>
                </c:pt>
                <c:pt idx="3">
                  <c:v>3.04E-2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05-44BA-B4F6-FC53F43EC8F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4352593842260647E-3"/>
          <c:y val="0.64448198225608211"/>
          <c:w val="0.53538524892317607"/>
          <c:h val="0.278514411456305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137823085842542"/>
          <c:y val="7.8848541775238909E-2"/>
          <c:w val="0.61396846230296498"/>
          <c:h val="0.423478351142915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4F4-4709-908F-F5E7102F242A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F4F4-4709-908F-F5E7102F242A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F4F4-4709-908F-F5E7102F242A}"/>
              </c:ext>
            </c:extLst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F4F4-4709-908F-F5E7102F242A}"/>
              </c:ext>
            </c:extLst>
          </c:dPt>
          <c:dPt>
            <c:idx val="4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9-F4F4-4709-908F-F5E7102F242A}"/>
              </c:ext>
            </c:extLst>
          </c:dPt>
          <c:dPt>
            <c:idx val="5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B-F4F4-4709-908F-F5E7102F242A}"/>
              </c:ext>
            </c:extLst>
          </c:dPt>
          <c:dLbls>
            <c:dLbl>
              <c:idx val="0"/>
              <c:layout>
                <c:manualLayout>
                  <c:x val="5.9902541393620834E-2"/>
                  <c:y val="-7.20344981722940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4F4-4709-908F-F5E7102F242A}"/>
                </c:ext>
              </c:extLst>
            </c:dLbl>
            <c:dLbl>
              <c:idx val="1"/>
              <c:layout>
                <c:manualLayout>
                  <c:x val="6.9410586454757015E-3"/>
                  <c:y val="1.26753760819750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F4-4709-908F-F5E7102F242A}"/>
                </c:ext>
              </c:extLst>
            </c:dLbl>
            <c:dLbl>
              <c:idx val="2"/>
              <c:layout>
                <c:manualLayout>
                  <c:x val="-5.7589310376419773E-3"/>
                  <c:y val="2.080112899509008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F4-4709-908F-F5E7102F242A}"/>
                </c:ext>
              </c:extLst>
            </c:dLbl>
            <c:dLbl>
              <c:idx val="3"/>
              <c:layout>
                <c:manualLayout>
                  <c:x val="-3.7114445407079713E-2"/>
                  <c:y val="-0.1121875915186855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4F4-4709-908F-F5E7102F242A}"/>
                </c:ext>
              </c:extLst>
            </c:dLbl>
            <c:dLbl>
              <c:idx val="4"/>
              <c:layout>
                <c:manualLayout>
                  <c:x val="6.5847538288483165E-2"/>
                  <c:y val="-0.135213485304248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028208012459983E-2"/>
                      <c:h val="8.42795945492508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4F4-4709-908F-F5E7102F242A}"/>
                </c:ext>
              </c:extLst>
            </c:dLbl>
            <c:dLbl>
              <c:idx val="5"/>
              <c:layout>
                <c:manualLayout>
                  <c:x val="4.1551622284510849E-2"/>
                  <c:y val="-1.54979680456747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4F4-4709-908F-F5E7102F24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да, воспользовался</c:v>
                </c:pt>
                <c:pt idx="1">
                  <c:v>не нуждаюсь в таких мерах поддержки</c:v>
                </c:pt>
                <c:pt idx="2">
                  <c:v>обращался, но отказали</c:v>
                </c:pt>
                <c:pt idx="3">
                  <c:v>планирую обратиться</c:v>
                </c:pt>
                <c:pt idx="4">
                  <c:v>считаю, что условия предоставления поддержки не позволят никому ее получить</c:v>
                </c:pt>
                <c:pt idx="5">
                  <c:v>так как в регионе сняли ограничения меры поддержки тоже отменены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0.59599999999999997</c:v>
                </c:pt>
                <c:pt idx="1">
                  <c:v>2.3219814241486069E-2</c:v>
                </c:pt>
                <c:pt idx="2">
                  <c:v>0.21052631578947401</c:v>
                </c:pt>
                <c:pt idx="3">
                  <c:v>5.5727554179566562E-2</c:v>
                </c:pt>
                <c:pt idx="4">
                  <c:v>9.5975232198142413E-2</c:v>
                </c:pt>
                <c:pt idx="5">
                  <c:v>9.2879256965944269E-3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4F4-4709-908F-F5E7102F242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713874981790859E-2"/>
          <c:y val="0.57348340819402677"/>
          <c:w val="0.98928608355834968"/>
          <c:h val="0.426516591805973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314697064540573"/>
          <c:y val="0.12731452691659487"/>
          <c:w val="0.68508159053982165"/>
          <c:h val="0.4721549867594265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305-44BA-B4F6-FC53F43EC8F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305-44BA-B4F6-FC53F43EC8FB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305-44BA-B4F6-FC53F43EC8FB}"/>
              </c:ext>
            </c:extLst>
          </c:dPt>
          <c:dPt>
            <c:idx val="3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6-F0BB-486D-9894-6910E0D80A6B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0-C75C-41EA-8283-8FD5FC2E5987}"/>
              </c:ext>
            </c:extLst>
          </c:dPt>
          <c:dLbls>
            <c:dLbl>
              <c:idx val="0"/>
              <c:layout>
                <c:manualLayout>
                  <c:x val="3.7735656899141344E-2"/>
                  <c:y val="-1.3860321621478528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305-44BA-B4F6-FC53F43EC8FB}"/>
                </c:ext>
              </c:extLst>
            </c:dLbl>
            <c:dLbl>
              <c:idx val="1"/>
              <c:layout>
                <c:manualLayout>
                  <c:x val="7.7784161416769346E-2"/>
                  <c:y val="-2.3896359941097036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305-44BA-B4F6-FC53F43EC8FB}"/>
                </c:ext>
              </c:extLst>
            </c:dLbl>
            <c:dLbl>
              <c:idx val="2"/>
              <c:layout>
                <c:manualLayout>
                  <c:x val="2.7982035775684196E-2"/>
                  <c:y val="8.4362715866079744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305-44BA-B4F6-FC53F43EC8FB}"/>
                </c:ext>
              </c:extLst>
            </c:dLbl>
            <c:dLbl>
              <c:idx val="3"/>
              <c:layout>
                <c:manualLayout>
                  <c:x val="-5.7094971943353161E-2"/>
                  <c:y val="-2.379315800362672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0BB-486D-9894-6910E0D80A6B}"/>
                </c:ext>
              </c:extLst>
            </c:dLbl>
            <c:dLbl>
              <c:idx val="4"/>
              <c:layout>
                <c:manualLayout>
                  <c:x val="2.7815323168956475E-3"/>
                  <c:y val="-8.795823242342001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5C-41EA-8283-8FD5FC2E5987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скорее отрицательно</c:v>
                </c:pt>
                <c:pt idx="3">
                  <c:v>отрицательно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6.4799999999999996E-2</c:v>
                </c:pt>
                <c:pt idx="1">
                  <c:v>0.27400000000000002</c:v>
                </c:pt>
                <c:pt idx="2">
                  <c:v>0.22969999999999999</c:v>
                </c:pt>
                <c:pt idx="3">
                  <c:v>0.21659999999999999</c:v>
                </c:pt>
                <c:pt idx="4">
                  <c:v>0.21490000000000001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05-44BA-B4F6-FC53F43EC8F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0540689217084598"/>
          <c:w val="0.49602070513012109"/>
          <c:h val="0.355794277647287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818514287466742"/>
          <c:y val="0.12731452691659487"/>
          <c:w val="0.66004339525718969"/>
          <c:h val="0.4546003261214630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E26A-4C83-8E9D-8E1CDBF58A86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E26A-4C83-8E9D-8E1CDBF58A86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E26A-4C83-8E9D-8E1CDBF58A86}"/>
              </c:ext>
            </c:extLst>
          </c:dPt>
          <c:dPt>
            <c:idx val="3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E26A-4C83-8E9D-8E1CDBF58A86}"/>
              </c:ext>
            </c:extLst>
          </c:dPt>
          <c:dPt>
            <c:idx val="4"/>
            <c:bubble3D val="0"/>
            <c:spPr>
              <a:solidFill>
                <a:schemeClr val="bg1">
                  <a:lumMod val="6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9-E26A-4C83-8E9D-8E1CDBF58A86}"/>
              </c:ext>
            </c:extLst>
          </c:dPt>
          <c:dLbls>
            <c:dLbl>
              <c:idx val="0"/>
              <c:layout>
                <c:manualLayout>
                  <c:x val="5.9902541393620834E-2"/>
                  <c:y val="-7.20344981722940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26A-4C83-8E9D-8E1CDBF58A86}"/>
                </c:ext>
              </c:extLst>
            </c:dLbl>
            <c:dLbl>
              <c:idx val="1"/>
              <c:layout>
                <c:manualLayout>
                  <c:x val="5.0456132126619417E-2"/>
                  <c:y val="-1.278813194578660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26A-4C83-8E9D-8E1CDBF58A86}"/>
                </c:ext>
              </c:extLst>
            </c:dLbl>
            <c:dLbl>
              <c:idx val="2"/>
              <c:layout>
                <c:manualLayout>
                  <c:x val="-5.7589310376419773E-3"/>
                  <c:y val="2.080112899509008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26A-4C83-8E9D-8E1CDBF58A86}"/>
                </c:ext>
              </c:extLst>
            </c:dLbl>
            <c:dLbl>
              <c:idx val="3"/>
              <c:layout>
                <c:manualLayout>
                  <c:x val="-3.7114445407079713E-2"/>
                  <c:y val="-0.1121875915186855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6A-4C83-8E9D-8E1CDBF58A86}"/>
                </c:ext>
              </c:extLst>
            </c:dLbl>
            <c:dLbl>
              <c:idx val="4"/>
              <c:layout>
                <c:manualLayout>
                  <c:x val="6.5847538288483165E-2"/>
                  <c:y val="-0.1352134853042481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028208012459983E-2"/>
                      <c:h val="8.427959454925083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E26A-4C83-8E9D-8E1CDBF58A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положительно</c:v>
                </c:pt>
                <c:pt idx="1">
                  <c:v>скорее положительно</c:v>
                </c:pt>
                <c:pt idx="2">
                  <c:v>отрицательно</c:v>
                </c:pt>
                <c:pt idx="3">
                  <c:v>Правительство живёт своей жизнью, а бизнес и экономика совершенно другой</c:v>
                </c:pt>
                <c:pt idx="4">
                  <c:v>затрудняюсь ответить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9.0499999999999997E-2</c:v>
                </c:pt>
                <c:pt idx="1">
                  <c:v>0.28989999999999999</c:v>
                </c:pt>
                <c:pt idx="2">
                  <c:v>0.15029999999999999</c:v>
                </c:pt>
                <c:pt idx="3">
                  <c:v>0.36959999999999998</c:v>
                </c:pt>
                <c:pt idx="4">
                  <c:v>9.9699999999999997E-2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6A-4C83-8E9D-8E1CDBF58A8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713874981790859E-2"/>
          <c:y val="0.57348340819402677"/>
          <c:w val="0.64751068725951622"/>
          <c:h val="0.426516591805973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141331782846734"/>
          <c:y val="2.4414220007452605E-2"/>
          <c:w val="0.74794455990888098"/>
          <c:h val="0.348107617672110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
воспользовался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Лист1!$A$2:$A$14</c:f>
              <c:strCache>
                <c:ptCount val="13"/>
                <c:pt idx="0">
                  <c:v>прямые субсидии МСП на выплату зарплаты в размере федерального МРОТ на 1 сотрудника в месяц за два месяца (апрель и май) при сохранении занятости не менее 90 %</c:v>
                </c:pt>
                <c:pt idx="1">
                  <c:v> освобождение от уплаты налогов (кроме НДС) за второй квартал 2020 года   </c:v>
                </c:pt>
                <c:pt idx="2">
                  <c:v> отсрочка по всем видам налогов (за исключением НДС) на 6 месяцев  </c:v>
                </c:pt>
                <c:pt idx="3">
                  <c:v>снижение размера страховых взносов до 15% от суммы заработной платы выше МРОТ</c:v>
                </c:pt>
                <c:pt idx="4">
                  <c:v> кредитование под 2% годовых сроком на 12 месяцев в размере одного МРОТ на сотрудника в течение 6 месяцев с возможностью не возвращать кредит при сохранении 90% занятости, или не возвращать 50% кредита при сохранении 80% занятости  </c:v>
                </c:pt>
                <c:pt idx="5">
                  <c:v>продление всем МСП в пострадавших сферах деятельности, сроков уплаты страховых взносов: за март - май 2020 г., - на 6 месяцев; за июнь - июль 2020 г., а также исчисленных ИП за 2019 год с суммы дохода, превышающей 300000 рублей, - на 4 месяца</c:v>
                </c:pt>
                <c:pt idx="6">
                  <c:v> беспроцентное кредитование на выплату зарплаты на период до 6 месяцев  </c:v>
                </c:pt>
                <c:pt idx="7">
                  <c:v>снижение в регионах налоговых ставок по упрощенной системе налогообложения</c:v>
                </c:pt>
                <c:pt idx="8">
                  <c:v>реструктуризация кредитов и отказ от начисления заемщикам повышенных процентов, штрафов и пени</c:v>
                </c:pt>
                <c:pt idx="9">
                  <c:v>снижение и/или отсрочка по платежам по аренде государственных и муниципальных площадей</c:v>
                </c:pt>
                <c:pt idx="10">
                  <c:v>продление действия срочных лицензий и иных разрешений по перечню, сроки действия которых истекают (истекли) в период с 15 марта по 31 декабря 2020 г. на 12 месяцев</c:v>
                </c:pt>
                <c:pt idx="11">
                  <c:v>изменение условий уплаты имущественных налогов в 2020 году</c:v>
                </c:pt>
                <c:pt idx="12">
                  <c:v>субсидирование или отсрочка оплаты коммунальных платежей</c:v>
                </c:pt>
              </c:strCache>
            </c:strRef>
          </c:cat>
          <c:val>
            <c:numRef>
              <c:f>Лист1!$B$2:$B$14</c:f>
              <c:numCache>
                <c:formatCode>0.00%</c:formatCode>
                <c:ptCount val="13"/>
                <c:pt idx="0">
                  <c:v>0.58841940532081383</c:v>
                </c:pt>
                <c:pt idx="1">
                  <c:v>0.43243243243243246</c:v>
                </c:pt>
                <c:pt idx="2">
                  <c:v>0.38704581358609796</c:v>
                </c:pt>
                <c:pt idx="3">
                  <c:v>0.3617693522906793</c:v>
                </c:pt>
                <c:pt idx="4">
                  <c:v>0.27460317460317463</c:v>
                </c:pt>
                <c:pt idx="5">
                  <c:v>0.26904376012965964</c:v>
                </c:pt>
                <c:pt idx="6">
                  <c:v>0.17174959871589085</c:v>
                </c:pt>
                <c:pt idx="7">
                  <c:v>0.16887417218543047</c:v>
                </c:pt>
                <c:pt idx="8">
                  <c:v>0.13377926421404682</c:v>
                </c:pt>
                <c:pt idx="9">
                  <c:v>0.11458333333333333</c:v>
                </c:pt>
                <c:pt idx="10">
                  <c:v>8.8235294117647065E-2</c:v>
                </c:pt>
                <c:pt idx="11">
                  <c:v>7.1428571428571425E-2</c:v>
                </c:pt>
                <c:pt idx="12">
                  <c:v>3.8461538461538464E-2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B6-4386-8D52-0713F967368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попал в перечень, 
обращался, 
но отказали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Лист1!$A$2:$A$14</c:f>
              <c:strCache>
                <c:ptCount val="13"/>
                <c:pt idx="0">
                  <c:v>прямые субсидии МСП на выплату зарплаты в размере федерального МРОТ на 1 сотрудника в месяц за два месяца (апрель и май) при сохранении занятости не менее 90 %</c:v>
                </c:pt>
                <c:pt idx="1">
                  <c:v> освобождение от уплаты налогов (кроме НДС) за второй квартал 2020 года   </c:v>
                </c:pt>
                <c:pt idx="2">
                  <c:v> отсрочка по всем видам налогов (за исключением НДС) на 6 месяцев  </c:v>
                </c:pt>
                <c:pt idx="3">
                  <c:v>снижение размера страховых взносов до 15% от суммы заработной платы выше МРОТ</c:v>
                </c:pt>
                <c:pt idx="4">
                  <c:v> кредитование под 2% годовых сроком на 12 месяцев в размере одного МРОТ на сотрудника в течение 6 месяцев с возможностью не возвращать кредит при сохранении 90% занятости, или не возвращать 50% кредита при сохранении 80% занятости  </c:v>
                </c:pt>
                <c:pt idx="5">
                  <c:v>продление всем МСП в пострадавших сферах деятельности, сроков уплаты страховых взносов: за март - май 2020 г., - на 6 месяцев; за июнь - июль 2020 г., а также исчисленных ИП за 2019 год с суммы дохода, превышающей 300000 рублей, - на 4 месяца</c:v>
                </c:pt>
                <c:pt idx="6">
                  <c:v> беспроцентное кредитование на выплату зарплаты на период до 6 месяцев  </c:v>
                </c:pt>
                <c:pt idx="7">
                  <c:v>снижение в регионах налоговых ставок по упрощенной системе налогообложения</c:v>
                </c:pt>
                <c:pt idx="8">
                  <c:v>реструктуризация кредитов и отказ от начисления заемщикам повышенных процентов, штрафов и пени</c:v>
                </c:pt>
                <c:pt idx="9">
                  <c:v>снижение и/или отсрочка по платежам по аренде государственных и муниципальных площадей</c:v>
                </c:pt>
                <c:pt idx="10">
                  <c:v>продление действия срочных лицензий и иных разрешений по перечню, сроки действия которых истекают (истекли) в период с 15 марта по 31 декабря 2020 г. на 12 месяцев</c:v>
                </c:pt>
                <c:pt idx="11">
                  <c:v>изменение условий уплаты имущественных налогов в 2020 году</c:v>
                </c:pt>
                <c:pt idx="12">
                  <c:v>субсидирование или отсрочка оплаты коммунальных платежей</c:v>
                </c:pt>
              </c:strCache>
            </c:strRef>
          </c:cat>
          <c:val>
            <c:numRef>
              <c:f>Лист1!$C$2:$C$14</c:f>
              <c:numCache>
                <c:formatCode>0.00%</c:formatCode>
                <c:ptCount val="13"/>
                <c:pt idx="0">
                  <c:v>0.11424100156494522</c:v>
                </c:pt>
                <c:pt idx="1">
                  <c:v>3.1796502384737677E-2</c:v>
                </c:pt>
                <c:pt idx="2">
                  <c:v>4.2654028436018961E-2</c:v>
                </c:pt>
                <c:pt idx="3">
                  <c:v>1.7377567140600316E-2</c:v>
                </c:pt>
                <c:pt idx="4">
                  <c:v>0.16031746031746033</c:v>
                </c:pt>
                <c:pt idx="5">
                  <c:v>2.5931928687196109E-2</c:v>
                </c:pt>
                <c:pt idx="6">
                  <c:v>0.16051364365971107</c:v>
                </c:pt>
                <c:pt idx="7">
                  <c:v>2.4834437086092714E-2</c:v>
                </c:pt>
                <c:pt idx="8">
                  <c:v>0.10033444816053512</c:v>
                </c:pt>
                <c:pt idx="9">
                  <c:v>6.4236111111111105E-2</c:v>
                </c:pt>
                <c:pt idx="10">
                  <c:v>1.5570934256055362E-2</c:v>
                </c:pt>
                <c:pt idx="11">
                  <c:v>1.8272425249169437E-2</c:v>
                </c:pt>
                <c:pt idx="12">
                  <c:v>8.8628762541806017E-2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B6-4386-8D52-0713F9673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9187544"/>
        <c:axId val="679182296"/>
      </c:barChart>
      <c:catAx>
        <c:axId val="679187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9182296"/>
        <c:crosses val="autoZero"/>
        <c:auto val="1"/>
        <c:lblAlgn val="ctr"/>
        <c:lblOffset val="100"/>
        <c:noMultiLvlLbl val="0"/>
      </c:catAx>
      <c:valAx>
        <c:axId val="679182296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79187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algn="just" rtl="0"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016453215737639E-2"/>
          <c:y val="5.442401385052064E-2"/>
          <c:w val="0.89746524737918865"/>
          <c:h val="0.700184501603559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6B95-4B3C-849B-3FE5ADB10F41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6B95-4B3C-849B-3FE5ADB10F4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6B95-4B3C-849B-3FE5ADB10F41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6B95-4B3C-849B-3FE5ADB10F41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9-6B95-4B3C-849B-3FE5ADB10F41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B-6B95-4B3C-849B-3FE5ADB10F41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D-6B95-4B3C-849B-3FE5ADB10F4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6B95-4B3C-849B-3FE5ADB10F41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6B95-4B3C-849B-3FE5ADB10F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10%-20%</c:v>
                </c:pt>
                <c:pt idx="1">
                  <c:v>20%-50%</c:v>
                </c:pt>
                <c:pt idx="2">
                  <c:v>50%-80%</c:v>
                </c:pt>
                <c:pt idx="3">
                  <c:v>80%-100%</c:v>
                </c:pt>
                <c:pt idx="4">
                  <c:v>100% и выше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12.21</c:v>
                </c:pt>
                <c:pt idx="1">
                  <c:v>7.25</c:v>
                </c:pt>
                <c:pt idx="2">
                  <c:v>12.49</c:v>
                </c:pt>
                <c:pt idx="3">
                  <c:v>47.38</c:v>
                </c:pt>
                <c:pt idx="4">
                  <c:v>20.66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B95-4B3C-849B-3FE5ADB10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525952"/>
        <c:axId val="122528896"/>
      </c:barChart>
      <c:catAx>
        <c:axId val="122525952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122528896"/>
        <c:crosses val="autoZero"/>
        <c:auto val="1"/>
        <c:lblAlgn val="ctr"/>
        <c:lblOffset val="100"/>
        <c:noMultiLvlLbl val="0"/>
      </c:catAx>
      <c:valAx>
        <c:axId val="12252889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122525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988251262236459E-2"/>
          <c:y val="5.4424040314911319E-2"/>
          <c:w val="0.92773085576436687"/>
          <c:h val="0.700184501603559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87AD-4C00-8229-336770896BD9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3-87AD-4C00-8229-336770896BD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87AD-4C00-8229-336770896BD9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87AD-4C00-8229-336770896BD9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9-87AD-4C00-8229-336770896BD9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B-87AD-4C00-8229-336770896BD9}"/>
              </c:ext>
            </c:extLst>
          </c:dPt>
          <c:dPt>
            <c:idx val="6"/>
            <c:invertIfNegative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D-87AD-4C00-8229-336770896BD9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F-87AD-4C00-8229-336770896BD9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11-87AD-4C00-8229-336770896BD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10%-20%</c:v>
                </c:pt>
                <c:pt idx="1">
                  <c:v>20%-50%</c:v>
                </c:pt>
                <c:pt idx="2">
                  <c:v>50%-80%</c:v>
                </c:pt>
                <c:pt idx="3">
                  <c:v>80%-100%</c:v>
                </c:pt>
                <c:pt idx="4">
                  <c:v>100% и выше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26.39</c:v>
                </c:pt>
                <c:pt idx="1">
                  <c:v>28.89</c:v>
                </c:pt>
                <c:pt idx="2">
                  <c:v>28.26</c:v>
                </c:pt>
                <c:pt idx="3">
                  <c:v>12.88</c:v>
                </c:pt>
                <c:pt idx="4">
                  <c:v>3.58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7AD-4C00-8229-336770896B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525952"/>
        <c:axId val="122528896"/>
      </c:barChart>
      <c:catAx>
        <c:axId val="122525952"/>
        <c:scaling>
          <c:orientation val="minMax"/>
        </c:scaling>
        <c:delete val="0"/>
        <c:axPos val="b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accent1">
                    <a:lumMod val="75000"/>
                  </a:schemeClr>
                </a:solidFill>
              </a:defRPr>
            </a:pPr>
            <a:endParaRPr lang="ru-RU"/>
          </a:p>
        </c:txPr>
        <c:crossAx val="122528896"/>
        <c:crosses val="autoZero"/>
        <c:auto val="1"/>
        <c:lblAlgn val="ctr"/>
        <c:lblOffset val="100"/>
        <c:noMultiLvlLbl val="0"/>
      </c:catAx>
      <c:valAx>
        <c:axId val="12252889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one"/>
        <c:crossAx val="122525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142B-4D7E-4501-AAEC-7FFC543E74EA}" type="datetimeFigureOut">
              <a:rPr lang="ru-RU" smtClean="0"/>
              <a:t>05.08.2020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4104B-8C9F-4BEE-B594-41CDDD9F0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72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18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219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593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646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8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4104B-8C9F-4BEE-B594-41CDDD9F0DF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87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44597-085E-491F-A59C-AE20577C1DBF}" type="datetime1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E86F7-6AB5-46AD-9368-33626108C7F9}" type="datetime1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7953-B3D6-43CA-836E-BAE0A169729E}" type="datetime1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0214-0250-40DA-8EB4-135E829A0684}" type="datetime1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0DE12-698F-475E-9D2A-2117560BA573}" type="datetime1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B9BF-C472-45D1-BE75-AD20EFA52497}" type="datetime1">
              <a:rPr lang="ru-RU" smtClean="0"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DEDEF-270F-4BA1-A5E8-0BC2DDDEE1AB}" type="datetime1">
              <a:rPr lang="ru-RU" smtClean="0"/>
              <a:t>05.08.2020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017AA-D6EE-46CF-A265-64E51BBE1C68}" type="datetime1">
              <a:rPr lang="ru-RU" smtClean="0"/>
              <a:t>05.08.2020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EEBDA-10A1-4316-9196-E72BF779FD44}" type="datetime1">
              <a:rPr lang="ru-RU" smtClean="0"/>
              <a:t>05.08.2020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165B-5145-48AE-8F93-A00545128206}" type="datetime1">
              <a:rPr lang="ru-RU" smtClean="0"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32D4A-EF33-420A-BF79-8FF3A8542622}" type="datetime1">
              <a:rPr lang="ru-RU" smtClean="0"/>
              <a:t>05.08.2020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C30B4-8724-4E42-A498-102DBFD50AEF}" type="datetime1">
              <a:rPr lang="ru-RU" smtClean="0"/>
              <a:t>05.08.2020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Изображение выглядит как часы, датчик, внутренний, висит&#10;&#10;Автоматически созданное описание">
            <a:extLst>
              <a:ext uri="{FF2B5EF4-FFF2-40B4-BE49-F238E27FC236}">
                <a16:creationId xmlns:a16="http://schemas.microsoft.com/office/drawing/2014/main" id="{AA562985-5A9C-4DAF-A1DB-F104D4196B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30" r="6255"/>
          <a:stretch/>
        </p:blipFill>
        <p:spPr>
          <a:xfrm>
            <a:off x="19910" y="1953077"/>
            <a:ext cx="9180512" cy="4904923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598" y="2527250"/>
            <a:ext cx="7488832" cy="2808312"/>
          </a:xfrm>
        </p:spPr>
        <p:txBody>
          <a:bodyPr>
            <a:normAutofit fontScale="47500" lnSpcReduction="20000"/>
          </a:bodyPr>
          <a:lstStyle/>
          <a:p>
            <a:r>
              <a:rPr lang="ru-RU" sz="5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МОНИТОРИНГЕ</a:t>
            </a:r>
          </a:p>
          <a:p>
            <a:r>
              <a:rPr lang="ru-RU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«Мнение собственников и руководителей высшего звена малого и среднего предпринимательства о мерах государственной поддержки в период эпидемии коронавируса»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опроса </a:t>
            </a:r>
            <a:r>
              <a:rPr lang="ru-RU" sz="4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будут использоваться для </a:t>
            </a:r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выработки мер по корректировке государственной политики в сфере поддержки бизнеса.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336668"/>
            <a:ext cx="1224136" cy="521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05.08.2020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4830E2-2729-495F-9CB0-499539525EF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11" y="194727"/>
            <a:ext cx="6946406" cy="56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89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dirty="0"/>
              <a:t>ЧТО УДАЛОСЬ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9512" y="836712"/>
            <a:ext cx="8784976" cy="5956771"/>
          </a:xfrm>
        </p:spPr>
        <p:txBody>
          <a:bodyPr>
            <a:noAutofit/>
          </a:bodyPr>
          <a:lstStyle/>
          <a:p>
            <a:pPr marL="46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>
                <a:solidFill>
                  <a:srgbClr val="000000"/>
                </a:solidFill>
                <a:ea typeface="Times New Roman" panose="02020603050405020304" pitchFamily="18" charset="0"/>
              </a:rPr>
              <a:t>Удалось представить  Правительству Президенту РФ максимально оперативные сводки о реальном состоянии бизнеса и самых острых проблемах, в результате удалось  работать на опережение (опросы сильно опережали статистические данные, более того в последующем статистика подтверждала наши выводы)</a:t>
            </a:r>
          </a:p>
          <a:p>
            <a:pPr marL="46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>
                <a:solidFill>
                  <a:srgbClr val="000000"/>
                </a:solidFill>
              </a:rPr>
              <a:t>Удалось отстоять расширение ОКВЭД </a:t>
            </a:r>
          </a:p>
          <a:p>
            <a:pPr marL="46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>
                <a:solidFill>
                  <a:srgbClr val="000000"/>
                </a:solidFill>
              </a:rPr>
              <a:t>Удалось тиражировать лучшую практику регионов</a:t>
            </a:r>
          </a:p>
          <a:p>
            <a:pPr marL="46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>
                <a:solidFill>
                  <a:srgbClr val="000000"/>
                </a:solidFill>
              </a:rPr>
              <a:t>По выявленным, самым проблемным мерам, реализуемым через банковскую систему  были проведены контрольные закупки и налажена отработка обращений с жалобами на отказ</a:t>
            </a:r>
          </a:p>
          <a:p>
            <a:pPr marL="46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>
                <a:solidFill>
                  <a:srgbClr val="000000"/>
                </a:solidFill>
              </a:rPr>
              <a:t>Основные выводы по востребованности мер поддержки легли в основу второго и третьего пакета мер: налоговые льготы, прямые выплаты населению, возврат суммы уплаченных налогов самозанятым, выдача кредитов с погашением со стороны государства под возобновление деятельности (2-х процентные кредиты) и пр.</a:t>
            </a:r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>
              <a:solidFill>
                <a:srgbClr val="000000"/>
              </a:solidFill>
            </a:endParaRPr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>
              <a:solidFill>
                <a:srgbClr val="000000"/>
              </a:solidFill>
            </a:endParaRPr>
          </a:p>
          <a:p>
            <a:pPr marL="180000" indent="0">
              <a:buNone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65750" indent="-285750">
              <a:buFont typeface="Wingdings" panose="05000000000000000000" pitchFamily="2" charset="2"/>
              <a:buChar char="§"/>
            </a:pPr>
            <a:endParaRPr lang="ru-RU" sz="1350" dirty="0"/>
          </a:p>
          <a:p>
            <a:pPr marL="408600" indent="-228600">
              <a:buFont typeface="Wingdings" panose="05000000000000000000" pitchFamily="2" charset="2"/>
              <a:buChar char="§"/>
            </a:pPr>
            <a:endParaRPr lang="ru-RU" sz="1350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32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35384"/>
            <a:ext cx="8229600" cy="490066"/>
          </a:xfrm>
        </p:spPr>
        <p:txBody>
          <a:bodyPr>
            <a:normAutofit/>
          </a:bodyPr>
          <a:lstStyle/>
          <a:p>
            <a:r>
              <a:rPr lang="ru-RU" sz="2000" dirty="0"/>
              <a:t>ЧТО ПРЕДСТОИТ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23528" y="548680"/>
            <a:ext cx="8568952" cy="5953116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17368" y="692696"/>
            <a:ext cx="8631832" cy="5563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350" b="1" dirty="0">
                <a:solidFill>
                  <a:srgbClr val="C00000"/>
                </a:solidFill>
              </a:rPr>
              <a:t>Пакет антикризисных мер Правительства исчерпан, при этом экономическая активность, доходы населения, а соответственно и спрос в краткосрочной перспективе не восстановятся: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/>
              <a:t>Ряд мер поддержки предусматривают конкретные условия, которые предприятия должны выполнять в будущем, например кредит на возобновление деятельности будет полностью выплачен за свет государственных средств только при условии сохранения численности сотрудников не менее 90%. При этом существует «масса подводных камней»  в части учета численности персонала.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/>
              <a:t>Кредиты на зарплату, реструктуризация кредитов на пол года, отсрочки по налогам – это отложенные обязательства компаний, которые просто перенесли, но далеко не все предприятия смогут восстановиться даже через пол года.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/>
              <a:t>Процедура банкротства так и не стала цивилизованной процедурой финансового оздоровления, что для предприятия и предпринимателя, как правило, означает создание угрозы уголовного преследования, как со стороны контрагентов и партнеров, так и со стороны банков и бюджета.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/>
              <a:t>Профилактические меры и ответственность за вспышки </a:t>
            </a:r>
            <a:r>
              <a:rPr lang="en-US" sz="1350" dirty="0"/>
              <a:t>COVID -19 </a:t>
            </a:r>
            <a:r>
              <a:rPr lang="ru-RU" sz="1350" dirty="0"/>
              <a:t>среди сотрудников</a:t>
            </a:r>
            <a:r>
              <a:rPr lang="en-US" sz="1350" dirty="0"/>
              <a:t> </a:t>
            </a:r>
            <a:r>
              <a:rPr lang="ru-RU" sz="1350" dirty="0"/>
              <a:t>предприятия фактически лежит на предпринимателе и руководстве компании (это означает, что количество проверок будет увеличиваться, административная и даже уголовная ответственность могут применяться)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350" dirty="0"/>
              <a:t>Общенациональный план развития экономики не включил в себя существенно новых мер по стимулированию спроса в экономике и поддержки занятости</a:t>
            </a:r>
          </a:p>
          <a:p>
            <a:pPr>
              <a:spcAft>
                <a:spcPts val="600"/>
              </a:spcAft>
            </a:pPr>
            <a:endParaRPr lang="ru-RU" sz="1350" dirty="0"/>
          </a:p>
          <a:p>
            <a:pPr>
              <a:spcAft>
                <a:spcPts val="600"/>
              </a:spcAft>
            </a:pPr>
            <a:r>
              <a:rPr lang="ru-RU" sz="1350" b="1" dirty="0"/>
              <a:t>ВАЖНО! </a:t>
            </a:r>
          </a:p>
          <a:p>
            <a:pPr>
              <a:spcAft>
                <a:spcPts val="600"/>
              </a:spcAft>
            </a:pPr>
            <a:r>
              <a:rPr lang="ru-RU" sz="1350" b="1" dirty="0"/>
              <a:t>Ожидается, что в сентябре Правительство РФ будет обсуждать новый пакет мер по восстановлению экономического роста и Экспертный центр при Уполномоченном планирует активно использовать результаты опросов при отработке предложений в план.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ru-RU" sz="1350" dirty="0"/>
          </a:p>
        </p:txBody>
      </p:sp>
    </p:spTree>
    <p:extLst>
      <p:ext uri="{BB962C8B-B14F-4D97-AF65-F5344CB8AC3E}">
        <p14:creationId xmlns:p14="http://schemas.microsoft.com/office/powerpoint/2010/main" val="3097725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327408"/>
            <a:ext cx="8229600" cy="738664"/>
          </a:xfrm>
        </p:spPr>
        <p:txBody>
          <a:bodyPr>
            <a:noAutofit/>
          </a:bodyPr>
          <a:lstStyle/>
          <a:p>
            <a:r>
              <a:rPr lang="ru-RU" sz="1200" b="1" dirty="0"/>
              <a:t> </a:t>
            </a:r>
            <a:r>
              <a:rPr lang="ru-RU" sz="1400" b="1" dirty="0"/>
              <a:t>Распределение ответов респондентов: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1861359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1C30075-50F6-4644-BFE0-93654B7D6FA1}"/>
              </a:ext>
            </a:extLst>
          </p:cNvPr>
          <p:cNvSpPr/>
          <p:nvPr/>
        </p:nvSpPr>
        <p:spPr>
          <a:xfrm>
            <a:off x="395536" y="44107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Мониторинг проводился: 13 апреля, 27 апреля, 7 мая, 18 мая, 8 июня, 6 июля.</a:t>
            </a:r>
          </a:p>
          <a:p>
            <a:pPr algn="just">
              <a:spcAft>
                <a:spcPts val="800"/>
              </a:spcAft>
            </a:pPr>
            <a:r>
              <a:rPr lang="ru-RU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респондентов отвечавших на вопросы варьировалось от 1.600 человек до 3.000 человек</a:t>
            </a:r>
          </a:p>
          <a:p>
            <a:pPr algn="just">
              <a:spcAft>
                <a:spcPts val="800"/>
              </a:spcAft>
            </a:pPr>
            <a:r>
              <a:rPr lang="ru-RU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мониторинге приняли участие руководители и владельцы  компаний из 85 субъектов РФ.</a:t>
            </a:r>
          </a:p>
          <a:p>
            <a:pPr algn="just">
              <a:spcAft>
                <a:spcPts val="800"/>
              </a:spcAft>
            </a:pPr>
            <a:endParaRPr lang="ru-RU" sz="13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810917259"/>
              </p:ext>
            </p:extLst>
          </p:nvPr>
        </p:nvGraphicFramePr>
        <p:xfrm>
          <a:off x="318564" y="1886805"/>
          <a:ext cx="8853170" cy="4791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10400" y="-15576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07.07.2020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60648"/>
            <a:ext cx="7416824" cy="1059947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 основном вес проблем менялся от опроса к опросу не сильно, тройка лидирующих факторов: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невозможность платить заработную плату сотрудникам и налоги с ФОТ.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систематические неплатежи со стороны контрагентов 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сложности с оплатой аренды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35696" y="1478372"/>
            <a:ext cx="5472607" cy="742804"/>
          </a:xfrm>
        </p:spPr>
        <p:txBody>
          <a:bodyPr>
            <a:normAutofit/>
          </a:bodyPr>
          <a:lstStyle/>
          <a:p>
            <a:pPr marL="0" algn="ctr">
              <a:buNone/>
            </a:pPr>
            <a:r>
              <a:rPr lang="ru-RU" sz="1200" b="1" dirty="0"/>
              <a:t>«Основные трудности с которыми столкнулся бизнес »</a:t>
            </a:r>
            <a:r>
              <a:rPr lang="ru-RU" sz="1200" i="1" dirty="0"/>
              <a:t> (допускался выбор неограниченного числа ответов)</a:t>
            </a:r>
            <a:endParaRPr lang="en-US" sz="12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64088" y="214662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2531" y="607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154983481"/>
              </p:ext>
            </p:extLst>
          </p:nvPr>
        </p:nvGraphicFramePr>
        <p:xfrm>
          <a:off x="1763688" y="2431902"/>
          <a:ext cx="5883968" cy="4081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07.07.2020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2555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263708"/>
            <a:ext cx="4374084" cy="936104"/>
          </a:xfrm>
        </p:spPr>
        <p:txBody>
          <a:bodyPr>
            <a:noAutofit/>
          </a:bodyPr>
          <a:lstStyle/>
          <a:p>
            <a:pPr algn="just"/>
            <a:r>
              <a:rPr lang="ru-RU" sz="1200" dirty="0">
                <a:solidFill>
                  <a:srgbClr val="C00000"/>
                </a:solidFill>
              </a:rPr>
              <a:t>Только (31,3%) респондентов</a:t>
            </a:r>
            <a:r>
              <a:rPr lang="ru-RU" sz="1200" b="0" dirty="0"/>
              <a:t> сообщили, что их компания вошла по основному виду деятельности в число наиболее пострадавших отраслей в результате пандемии COVID-19 по утвержденному Правительством перечню пострадавших отраслей.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8956" y="1209201"/>
            <a:ext cx="4317876" cy="1351623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ru-RU" sz="1200" b="1" dirty="0"/>
              <a:t>Входит ли Ваша компания по основному виду деятельности (хотя бы по одному ОКВЭД) в перечень отраслей, наиболее пострадавших в результате пандемии COVID-19 (в соответствии с утвержденным Правительством РФ перечнем)? 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8795" y="385339"/>
            <a:ext cx="4401797" cy="792088"/>
          </a:xfrm>
        </p:spPr>
        <p:txBody>
          <a:bodyPr>
            <a:noAutofit/>
          </a:bodyPr>
          <a:lstStyle/>
          <a:p>
            <a:pPr algn="just"/>
            <a:r>
              <a:rPr lang="ru-RU" sz="1200" b="0" dirty="0"/>
              <a:t>Доля тех, кто воспользовался государственной поддержкой практически </a:t>
            </a:r>
            <a:r>
              <a:rPr lang="ru-RU" sz="1200" dirty="0">
                <a:solidFill>
                  <a:srgbClr val="C00000"/>
                </a:solidFill>
              </a:rPr>
              <a:t>не поменялось (59,6%)</a:t>
            </a:r>
            <a:r>
              <a:rPr lang="en-US" sz="1200" dirty="0">
                <a:solidFill>
                  <a:srgbClr val="C00000"/>
                </a:solidFill>
              </a:rPr>
              <a:t>. </a:t>
            </a:r>
            <a:r>
              <a:rPr lang="ru-RU" sz="1200" b="0" dirty="0"/>
              <a:t>Число отказов в предоставлении мер поддержки для компаний, которые полагают, что имеют право на получение мер поддержки, осталось неизменным – (21,1%).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211502"/>
            <a:ext cx="4391115" cy="4808006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ru-RU" sz="1200" b="1" dirty="0"/>
              <a:t>«Если Ваша компания вошла в список наиболее пострадавших отраслей, то удалось ли воспользоваться льготами, предоставляемыми наиболее пострадавшим предприятиям?»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033288" y="2094360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75848" y="2057536"/>
            <a:ext cx="320792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предприятий в пострадавших отраслях)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010439606"/>
              </p:ext>
            </p:extLst>
          </p:nvPr>
        </p:nvGraphicFramePr>
        <p:xfrm>
          <a:off x="161575" y="2359186"/>
          <a:ext cx="4516755" cy="4108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Номер слайда 5">
            <a:extLst>
              <a:ext uri="{FF2B5EF4-FFF2-40B4-BE49-F238E27FC236}">
                <a16:creationId xmlns:a16="http://schemas.microsoft.com/office/drawing/2014/main" id="{7625792C-427D-1F4E-9FC5-CE4573593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23082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85737328"/>
              </p:ext>
            </p:extLst>
          </p:nvPr>
        </p:nvGraphicFramePr>
        <p:xfrm>
          <a:off x="4189522" y="2294986"/>
          <a:ext cx="4961491" cy="45630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3628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4639" y="489216"/>
            <a:ext cx="4374084" cy="720079"/>
          </a:xfrm>
        </p:spPr>
        <p:txBody>
          <a:bodyPr>
            <a:noAutofit/>
          </a:bodyPr>
          <a:lstStyle/>
          <a:p>
            <a:pPr algn="just"/>
            <a:r>
              <a:rPr lang="ru-RU" sz="1200" dirty="0">
                <a:solidFill>
                  <a:srgbClr val="C00000"/>
                </a:solidFill>
              </a:rPr>
              <a:t>Меньше половины (44,63%) </a:t>
            </a:r>
            <a:r>
              <a:rPr lang="ru-RU" sz="1200" b="0" dirty="0"/>
              <a:t>респондентов оценивают действия региональных властей по поддержке бизнеса в условиях пандемии </a:t>
            </a:r>
            <a:r>
              <a:rPr lang="en-US" sz="1200" b="0" dirty="0"/>
              <a:t>COVID-19</a:t>
            </a:r>
            <a:r>
              <a:rPr lang="ru-RU" sz="1200" b="0" dirty="0"/>
              <a:t> скорее отрицательно или отрицательно, а (33,9%)  положительно или скорее положительно.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92575" y="1348326"/>
            <a:ext cx="4317876" cy="1224137"/>
          </a:xfrm>
        </p:spPr>
        <p:txBody>
          <a:bodyPr>
            <a:normAutofit/>
          </a:bodyPr>
          <a:lstStyle/>
          <a:p>
            <a:pPr marL="0" algn="just">
              <a:buNone/>
            </a:pPr>
            <a:r>
              <a:rPr lang="ru-RU" sz="1200" b="1" dirty="0"/>
              <a:t>«Как Вы оцениваете действия региональных властей по поддержке бизнеса в условиях пандемии COVID – 19?»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5279" y="764704"/>
            <a:ext cx="4247455" cy="740416"/>
          </a:xfrm>
        </p:spPr>
        <p:txBody>
          <a:bodyPr>
            <a:noAutofit/>
          </a:bodyPr>
          <a:lstStyle/>
          <a:p>
            <a:pPr algn="just"/>
            <a:r>
              <a:rPr lang="ru-RU" sz="1200" dirty="0">
                <a:solidFill>
                  <a:srgbClr val="C00000"/>
                </a:solidFill>
              </a:rPr>
              <a:t>(36,96%) ответивших отметили, что Правительство живёт своей жизнью</a:t>
            </a:r>
            <a:r>
              <a:rPr lang="ru-RU" sz="1200" b="0" dirty="0"/>
              <a:t>, а бизнес и экономика совершенно другой.</a:t>
            </a:r>
          </a:p>
          <a:p>
            <a:pPr algn="just"/>
            <a:r>
              <a:rPr lang="ru-RU" sz="1200" b="0" dirty="0"/>
              <a:t>При этом (38%) респондентов оценивают действия Федерального Правительства по поддержке бизнеса в условиях пандемии </a:t>
            </a:r>
            <a:r>
              <a:rPr lang="en-US" sz="1200" b="0" dirty="0"/>
              <a:t>COVID-19</a:t>
            </a:r>
            <a:r>
              <a:rPr lang="ru-RU" sz="1200" b="0" dirty="0"/>
              <a:t> положительно или скорее положительно. </a:t>
            </a:r>
          </a:p>
          <a:p>
            <a:pPr algn="just"/>
            <a:endParaRPr lang="ru-RU" sz="1200" b="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346886"/>
            <a:ext cx="4391115" cy="4746410"/>
          </a:xfrm>
        </p:spPr>
        <p:txBody>
          <a:bodyPr/>
          <a:lstStyle/>
          <a:p>
            <a:pPr marL="0" algn="just">
              <a:spcBef>
                <a:spcPts val="0"/>
              </a:spcBef>
              <a:buNone/>
            </a:pPr>
            <a:r>
              <a:rPr lang="ru-RU" sz="1200" b="1" dirty="0"/>
              <a:t>«Как Вы оцениваете действия Федерального Правительства по поддержке бизнеса в условиях пандемии COVID – 19?»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1894138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760014" y="1892814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042507113"/>
              </p:ext>
            </p:extLst>
          </p:nvPr>
        </p:nvGraphicFramePr>
        <p:xfrm>
          <a:off x="123304" y="2348880"/>
          <a:ext cx="4516755" cy="4370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2831233005"/>
              </p:ext>
            </p:extLst>
          </p:nvPr>
        </p:nvGraphicFramePr>
        <p:xfrm>
          <a:off x="4579722" y="2369218"/>
          <a:ext cx="4565015" cy="4488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07.07.2020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3485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-612576" y="1551260"/>
          <a:ext cx="10009112" cy="5297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C1ABD587-D895-6743-92DC-1B8B4E5471A1}"/>
              </a:ext>
            </a:extLst>
          </p:cNvPr>
          <p:cNvSpPr/>
          <p:nvPr/>
        </p:nvSpPr>
        <p:spPr>
          <a:xfrm>
            <a:off x="110266" y="30715"/>
            <a:ext cx="8926230" cy="1520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0000"/>
                </a:solidFill>
                <a:ea typeface="Times New Roman" panose="02020603050405020304" pitchFamily="18" charset="0"/>
              </a:rPr>
              <a:t>Самыми </a:t>
            </a:r>
            <a:r>
              <a:rPr lang="ru-RU" sz="11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популярными мерами поддержки</a:t>
            </a:r>
            <a:r>
              <a:rPr lang="ru-RU" sz="1100" dirty="0">
                <a:solidFill>
                  <a:srgbClr val="000000"/>
                </a:solidFill>
                <a:ea typeface="Times New Roman" panose="02020603050405020304" pitchFamily="18" charset="0"/>
              </a:rPr>
              <a:t>, которыми смогли воспользоваться предприниматели</a:t>
            </a:r>
            <a:r>
              <a:rPr lang="ru-RU" sz="1100" dirty="0">
                <a:ea typeface="Times New Roman" panose="02020603050405020304" pitchFamily="18" charset="0"/>
              </a:rPr>
              <a:t>, относящихся к пострадавшим отраслям в соответствии с НПА Правительства РФ, стали: </a:t>
            </a:r>
            <a:r>
              <a:rPr lang="ru-RU" sz="1100" dirty="0">
                <a:solidFill>
                  <a:srgbClr val="000000"/>
                </a:solidFill>
                <a:ea typeface="Times New Roman" panose="02020603050405020304" pitchFamily="18" charset="0"/>
              </a:rPr>
              <a:t>прямые субсидии МСП на выплату зарплаты в размере федерального МРОТ на 1 сотрудника в месяц за два месяца (апрель и май) при сохранении занятости не менее 90 %, а также освобождение от уплаты налогов (кроме НДС) за второй квартал 2020 года.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ru-RU" sz="1100" dirty="0">
                <a:solidFill>
                  <a:srgbClr val="000000"/>
                </a:solidFill>
                <a:ea typeface="Times New Roman" panose="02020603050405020304" pitchFamily="18" charset="0"/>
              </a:rPr>
              <a:t>Больше всего </a:t>
            </a:r>
            <a:r>
              <a:rPr lang="ru-RU" sz="1100" b="1" dirty="0">
                <a:solidFill>
                  <a:srgbClr val="C00000"/>
                </a:solidFill>
                <a:ea typeface="Times New Roman" panose="02020603050405020304" pitchFamily="18" charset="0"/>
              </a:rPr>
              <a:t>отказов в предоставлении поддержки </a:t>
            </a:r>
            <a:r>
              <a:rPr lang="ru-RU" sz="1100" dirty="0">
                <a:solidFill>
                  <a:srgbClr val="000000"/>
                </a:solidFill>
                <a:ea typeface="Times New Roman" panose="02020603050405020304" pitchFamily="18" charset="0"/>
              </a:rPr>
              <a:t>были получены по мерам: беспроцентное кредитование на выплату зарплаты на период до 6 месяцев и кредитование под 2% годовых сроком на 12 месяцев в размере одного МРОТ на сотрудника в течение 6 месяцев с возможностью не возвращать кредит при сохранении 90% занятости, или не возвращать 50% кредита при сохранении 80% занятости.</a:t>
            </a:r>
            <a:endParaRPr lang="ru-RU" sz="1100" dirty="0"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2120" y="1628800"/>
            <a:ext cx="3744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05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</a:rPr>
              <a:t>(% от общего числа предприятий в пострадавших отраслях, множественный выбор)</a:t>
            </a:r>
          </a:p>
        </p:txBody>
      </p:sp>
    </p:spTree>
    <p:extLst>
      <p:ext uri="{BB962C8B-B14F-4D97-AF65-F5344CB8AC3E}">
        <p14:creationId xmlns:p14="http://schemas.microsoft.com/office/powerpoint/2010/main" val="3243471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6030" y="1509945"/>
            <a:ext cx="4245868" cy="11242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200" b="1" dirty="0"/>
              <a:t>«В случае если деятельность Вашей компании не останавливалась или возобновлена  после снятия ограничений выручка Вашей компании за июнь 2020 года по отношению к июню 2019 года составила? </a:t>
            </a:r>
            <a:endParaRPr lang="ru-RU" sz="105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63817" y="84160"/>
            <a:ext cx="8643643" cy="1395655"/>
          </a:xfrm>
        </p:spPr>
        <p:txBody>
          <a:bodyPr>
            <a:noAutofit/>
          </a:bodyPr>
          <a:lstStyle/>
          <a:p>
            <a:pPr algn="just"/>
            <a:r>
              <a:rPr lang="ru-RU" sz="1100" dirty="0">
                <a:solidFill>
                  <a:srgbClr val="C00000"/>
                </a:solidFill>
              </a:rPr>
              <a:t>(68%) компаний</a:t>
            </a:r>
            <a:r>
              <a:rPr lang="ru-RU" sz="1100" b="0" dirty="0"/>
              <a:t> несмотря на существенное падение выручки по отношению к июню 2019 года  или </a:t>
            </a:r>
            <a:r>
              <a:rPr lang="ru-RU" sz="1100" dirty="0"/>
              <a:t>незначительно сократили штатную численность </a:t>
            </a:r>
            <a:r>
              <a:rPr lang="ru-RU" sz="1100" b="0" dirty="0"/>
              <a:t>или ее сохранили и даже увеличили. </a:t>
            </a:r>
            <a:r>
              <a:rPr lang="ru-RU" sz="1400" dirty="0">
                <a:solidFill>
                  <a:srgbClr val="C00000"/>
                </a:solidFill>
              </a:rPr>
              <a:t>При этом выручка за июнь 2020 г. у большинства компаний (55,3%) составила 50% и ниже по отношению к июнь 2019 г.</a:t>
            </a:r>
          </a:p>
          <a:p>
            <a:pPr algn="just"/>
            <a:r>
              <a:rPr lang="ru-RU" sz="1100" b="0" dirty="0"/>
              <a:t>В целом, можно сделать несколько выводов: в силу того, что сами предприниматели стремились сохранить свои команды, а так же меры государственной поддержки, направленные на сохранение численности, оказались достаточно эффективными, удалось обеспечить стабильную ситуацию в сфере занятости, но уровень доходов предпринимателей и соответственно и уровень заработных плат только начинает восстанавливаться.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0005" y="1521448"/>
            <a:ext cx="4247455" cy="4265587"/>
          </a:xfrm>
        </p:spPr>
        <p:txBody>
          <a:bodyPr/>
          <a:lstStyle/>
          <a:p>
            <a:pPr marL="0" algn="just">
              <a:buNone/>
            </a:pPr>
            <a:r>
              <a:rPr lang="ru-RU" sz="1200" b="1" dirty="0"/>
              <a:t>«В случае если деятельность Вашей компании не останавливалась или возобновлена  после снятия ограничений какова штатная численность сотрудников  Вашей компании за июнь 2020 года по отношению к июню 2019 года?»</a:t>
            </a:r>
            <a:endParaRPr lang="ru-RU" sz="1400" b="1" dirty="0"/>
          </a:p>
          <a:p>
            <a:pPr>
              <a:buNone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63722" y="2518796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90270" y="2520107"/>
            <a:ext cx="25557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4410693" y="2791261"/>
          <a:ext cx="4615815" cy="4036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0400" y="-15300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0" y="2791261"/>
          <a:ext cx="4615815" cy="4036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07.07.2020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172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4891" y="379935"/>
            <a:ext cx="8064896" cy="779011"/>
          </a:xfrm>
        </p:spPr>
        <p:txBody>
          <a:bodyPr>
            <a:normAutofit/>
          </a:bodyPr>
          <a:lstStyle/>
          <a:p>
            <a:pPr algn="just"/>
            <a:r>
              <a:rPr lang="ru-RU" sz="14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Треть опрошенных (29,76%) считает, что их компания может восстановиться по основным показателям до уровня 2019 года только при условии изменений в экономической политике государства.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331640" y="1359825"/>
            <a:ext cx="6696744" cy="954151"/>
          </a:xfrm>
        </p:spPr>
        <p:txBody>
          <a:bodyPr>
            <a:normAutofit/>
          </a:bodyPr>
          <a:lstStyle/>
          <a:p>
            <a:pPr marL="0" algn="ctr">
              <a:buNone/>
            </a:pPr>
            <a:r>
              <a:rPr lang="ru-RU" sz="1400" b="1" dirty="0"/>
              <a:t>«Оцените, пожалуйста, за какой период Ваша компания сможет восстановиться по основным показателям до уровня 2019 года, при условии реализации принятых на текущий момент мер государственной поддержки бизнеса и населения?»</a:t>
            </a:r>
            <a:endParaRPr lang="ru-RU" sz="8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65801" y="2173698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12531" y="6077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99629044"/>
              </p:ext>
            </p:extLst>
          </p:nvPr>
        </p:nvGraphicFramePr>
        <p:xfrm>
          <a:off x="899592" y="2490818"/>
          <a:ext cx="7299477" cy="4015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07.07.2020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1775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2434" y="1700808"/>
            <a:ext cx="5338936" cy="562074"/>
          </a:xfrm>
        </p:spPr>
        <p:txBody>
          <a:bodyPr>
            <a:noAutofit/>
          </a:bodyPr>
          <a:lstStyle/>
          <a:p>
            <a:r>
              <a:rPr lang="ru-RU" sz="1400" b="1" dirty="0"/>
              <a:t>«Как Вы оцениваете эффективность разработанного Правительством «Общенационального плана по  восстановлению национальной экономики и доходов россиян»? 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240079909"/>
              </p:ext>
            </p:extLst>
          </p:nvPr>
        </p:nvGraphicFramePr>
        <p:xfrm>
          <a:off x="1907704" y="3072470"/>
          <a:ext cx="5088396" cy="3466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652120" y="2532759"/>
            <a:ext cx="23839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00" dirty="0">
                <a:solidFill>
                  <a:srgbClr val="0070C0"/>
                </a:solidFill>
              </a:rPr>
              <a:t>(в % от  общего числа ответивших на вопрос)</a:t>
            </a:r>
          </a:p>
        </p:txBody>
      </p:sp>
      <p:sp>
        <p:nvSpPr>
          <p:cNvPr id="12" name="Текст 2"/>
          <p:cNvSpPr>
            <a:spLocks noGrp="1"/>
          </p:cNvSpPr>
          <p:nvPr>
            <p:ph type="body" idx="1"/>
          </p:nvPr>
        </p:nvSpPr>
        <p:spPr>
          <a:xfrm>
            <a:off x="1403648" y="442536"/>
            <a:ext cx="6408712" cy="949393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14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(30,14%) ответивших отметили, что «Общенациональный план по  восстановлению национальной экономики и доходов россиян» оторван от реальной жизни. </a:t>
            </a:r>
          </a:p>
          <a:p>
            <a:pPr algn="just"/>
            <a:r>
              <a:rPr lang="ru-RU" sz="1400" b="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(27,33%) респондентов считают, что меры вошедшие в план недостаточны. 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C2208FF3-CBE9-436C-91AB-2E913B50F3C8}"/>
              </a:ext>
            </a:extLst>
          </p:cNvPr>
          <p:cNvSpPr txBox="1">
            <a:spLocks/>
          </p:cNvSpPr>
          <p:nvPr/>
        </p:nvSpPr>
        <p:spPr>
          <a:xfrm>
            <a:off x="0" y="6525344"/>
            <a:ext cx="1224136" cy="33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07.07.2020</a:t>
            </a:r>
          </a:p>
          <a:p>
            <a:endParaRPr lang="ru-RU" sz="1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32771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2359</TotalTime>
  <Words>1290</Words>
  <Application>Microsoft Office PowerPoint</Application>
  <PresentationFormat>Экран (4:3)</PresentationFormat>
  <Paragraphs>91</Paragraphs>
  <Slides>11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Тема Office</vt:lpstr>
      <vt:lpstr>Презентация PowerPoint</vt:lpstr>
      <vt:lpstr> Распределение ответов респондентов: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«Как Вы оцениваете эффективность разработанного Правительством «Общенационального плана по  восстановлению национальной экономики и доходов россиян»? »</vt:lpstr>
      <vt:lpstr>ЧТО УДАЛОСЬ</vt:lpstr>
      <vt:lpstr>ЧТО ПРЕДСТОИТ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Екатерина Истомина</cp:lastModifiedBy>
  <cp:revision>305</cp:revision>
  <dcterms:created xsi:type="dcterms:W3CDTF">2020-04-14T14:10:39Z</dcterms:created>
  <dcterms:modified xsi:type="dcterms:W3CDTF">2020-08-05T14:21:49Z</dcterms:modified>
</cp:coreProperties>
</file>