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8" r:id="rId2"/>
    <p:sldId id="269" r:id="rId3"/>
    <p:sldId id="257" r:id="rId4"/>
    <p:sldId id="261" r:id="rId5"/>
    <p:sldId id="272" r:id="rId6"/>
    <p:sldId id="260" r:id="rId7"/>
    <p:sldId id="293" r:id="rId8"/>
    <p:sldId id="271" r:id="rId9"/>
    <p:sldId id="297" r:id="rId10"/>
    <p:sldId id="267" r:id="rId11"/>
    <p:sldId id="273" r:id="rId12"/>
    <p:sldId id="305" r:id="rId13"/>
    <p:sldId id="307" r:id="rId14"/>
    <p:sldId id="306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DB1DC57-BD71-41E9-9193-C6254B92D159}">
          <p14:sldIdLst>
            <p14:sldId id="268"/>
            <p14:sldId id="269"/>
            <p14:sldId id="257"/>
            <p14:sldId id="261"/>
            <p14:sldId id="272"/>
            <p14:sldId id="260"/>
            <p14:sldId id="293"/>
            <p14:sldId id="271"/>
            <p14:sldId id="297"/>
            <p14:sldId id="267"/>
            <p14:sldId id="273"/>
            <p14:sldId id="305"/>
            <p14:sldId id="307"/>
            <p14:sldId id="306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43" autoAdjust="0"/>
    <p:restoredTop sz="94715"/>
  </p:normalViewPr>
  <p:slideViewPr>
    <p:cSldViewPr>
      <p:cViewPr varScale="1">
        <p:scale>
          <a:sx n="81" d="100"/>
          <a:sy n="81" d="100"/>
        </p:scale>
        <p:origin x="91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78247904422929"/>
          <c:y val="3.0156685242781825E-2"/>
          <c:w val="0.5992958454429318"/>
          <c:h val="0.90116378469206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EF-4BD6-8E28-E2AB8C3EF2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культура и искусство</c:v>
                </c:pt>
                <c:pt idx="1">
                  <c:v>перевозка грузов</c:v>
                </c:pt>
                <c:pt idx="2">
                  <c:v>сельское и лесное хозяйство</c:v>
                </c:pt>
                <c:pt idx="3">
                  <c:v>издательско-полиграфическая деятельность</c:v>
                </c:pt>
                <c:pt idx="4">
                  <c:v>пассажирские перевозки</c:v>
                </c:pt>
                <c:pt idx="5">
                  <c:v>медицинские услуги населению</c:v>
                </c:pt>
                <c:pt idx="6">
                  <c:v>торговля продуктовыми группами товаров</c:v>
                </c:pt>
                <c:pt idx="7">
                  <c:v>гостиничный и туристический бизнес</c:v>
                </c:pt>
                <c:pt idx="8">
                  <c:v>общественное питание (столовые, кафе, рестораны и т.п.)</c:v>
                </c:pt>
                <c:pt idx="9">
                  <c:v>образовательная деятельность</c:v>
                </c:pt>
                <c:pt idx="10">
                  <c:v>обрабатывающие производства</c:v>
                </c:pt>
                <c:pt idx="11">
                  <c:v>строительство и строительные материалы</c:v>
                </c:pt>
                <c:pt idx="12">
                  <c:v>бытовые услуги населению (кроме сферы туризма)</c:v>
                </c:pt>
                <c:pt idx="13">
                  <c:v>торговля непродуктовыми группами товаров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2.6038437693738379</c:v>
                </c:pt>
                <c:pt idx="1">
                  <c:v>3.037817730936144</c:v>
                </c:pt>
                <c:pt idx="2">
                  <c:v>3.0998140111593306</c:v>
                </c:pt>
                <c:pt idx="3">
                  <c:v>3.2858028518288904</c:v>
                </c:pt>
                <c:pt idx="4">
                  <c:v>3.347799132052077</c:v>
                </c:pt>
                <c:pt idx="5">
                  <c:v>4.8357098574085562</c:v>
                </c:pt>
                <c:pt idx="6">
                  <c:v>5.6416615003099819</c:v>
                </c:pt>
                <c:pt idx="7">
                  <c:v>6.3856168629882211</c:v>
                </c:pt>
                <c:pt idx="8">
                  <c:v>7.1915685058896468</c:v>
                </c:pt>
                <c:pt idx="9">
                  <c:v>8.1835089894606323</c:v>
                </c:pt>
                <c:pt idx="10">
                  <c:v>10.043397396156232</c:v>
                </c:pt>
                <c:pt idx="11">
                  <c:v>10.229386236825791</c:v>
                </c:pt>
                <c:pt idx="12">
                  <c:v>10.415375077495352</c:v>
                </c:pt>
                <c:pt idx="13">
                  <c:v>21.698698078115314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EF-4BD6-8E28-E2AB8C3EF2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328320"/>
        <c:axId val="114331008"/>
      </c:barChart>
      <c:catAx>
        <c:axId val="1143283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4331008"/>
        <c:crosses val="autoZero"/>
        <c:auto val="1"/>
        <c:lblAlgn val="ctr"/>
        <c:lblOffset val="100"/>
        <c:noMultiLvlLbl val="0"/>
      </c:catAx>
      <c:valAx>
        <c:axId val="11433100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432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58BF-0A40-B9F7-1AB0D3795C62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8BF-0A40-B9F7-1AB0D3795C62}"/>
              </c:ext>
            </c:extLst>
          </c:dPt>
          <c:dLbls>
            <c:dLbl>
              <c:idx val="0"/>
              <c:layout>
                <c:manualLayout>
                  <c:x val="-3.6536581364829394E-2"/>
                  <c:y val="-1.5604084645669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BF-0A40-B9F7-1AB0D3795C6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F-0A40-B9F7-1AB0D3795C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7.4999999999999997E-2</c:v>
                </c:pt>
                <c:pt idx="1">
                  <c:v>0.92400000000000004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F-0A40-B9F7-1AB0D379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50" b="0" i="0" baseline="0" dirty="0">
                <a:effectLst/>
              </a:rPr>
              <a:t>Доля предпринимателей, относящихся к пострадавшим секторам экономики и планирующих воспользоваться и воспользовавшихся мерой поддержки (% от ответивших, множественный выбор)</a:t>
            </a:r>
            <a:endParaRPr lang="ru-RU" sz="105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снижение ставок по упрощенной системе налогообложения</c:v>
                </c:pt>
                <c:pt idx="1">
                  <c:v>изменение условий уплаты имущественных налогов в 2020 году</c:v>
                </c:pt>
                <c:pt idx="2">
                  <c:v>перенос сроков сдачи отчетностей</c:v>
                </c:pt>
                <c:pt idx="3">
                  <c:v>снижение размера страховых взносов до 15% от суммы заработной платы выше МРОТ</c:v>
                </c:pt>
                <c:pt idx="4">
                  <c:v>прямые выплаты компенсации за каждого работающего в размере 1 МРОТ</c:v>
                </c:pt>
                <c:pt idx="5">
                  <c:v>отсрочка по всем налогам за исключением НДС на 6 месяцев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50</c:v>
                </c:pt>
                <c:pt idx="1">
                  <c:v>50</c:v>
                </c:pt>
                <c:pt idx="2">
                  <c:v>51.724137931034484</c:v>
                </c:pt>
                <c:pt idx="3">
                  <c:v>52.298850574712638</c:v>
                </c:pt>
                <c:pt idx="4">
                  <c:v>59.770114942528743</c:v>
                </c:pt>
                <c:pt idx="5">
                  <c:v>60.775862068965516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F-CF47-822A-F3A3AFE47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696863"/>
        <c:axId val="2114007983"/>
      </c:barChart>
      <c:catAx>
        <c:axId val="209569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4007983"/>
        <c:crosses val="autoZero"/>
        <c:auto val="1"/>
        <c:lblAlgn val="ctr"/>
        <c:lblOffset val="100"/>
        <c:noMultiLvlLbl val="0"/>
      </c:catAx>
      <c:valAx>
        <c:axId val="2114007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56968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0" i="0" baseline="0" dirty="0">
                <a:effectLst/>
              </a:rPr>
              <a:t>Доля предпринимателей, относящихся к пострадавшим секторам и  указавших на </a:t>
            </a:r>
            <a:r>
              <a:rPr lang="ru-RU" sz="1000" b="0" i="0" baseline="0" dirty="0" err="1">
                <a:effectLst/>
              </a:rPr>
              <a:t>невостребованность</a:t>
            </a:r>
            <a:r>
              <a:rPr lang="ru-RU" sz="1000" b="0" i="0" baseline="0" dirty="0">
                <a:effectLst/>
              </a:rPr>
              <a:t> введенных мер поддержки</a:t>
            </a:r>
            <a:r>
              <a:rPr lang="en-US" sz="1000" b="0" i="0" baseline="0" dirty="0">
                <a:effectLst/>
              </a:rPr>
              <a:t>/</a:t>
            </a:r>
            <a:r>
              <a:rPr lang="ru-RU" sz="1000" b="0" i="0" baseline="0" dirty="0">
                <a:effectLst/>
              </a:rPr>
              <a:t> невозможность применения в отношении их бизнеса (% от ответивших, множественный выбор)</a:t>
            </a:r>
            <a:endParaRPr lang="ru-RU" sz="1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ограничение максимального значения эквайринговых комиссий по онлайн-покупкам</c:v>
                </c:pt>
                <c:pt idx="1">
                  <c:v>беспроцентное кредитование на выплату зарплаты на период до 6 месяцев</c:v>
                </c:pt>
                <c:pt idx="2">
                  <c:v>реструктуризация кредитов и неначисление заемщикам повышенных процентов, штрафов и пени</c:v>
                </c:pt>
                <c:pt idx="3">
                  <c:v>субсидирование процентных ставок по кредитам бизнеса</c:v>
                </c:pt>
                <c:pt idx="4">
                  <c:v>отсрочка по аренде государственных и муниципальных площадей</c:v>
                </c:pt>
                <c:pt idx="5">
                  <c:v>мораторий на подачу заявлений кредиторов о банкротстве компаний на 6 месяцев</c:v>
                </c:pt>
                <c:pt idx="6">
                  <c:v>установление возможности изменения государственного контракта по соглашению сторон</c:v>
                </c:pt>
                <c:pt idx="7">
                  <c:v>неприменение санкций при нарушениях условий госконтрактов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61.494252873563212</c:v>
                </c:pt>
                <c:pt idx="1">
                  <c:v>63.505747126436788</c:v>
                </c:pt>
                <c:pt idx="2">
                  <c:v>66.522988505747122</c:v>
                </c:pt>
                <c:pt idx="3">
                  <c:v>67.241379310344826</c:v>
                </c:pt>
                <c:pt idx="4">
                  <c:v>75.574712643678168</c:v>
                </c:pt>
                <c:pt idx="5">
                  <c:v>87.787356321839084</c:v>
                </c:pt>
                <c:pt idx="6">
                  <c:v>86.350574712643677</c:v>
                </c:pt>
                <c:pt idx="7">
                  <c:v>89.511494252873561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C-D141-B48D-F377B250D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696863"/>
        <c:axId val="2114007983"/>
      </c:barChart>
      <c:catAx>
        <c:axId val="209569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4007983"/>
        <c:crosses val="autoZero"/>
        <c:auto val="1"/>
        <c:lblAlgn val="ctr"/>
        <c:lblOffset val="100"/>
        <c:noMultiLvlLbl val="0"/>
      </c:catAx>
      <c:valAx>
        <c:axId val="2114007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56968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16453215737639E-2"/>
          <c:y val="5.442401385052064E-2"/>
          <c:w val="0.89746524737918865"/>
          <c:h val="0.70018450160355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B95-4B3C-849B-3FE5ADB10F4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6B95-4B3C-849B-3FE5ADB10F41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6B95-4B3C-849B-3FE5ADB10F4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B95-4B3C-849B-3FE5ADB10F4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6B95-4B3C-849B-3FE5ADB10F4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B95-4B3C-849B-3FE5ADB10F41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D-6B95-4B3C-849B-3FE5ADB10F4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6B95-4B3C-849B-3FE5ADB10F41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6B95-4B3C-849B-3FE5ADB10F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затрудняюсь ответить</c:v>
                </c:pt>
                <c:pt idx="1">
                  <c:v>спрос вырос</c:v>
                </c:pt>
                <c:pt idx="2">
                  <c:v>спрос не изменился</c:v>
                </c:pt>
                <c:pt idx="3">
                  <c:v>спрос сократился до 10%</c:v>
                </c:pt>
                <c:pt idx="4">
                  <c:v>спрос сократился на 10-30%</c:v>
                </c:pt>
                <c:pt idx="5">
                  <c:v>спрос сократился на 31-50%</c:v>
                </c:pt>
                <c:pt idx="6">
                  <c:v>спрос сократился на 51-70%</c:v>
                </c:pt>
                <c:pt idx="7">
                  <c:v>спрос сократился на 71-90%</c:v>
                </c:pt>
                <c:pt idx="8">
                  <c:v>спрос сократился на 91-100%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4.1423570595099185E-2</c:v>
                </c:pt>
                <c:pt idx="1">
                  <c:v>1.5752625437572929E-2</c:v>
                </c:pt>
                <c:pt idx="2">
                  <c:v>6.0093348891481914E-2</c:v>
                </c:pt>
                <c:pt idx="3">
                  <c:v>2.3337222870478413E-2</c:v>
                </c:pt>
                <c:pt idx="4">
                  <c:v>0.10851808634772463</c:v>
                </c:pt>
                <c:pt idx="5">
                  <c:v>0.14469078179696615</c:v>
                </c:pt>
                <c:pt idx="6">
                  <c:v>0.17561260210035007</c:v>
                </c:pt>
                <c:pt idx="7">
                  <c:v>0.17269544924154026</c:v>
                </c:pt>
                <c:pt idx="8">
                  <c:v>0.25787631271878647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5-4B3C-849B-3FE5ADB10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525952"/>
        <c:axId val="122528896"/>
      </c:barChart>
      <c:catAx>
        <c:axId val="12252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22528896"/>
        <c:crosses val="autoZero"/>
        <c:auto val="1"/>
        <c:lblAlgn val="ctr"/>
        <c:lblOffset val="100"/>
        <c:noMultiLvlLbl val="0"/>
      </c:catAx>
      <c:valAx>
        <c:axId val="1225288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12252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DD8-FC41-B43B-1F631140718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D8-FC41-B43B-1F6311407181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DD8-FC41-B43B-1F6311407181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D8-FC41-B43B-1F631140718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D8-FC41-B43B-1F631140718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D8-FC41-B43B-1F6311407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деятельность временно остановлена</c:v>
                </c:pt>
                <c:pt idx="1">
                  <c:v>нет, деятельность не остановлена</c:v>
                </c:pt>
                <c:pt idx="2">
                  <c:v>компания прекратила свое существование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52.456140350877192</c:v>
                </c:pt>
                <c:pt idx="1">
                  <c:v>46.432748538011701</c:v>
                </c:pt>
                <c:pt idx="2">
                  <c:v>1.1111111111111112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8-FC41-B43B-1F6311407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29196888664508E-2"/>
          <c:y val="0.14406985131014585"/>
          <c:w val="0.9379163104339967"/>
          <c:h val="0.26770481316927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2A9E-46D5-B819-53D3266E4C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A9E-46D5-B819-53D3266E4CE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A9E-46D5-B819-53D3266E4CEB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2A9E-46D5-B819-53D3266E4CE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2A9E-46D5-B819-53D3266E4CEB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B-2A9E-46D5-B819-53D3266E4CEB}"/>
              </c:ext>
            </c:extLst>
          </c:dPt>
          <c:dPt>
            <c:idx val="7"/>
            <c:invertIfNegative val="0"/>
            <c:bubble3D val="0"/>
            <c:spPr>
              <a:solidFill>
                <a:srgbClr val="03DDFB"/>
              </a:solidFill>
            </c:spPr>
            <c:extLst>
              <c:ext xmlns:c16="http://schemas.microsoft.com/office/drawing/2014/chart" uri="{C3380CC4-5D6E-409C-BE32-E72D297353CC}">
                <c16:uniqueId val="{0000000D-2A9E-46D5-B819-53D3266E4CEB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A9E-46D5-B819-53D3266E4C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около 10%</c:v>
                </c:pt>
                <c:pt idx="1">
                  <c:v>примерно треть компаний</c:v>
                </c:pt>
                <c:pt idx="2">
                  <c:v>примерно половина компаний</c:v>
                </c:pt>
                <c:pt idx="3">
                  <c:v>примерно две трети компаний</c:v>
                </c:pt>
                <c:pt idx="4">
                  <c:v>практически все компании (90% и более)</c:v>
                </c:pt>
                <c:pt idx="5">
                  <c:v>компании не сократили численность сотрудников</c:v>
                </c:pt>
                <c:pt idx="6">
                  <c:v>компании увеличили численность сотрудников</c:v>
                </c:pt>
                <c:pt idx="7">
                  <c:v>другое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6.2830299471520838</c:v>
                </c:pt>
                <c:pt idx="1">
                  <c:v>14.679976512037582</c:v>
                </c:pt>
                <c:pt idx="2">
                  <c:v>14.26893716970053</c:v>
                </c:pt>
                <c:pt idx="3">
                  <c:v>11.039342337052261</c:v>
                </c:pt>
                <c:pt idx="4">
                  <c:v>15.678214914856136</c:v>
                </c:pt>
                <c:pt idx="5">
                  <c:v>6.5766294773928351</c:v>
                </c:pt>
                <c:pt idx="6">
                  <c:v>0.11743981209630064</c:v>
                </c:pt>
                <c:pt idx="7">
                  <c:v>0.93951849677040511</c:v>
                </c:pt>
                <c:pt idx="8">
                  <c:v>30.593071051086319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A9E-46D5-B819-53D3266E4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331776"/>
        <c:axId val="133277952"/>
      </c:barChart>
      <c:catAx>
        <c:axId val="13233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33277952"/>
        <c:crosses val="autoZero"/>
        <c:auto val="1"/>
        <c:lblAlgn val="ctr"/>
        <c:lblOffset val="100"/>
        <c:noMultiLvlLbl val="0"/>
      </c:catAx>
      <c:valAx>
        <c:axId val="1332779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233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52431681333957E-2"/>
          <c:y val="0.13136397036728562"/>
          <c:w val="0.93383445640961582"/>
          <c:h val="0.23469285851046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A95B-4A2C-AD4E-CD05B49E9CA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95B-4A2C-AD4E-CD05B49E9CA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95B-4A2C-AD4E-CD05B49E9CAE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A95B-4A2C-AD4E-CD05B49E9CA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A95B-4A2C-AD4E-CD05B49E9CAE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B-A95B-4A2C-AD4E-CD05B49E9CAE}"/>
              </c:ext>
            </c:extLst>
          </c:dPt>
          <c:dPt>
            <c:idx val="6"/>
            <c:invertIfNegative val="0"/>
            <c:bubble3D val="0"/>
            <c:spPr>
              <a:solidFill>
                <a:srgbClr val="03DDFB"/>
              </a:solidFill>
            </c:spPr>
            <c:extLst>
              <c:ext xmlns:c16="http://schemas.microsoft.com/office/drawing/2014/chart" uri="{C3380CC4-5D6E-409C-BE32-E72D297353CC}">
                <c16:uniqueId val="{0000000D-A95B-4A2C-AD4E-CD05B49E9CAE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A95B-4A2C-AD4E-CD05B49E9C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около 10%</c:v>
                </c:pt>
                <c:pt idx="1">
                  <c:v>примерно треть компаний</c:v>
                </c:pt>
                <c:pt idx="2">
                  <c:v>примерно половина компаний</c:v>
                </c:pt>
                <c:pt idx="3">
                  <c:v>примерно две трети компаний</c:v>
                </c:pt>
                <c:pt idx="4">
                  <c:v>практически все компании (90% и более)</c:v>
                </c:pt>
                <c:pt idx="5">
                  <c:v>компании не перевели сотрудников на минимальную оплату труда</c:v>
                </c:pt>
                <c:pt idx="6">
                  <c:v>другое </c:v>
                </c:pt>
                <c:pt idx="7">
                  <c:v>затрудняюсь ответить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4.638872577803876</c:v>
                </c:pt>
                <c:pt idx="1">
                  <c:v>8.8667058132706984</c:v>
                </c:pt>
                <c:pt idx="2">
                  <c:v>12.566059894304168</c:v>
                </c:pt>
                <c:pt idx="3">
                  <c:v>8.9841456253669989</c:v>
                </c:pt>
                <c:pt idx="4">
                  <c:v>28.126834997064005</c:v>
                </c:pt>
                <c:pt idx="5">
                  <c:v>4.4627128596594252</c:v>
                </c:pt>
                <c:pt idx="6">
                  <c:v>1.0569583088667058</c:v>
                </c:pt>
                <c:pt idx="7">
                  <c:v>31.297709923664126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95B-4A2C-AD4E-CD05B49E9C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959680"/>
        <c:axId val="138642176"/>
      </c:barChart>
      <c:catAx>
        <c:axId val="13395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38642176"/>
        <c:crosses val="autoZero"/>
        <c:auto val="1"/>
        <c:lblAlgn val="ctr"/>
        <c:lblOffset val="100"/>
        <c:noMultiLvlLbl val="0"/>
      </c:catAx>
      <c:valAx>
        <c:axId val="1386421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395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68026136210697"/>
          <c:y val="4.1352490625035238E-2"/>
          <c:w val="0.4285132811489471"/>
          <c:h val="0.92878589174471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B5A-453D-A32C-318D1227D3D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B5A-453D-A32C-318D1227D3D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B5A-453D-A32C-318D1227D3D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B5A-453D-A32C-318D1227D3D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B5A-453D-A32C-318D1227D3D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5B5A-453D-A32C-318D1227D3D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5B5A-453D-A32C-318D1227D3D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5B5A-453D-A32C-318D1227D3D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5B5A-453D-A32C-318D1227D3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5B5A-453D-A32C-318D1227D3D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5B5A-453D-A32C-318D1227D3D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5B5A-453D-A32C-318D1227D3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затрудняюсь ответить</c:v>
                </c:pt>
                <c:pt idx="1">
                  <c:v>другое</c:v>
                </c:pt>
                <c:pt idx="2">
                  <c:v>с неплатежами со стороны муниципальных и гос. заказчиков</c:v>
                </c:pt>
                <c:pt idx="3">
                  <c:v>с невозможностью выполнять обязательства перед банками и лизинговыми компаниями</c:v>
                </c:pt>
                <c:pt idx="4">
                  <c:v>с невозможностью бесперебойного снабжения производства/торговли материалами/товарами</c:v>
                </c:pt>
                <c:pt idx="5">
                  <c:v>с неплатежами со стороны контрагентов по уже отгруженным товарам и оказанным услугам</c:v>
                </c:pt>
                <c:pt idx="6">
                  <c:v>с невозможностью оплачивать коммунальные платежи</c:v>
                </c:pt>
                <c:pt idx="7">
                  <c:v>с невозможностью платить налог на имущество или платежи по договору аренды</c:v>
                </c:pt>
                <c:pt idx="8">
                  <c:v>с невозможностью платить заработную плату сотрудникам и налоги с ФОТ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6.6048667439165696</c:v>
                </c:pt>
                <c:pt idx="1">
                  <c:v>11.645422943221321</c:v>
                </c:pt>
                <c:pt idx="2">
                  <c:v>8.6906141367323286</c:v>
                </c:pt>
                <c:pt idx="3">
                  <c:v>26.998841251448436</c:v>
                </c:pt>
                <c:pt idx="4">
                  <c:v>35.863267670915413</c:v>
                </c:pt>
                <c:pt idx="5">
                  <c:v>39.918887601390495</c:v>
                </c:pt>
                <c:pt idx="6">
                  <c:v>38.702201622247969</c:v>
                </c:pt>
                <c:pt idx="7">
                  <c:v>41.483198146002323</c:v>
                </c:pt>
                <c:pt idx="8">
                  <c:v>50.984936268829664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B5A-453D-A32C-318D1227D3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9998720"/>
        <c:axId val="180000256"/>
      </c:barChart>
      <c:catAx>
        <c:axId val="1799987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80000256"/>
        <c:crosses val="autoZero"/>
        <c:auto val="1"/>
        <c:lblAlgn val="ctr"/>
        <c:lblOffset val="100"/>
        <c:noMultiLvlLbl val="0"/>
      </c:catAx>
      <c:valAx>
        <c:axId val="18000025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179998720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314697064540573"/>
          <c:y val="0.12731452691659487"/>
          <c:w val="0.68508159053982165"/>
          <c:h val="0.472154986759426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305-44BA-B4F6-FC53F43EC8F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305-44BA-B4F6-FC53F43EC8FB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305-44BA-B4F6-FC53F43EC8FB}"/>
              </c:ext>
            </c:extLst>
          </c:dPt>
          <c:dLbls>
            <c:dLbl>
              <c:idx val="0"/>
              <c:layout>
                <c:manualLayout>
                  <c:x val="3.7735656899141344E-2"/>
                  <c:y val="-1.38603216214785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05-44BA-B4F6-FC53F43EC8FB}"/>
                </c:ext>
              </c:extLst>
            </c:dLbl>
            <c:dLbl>
              <c:idx val="1"/>
              <c:layout>
                <c:manualLayout>
                  <c:x val="-7.1238754371224483E-2"/>
                  <c:y val="-2.698755004928871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05-44BA-B4F6-FC53F43EC8FB}"/>
                </c:ext>
              </c:extLst>
            </c:dLbl>
            <c:dLbl>
              <c:idx val="2"/>
              <c:layout>
                <c:manualLayout>
                  <c:x val="-1.9817767401596995E-2"/>
                  <c:y val="-5.95699107936083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05-44BA-B4F6-FC53F43EC8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696</c:v>
                </c:pt>
                <c:pt idx="1">
                  <c:v>848</c:v>
                </c:pt>
                <c:pt idx="2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05-44BA-B4F6-FC53F43EC8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790459434569004E-2"/>
          <c:y val="0.7001234511291361"/>
          <c:w val="0.87841908113086198"/>
          <c:h val="0.27851441145630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314697064540573"/>
          <c:y val="0.12731452691659487"/>
          <c:w val="0.68508159053982165"/>
          <c:h val="0.472154986759426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26A-4C83-8E9D-8E1CDBF58A86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26A-4C83-8E9D-8E1CDBF58A8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26A-4C83-8E9D-8E1CDBF58A8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26A-4C83-8E9D-8E1CDBF58A86}"/>
              </c:ext>
            </c:extLst>
          </c:dPt>
          <c:dPt>
            <c:idx val="4"/>
            <c:bubble3D val="0"/>
            <c:spPr>
              <a:solidFill>
                <a:srgbClr val="940202"/>
              </a:solidFill>
            </c:spPr>
            <c:extLst>
              <c:ext xmlns:c16="http://schemas.microsoft.com/office/drawing/2014/chart" uri="{C3380CC4-5D6E-409C-BE32-E72D297353CC}">
                <c16:uniqueId val="{00000009-E26A-4C83-8E9D-8E1CDBF58A86}"/>
              </c:ext>
            </c:extLst>
          </c:dPt>
          <c:dLbls>
            <c:dLbl>
              <c:idx val="0"/>
              <c:layout>
                <c:manualLayout>
                  <c:x val="5.9902541393620834E-2"/>
                  <c:y val="-7.20344981722940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6A-4C83-8E9D-8E1CDBF58A86}"/>
                </c:ext>
              </c:extLst>
            </c:dLbl>
            <c:dLbl>
              <c:idx val="1"/>
              <c:layout>
                <c:manualLayout>
                  <c:x val="5.0456132126619417E-2"/>
                  <c:y val="-1.27881319457866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6A-4C83-8E9D-8E1CDBF58A86}"/>
                </c:ext>
              </c:extLst>
            </c:dLbl>
            <c:dLbl>
              <c:idx val="2"/>
              <c:layout>
                <c:manualLayout>
                  <c:x val="-5.7589310376419773E-3"/>
                  <c:y val="2.08011289950900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6A-4C83-8E9D-8E1CDBF58A86}"/>
                </c:ext>
              </c:extLst>
            </c:dLbl>
            <c:dLbl>
              <c:idx val="3"/>
              <c:layout>
                <c:manualLayout>
                  <c:x val="-0.1203638980375749"/>
                  <c:y val="-2.48513469772008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6A-4C83-8E9D-8E1CDBF58A86}"/>
                </c:ext>
              </c:extLst>
            </c:dLbl>
            <c:dLbl>
              <c:idx val="4"/>
              <c:layout>
                <c:manualLayout>
                  <c:x val="6.5847538288483165E-2"/>
                  <c:y val="-0.135213485304248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028208012459983E-2"/>
                      <c:h val="8.42795945492508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26A-4C83-8E9D-8E1CDBF58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да, воспользовался</c:v>
                </c:pt>
                <c:pt idx="1">
                  <c:v>планирую обратиться</c:v>
                </c:pt>
                <c:pt idx="2">
                  <c:v>не нуждаюсь в такой поддержке</c:v>
                </c:pt>
                <c:pt idx="3">
                  <c:v>обращался, но отказали</c:v>
                </c:pt>
                <c:pt idx="4">
                  <c:v>считаю, что условия предоставления поддержки не позволяют никому ее получить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0.15895953757225434</c:v>
                </c:pt>
                <c:pt idx="1">
                  <c:v>0.39017341040462428</c:v>
                </c:pt>
                <c:pt idx="2">
                  <c:v>2.1676300578034682E-2</c:v>
                </c:pt>
                <c:pt idx="3">
                  <c:v>0.17052023121387283</c:v>
                </c:pt>
                <c:pt idx="4">
                  <c:v>0.2586705202312139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6A-4C83-8E9D-8E1CDBF58A8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713874981790859E-2"/>
          <c:y val="0.60120772059041483"/>
          <c:w val="0.93127755330486339"/>
          <c:h val="0.37441851917283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314697064540573"/>
          <c:y val="0.12731452691659487"/>
          <c:w val="0.68508159053982165"/>
          <c:h val="0.472154986759426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CDC-B845-A593-2B7A35F7AEE0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CDC-B845-A593-2B7A35F7AEE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CDC-B845-A593-2B7A35F7AEE0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CDC-B845-A593-2B7A35F7AEE0}"/>
              </c:ext>
            </c:extLst>
          </c:dPt>
          <c:dLbls>
            <c:dLbl>
              <c:idx val="0"/>
              <c:layout>
                <c:manualLayout>
                  <c:x val="6.6912891563767299E-2"/>
                  <c:y val="-1.78257946637862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DC-B845-A593-2B7A35F7AEE0}"/>
                </c:ext>
              </c:extLst>
            </c:dLbl>
            <c:dLbl>
              <c:idx val="1"/>
              <c:layout>
                <c:manualLayout>
                  <c:x val="1.873745366304759E-2"/>
                  <c:y val="-6.09905807939734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DC-B845-A593-2B7A35F7AEE0}"/>
                </c:ext>
              </c:extLst>
            </c:dLbl>
            <c:dLbl>
              <c:idx val="2"/>
              <c:layout>
                <c:manualLayout>
                  <c:x val="-5.7589310376419773E-3"/>
                  <c:y val="2.08011289950900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DC-B845-A593-2B7A35F7AEE0}"/>
                </c:ext>
              </c:extLst>
            </c:dLbl>
            <c:dLbl>
              <c:idx val="3"/>
              <c:layout>
                <c:manualLayout>
                  <c:x val="-1.9094589282868519E-2"/>
                  <c:y val="-1.88112583282731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DC-B845-A593-2B7A35F7AE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перешла</c:v>
                </c:pt>
                <c:pt idx="1">
                  <c:v>нет, не перешла</c:v>
                </c:pt>
                <c:pt idx="2">
                  <c:v>наша компания и ранее предоставляла дистанционные услуги </c:v>
                </c:pt>
                <c:pt idx="3">
                  <c:v>оказание услуг в дистанционном режиме невозможно так как наш бизнес так не может работать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0.18746338605741067</c:v>
                </c:pt>
                <c:pt idx="1">
                  <c:v>0.23901581722319859</c:v>
                </c:pt>
                <c:pt idx="2">
                  <c:v>0.12946690099589925</c:v>
                </c:pt>
                <c:pt idx="3">
                  <c:v>0.44405389572349152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DC-B845-A593-2B7A35F7AE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44429645904778E-2"/>
          <c:y val="0.65842801873828416"/>
          <c:w val="0.88676510372912254"/>
          <c:h val="0.32020981566432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6142B-4D7E-4501-AAEC-7FFC543E74E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4104B-8C9F-4BEE-B594-41CDDD9F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2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5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1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93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9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8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3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7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4597-085E-491F-A59C-AE20577C1DBF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86F7-6AB5-46AD-9368-33626108C7F9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7953-B3D6-43CA-836E-BAE0A169729E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0214-0250-40DA-8EB4-135E829A0684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DE12-698F-475E-9D2A-2117560BA573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B9BF-C472-45D1-BE75-AD20EFA52497}" type="datetime1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EDEF-270F-4BA1-A5E8-0BC2DDDEE1AB}" type="datetime1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17AA-D6EE-46CF-A265-64E51BBE1C68}" type="datetime1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EBDA-10A1-4316-9196-E72BF779FD44}" type="datetime1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165B-5145-48AE-8F93-A00545128206}" type="datetime1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2D4A-EF33-420A-BF79-8FF3A8542622}" type="datetime1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C30B4-8724-4E42-A498-102DBFD50AEF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асы, датчик, внутренний, висит&#10;&#10;Автоматически созданное описание">
            <a:extLst>
              <a:ext uri="{FF2B5EF4-FFF2-40B4-BE49-F238E27FC236}">
                <a16:creationId xmlns:a16="http://schemas.microsoft.com/office/drawing/2014/main" id="{AA562985-5A9C-4DAF-A1DB-F104D4196B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0" r="6255"/>
          <a:stretch/>
        </p:blipFill>
        <p:spPr>
          <a:xfrm>
            <a:off x="0" y="1980461"/>
            <a:ext cx="9180512" cy="4904923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3005844"/>
            <a:ext cx="7488832" cy="2808312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мая 2020 г.</a:t>
            </a:r>
          </a:p>
          <a:p>
            <a:r>
              <a:rPr lang="ru-RU" sz="5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МОНИТОРИНГА</a:t>
            </a:r>
          </a:p>
          <a:p>
            <a:r>
              <a:rPr lang="ru-RU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«Мнение малого и среднего бизнеса о мерах государственной поддержки в период эпидемии коронавируса»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мониторинга – определить состояние бизнеса в регионах, выявить проблемы с занятостью и отследить воздействие на бизнес мер, уже принятых Правительством и региональными властями, и скорректировать разработку дальнейших мер и механизмов поддержки.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336668"/>
            <a:ext cx="1224136" cy="521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830E2-2729-495F-9CB0-499539525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1" y="194727"/>
            <a:ext cx="6946406" cy="5699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90E21-C58C-45B2-A1B4-16D31EF71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8" y="6204693"/>
            <a:ext cx="4248472" cy="521333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>
                <a:solidFill>
                  <a:schemeClr val="bg1"/>
                </a:solidFill>
              </a:rPr>
              <a:t>* Мониторинг проведен институтом уполномоченных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по защите прав предпринимателей </a:t>
            </a:r>
          </a:p>
        </p:txBody>
      </p:sp>
    </p:spTree>
    <p:extLst>
      <p:ext uri="{BB962C8B-B14F-4D97-AF65-F5344CB8AC3E}">
        <p14:creationId xmlns:p14="http://schemas.microsoft.com/office/powerpoint/2010/main" val="252689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ОСНОВНЫЕ РЕЗУЛЬТАТЫ МОНИТОРИНГА (1)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 (в сравнении с  данными мониторинга 13-го  и 27-го апреля)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900268"/>
            <a:ext cx="4175348" cy="5688632"/>
          </a:xfrm>
        </p:spPr>
        <p:txBody>
          <a:bodyPr>
            <a:noAutofit/>
          </a:bodyPr>
          <a:lstStyle/>
          <a:p>
            <a:pPr marL="180975" indent="-161925" algn="just">
              <a:buFont typeface="Wingdings" panose="05000000000000000000" pitchFamily="2" charset="2"/>
              <a:buChar char="§"/>
            </a:pPr>
            <a:endParaRPr lang="ru-RU" sz="1300" dirty="0"/>
          </a:p>
          <a:p>
            <a:pPr marL="304800" indent="-285750" algn="just">
              <a:buFont typeface="Wingdings" pitchFamily="2" charset="2"/>
              <a:buChar char="ü"/>
            </a:pPr>
            <a:r>
              <a:rPr lang="ru-RU" sz="1300" dirty="0">
                <a:solidFill>
                  <a:srgbClr val="0070C0"/>
                </a:solidFill>
              </a:rPr>
              <a:t>ПРИОСТАНОВКА ДЕЯТЕЛЬНОСТИ НАБРАЛА ПИК И НЕ РАСТЕТ:  </a:t>
            </a:r>
          </a:p>
          <a:p>
            <a:pPr marL="19050" indent="0" algn="just">
              <a:buNone/>
            </a:pPr>
            <a:r>
              <a:rPr lang="ru-RU" sz="1300" dirty="0"/>
              <a:t>данный показатель удерживается на уровне 55%</a:t>
            </a:r>
          </a:p>
          <a:p>
            <a:pPr marL="19050" indent="0" algn="just">
              <a:buNone/>
            </a:pPr>
            <a:endParaRPr lang="ru-RU" sz="1300" u="sng" dirty="0"/>
          </a:p>
          <a:p>
            <a:pPr marL="19050" indent="0" algn="just">
              <a:buNone/>
            </a:pPr>
            <a:r>
              <a:rPr lang="ru-RU" sz="1300" u="sng" dirty="0">
                <a:solidFill>
                  <a:srgbClr val="0070C0"/>
                </a:solidFill>
              </a:rPr>
              <a:t>Меньше всего остановок произошло:</a:t>
            </a:r>
          </a:p>
          <a:p>
            <a:pPr marL="304800" indent="-285750" algn="just"/>
            <a:r>
              <a:rPr lang="ru-RU" sz="1300" dirty="0"/>
              <a:t>в отрасли торговли продуктовыми группами товаров (19,8%) предприятий. </a:t>
            </a:r>
          </a:p>
          <a:p>
            <a:pPr marL="304800" indent="-285750" algn="just"/>
            <a:r>
              <a:rPr lang="ru-RU" sz="1300" dirty="0"/>
              <a:t>в отрасли сельского и лесного хозяйства приостановили деятельность (14%), </a:t>
            </a:r>
          </a:p>
          <a:p>
            <a:pPr marL="19050" indent="0" algn="just">
              <a:buNone/>
            </a:pPr>
            <a:endParaRPr lang="ru-RU" sz="1300" u="sng" dirty="0"/>
          </a:p>
          <a:p>
            <a:pPr marL="19050" indent="0" algn="just">
              <a:buNone/>
            </a:pPr>
            <a:r>
              <a:rPr lang="ru-RU" sz="1300" u="sng" dirty="0">
                <a:solidFill>
                  <a:srgbClr val="0070C0"/>
                </a:solidFill>
              </a:rPr>
              <a:t>Наибольшая доля компаний, приостановивших деятельность </a:t>
            </a:r>
          </a:p>
          <a:p>
            <a:pPr marL="466725" indent="-285750" algn="just"/>
            <a:r>
              <a:rPr lang="ru-RU" sz="1300" dirty="0"/>
              <a:t>в сфере культуры и искусства (81%) </a:t>
            </a:r>
          </a:p>
          <a:p>
            <a:pPr marL="466725" indent="-285750" algn="just"/>
            <a:r>
              <a:rPr lang="ru-RU" sz="1300" dirty="0"/>
              <a:t>гостиничного и туристического бизнеса (80,6%)</a:t>
            </a:r>
          </a:p>
          <a:p>
            <a:pPr marL="466725" indent="-285750" algn="just"/>
            <a:r>
              <a:rPr lang="ru-RU" sz="1300" dirty="0"/>
              <a:t>в сфере общественного питания (76.7%), часть продолжает перейдя на дистанционное обслуживание потребителей</a:t>
            </a:r>
          </a:p>
          <a:p>
            <a:pPr marL="466725" indent="-285750" algn="just"/>
            <a:r>
              <a:rPr lang="ru-RU" sz="1300" dirty="0"/>
              <a:t>бытовых услуг (70,2%). </a:t>
            </a:r>
          </a:p>
          <a:p>
            <a:pPr marL="180975" indent="0" algn="just">
              <a:buNone/>
            </a:pPr>
            <a:endParaRPr lang="ru-RU" sz="13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34372" y="900268"/>
            <a:ext cx="4537619" cy="4968552"/>
          </a:xfrm>
        </p:spPr>
        <p:txBody>
          <a:bodyPr>
            <a:noAutofit/>
          </a:bodyPr>
          <a:lstStyle/>
          <a:p>
            <a:pPr marL="19050" indent="0" algn="just">
              <a:buNone/>
            </a:pPr>
            <a:endParaRPr lang="ru-RU" sz="1300" dirty="0"/>
          </a:p>
          <a:p>
            <a:pPr marL="304800" indent="-285750" algn="just">
              <a:buFont typeface="Wingdings" pitchFamily="2" charset="2"/>
              <a:buChar char="ü"/>
            </a:pPr>
            <a:r>
              <a:rPr lang="ru-RU" sz="1300" dirty="0">
                <a:solidFill>
                  <a:srgbClr val="0070C0"/>
                </a:solidFill>
              </a:rPr>
              <a:t>СПРОС СОКРАТИЛСЯ И УДЕРЖИВАЕТСЯ НА КРИТИЧЕСКОМ ДЛЯ ПРЕДПРИЯТИЙ УРОВНЕ: </a:t>
            </a:r>
          </a:p>
          <a:p>
            <a:pPr marL="19050" indent="0" algn="just">
              <a:buNone/>
            </a:pPr>
            <a:endParaRPr lang="ru-RU" sz="1300" dirty="0"/>
          </a:p>
          <a:p>
            <a:pPr marL="19050" indent="0" algn="just">
              <a:buNone/>
            </a:pPr>
            <a:r>
              <a:rPr lang="ru-RU" sz="1300" dirty="0"/>
              <a:t>больше половины респондентов (60,6%) отметили, что спрос на их продукцию/услуги сократился на 50% и более. (25,8%) от общего числа опрошенных ответили, что спрос на их продукцию/услуги снизился на 91% и более,</a:t>
            </a:r>
          </a:p>
          <a:p>
            <a:pPr marL="304800" indent="-285750" algn="just">
              <a:buFont typeface="Wingdings" pitchFamily="2" charset="2"/>
              <a:buChar char="ü"/>
            </a:pPr>
            <a:endParaRPr lang="ru-RU" sz="1300" u="sng" dirty="0"/>
          </a:p>
          <a:p>
            <a:pPr marL="19050" indent="0" algn="just">
              <a:buNone/>
            </a:pPr>
            <a:r>
              <a:rPr lang="ru-RU" sz="1300" u="sng" dirty="0">
                <a:solidFill>
                  <a:srgbClr val="0070C0"/>
                </a:solidFill>
              </a:rPr>
              <a:t>Наибольшее снижение спроса (до 90%) отмечается в отраслях : </a:t>
            </a:r>
          </a:p>
          <a:p>
            <a:pPr marL="304800" indent="-285750" algn="just"/>
            <a:r>
              <a:rPr lang="ru-RU" sz="1300" dirty="0"/>
              <a:t>культуры и искусства (74%). </a:t>
            </a:r>
          </a:p>
          <a:p>
            <a:pPr marL="304800" indent="-285750" algn="just"/>
            <a:r>
              <a:rPr lang="ru-RU" sz="1300" dirty="0"/>
              <a:t>гостиничного и туристического бизнеса (72,8%)</a:t>
            </a:r>
          </a:p>
          <a:p>
            <a:pPr marL="19050" indent="0" algn="just">
              <a:buNone/>
            </a:pPr>
            <a:endParaRPr lang="ru-RU" sz="1300" u="sng" dirty="0"/>
          </a:p>
          <a:p>
            <a:pPr marL="19050" indent="0" algn="just">
              <a:buNone/>
            </a:pPr>
            <a:r>
              <a:rPr lang="ru-RU" sz="1300" u="sng" dirty="0">
                <a:solidFill>
                  <a:srgbClr val="0070C0"/>
                </a:solidFill>
              </a:rPr>
              <a:t>Наименьшее снижение спроса (спрос остался на прежнем уровне) : </a:t>
            </a:r>
          </a:p>
          <a:p>
            <a:pPr marL="304800" indent="-285750" algn="just"/>
            <a:r>
              <a:rPr lang="ru-RU" sz="1300" dirty="0"/>
              <a:t>в сфере торговли продуктовыми группами товаров (15%)</a:t>
            </a:r>
          </a:p>
          <a:p>
            <a:pPr marL="304800" indent="-285750" algn="just"/>
            <a:r>
              <a:rPr lang="ru-RU" sz="1300" dirty="0"/>
              <a:t>В сельском хозяйстве (18%)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300" dirty="0"/>
          </a:p>
          <a:p>
            <a:pPr algn="just"/>
            <a:endParaRPr lang="ru-RU" sz="13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4717132" y="1124744"/>
            <a:ext cx="4175348" cy="5477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200" dirty="0"/>
          </a:p>
          <a:p>
            <a:pPr algn="just"/>
            <a:endParaRPr lang="ru-RU" sz="12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9108F39-35DF-2245-97EC-C82F9778A918}"/>
              </a:ext>
            </a:extLst>
          </p:cNvPr>
          <p:cNvCxnSpPr>
            <a:cxnSpLocks/>
          </p:cNvCxnSpPr>
          <p:nvPr/>
        </p:nvCxnSpPr>
        <p:spPr>
          <a:xfrm>
            <a:off x="4457081" y="1141523"/>
            <a:ext cx="0" cy="495177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927" y="764703"/>
            <a:ext cx="4442394" cy="511256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endParaRPr lang="ru-RU" sz="1300" dirty="0"/>
          </a:p>
          <a:p>
            <a:pPr algn="just">
              <a:buFont typeface="Wingdings" pitchFamily="2" charset="2"/>
              <a:buChar char="ü"/>
            </a:pPr>
            <a:r>
              <a:rPr lang="ru-RU" sz="1400" dirty="0">
                <a:solidFill>
                  <a:srgbClr val="0070C0"/>
                </a:solidFill>
              </a:rPr>
              <a:t>Основной трудностью - (51%) по-прежнему остается невозможность платить заработную плату сотрудникам и налоги с ФОТ:</a:t>
            </a:r>
          </a:p>
          <a:p>
            <a:pPr marL="490538" indent="-171450"/>
            <a:r>
              <a:rPr lang="ru-RU" sz="1300" dirty="0"/>
              <a:t>По-прежнему на высоком уровне (58,5%) остается количество респондентов, считающих что не менее одной трети  компаний перевели своих работников на минимально возможную заработную плату или их сотрудники ушли в отпуск «за свой счет» </a:t>
            </a:r>
          </a:p>
          <a:p>
            <a:pPr marL="490538" indent="-171450"/>
            <a:r>
              <a:rPr lang="ru-RU" sz="1300" dirty="0"/>
              <a:t>56% респондентов отмечают, что треть и более компаний, сократили численность сотрудников . </a:t>
            </a:r>
          </a:p>
          <a:p>
            <a:pPr marL="361950" indent="-287338">
              <a:buFont typeface="Wingdings" pitchFamily="2" charset="2"/>
              <a:buChar char="ü"/>
            </a:pPr>
            <a:r>
              <a:rPr lang="ru-RU" sz="1400" dirty="0">
                <a:solidFill>
                  <a:srgbClr val="0070C0"/>
                </a:solidFill>
              </a:rPr>
              <a:t>Большинство мер государственной поддержки не находят поддержки среди предпринимателей. Среди мер, в которых предприятия не нуждаются или же условия не позволяют воспользоваться ими:</a:t>
            </a:r>
          </a:p>
          <a:p>
            <a:pPr marL="496888" indent="-179388" fontAlgn="b"/>
            <a:r>
              <a:rPr lang="ru-RU" sz="1400" dirty="0"/>
              <a:t>мораторий на подачу заявлений кредиторов о банкротстве компаний на 6 месяцев (87,8%)</a:t>
            </a:r>
          </a:p>
          <a:p>
            <a:pPr marL="496888" indent="-179388" fontAlgn="b"/>
            <a:r>
              <a:rPr lang="ru-RU" sz="1400" dirty="0"/>
              <a:t>установление возможности изменения государственного контракта по соглашению сторон (86,4%)</a:t>
            </a:r>
          </a:p>
          <a:p>
            <a:pPr marL="496888" indent="-179388" fontAlgn="b"/>
            <a:r>
              <a:rPr lang="ru-RU" sz="1400" dirty="0"/>
              <a:t>неприменение санкций при нарушениях условий </a:t>
            </a:r>
            <a:r>
              <a:rPr lang="ru-RU" sz="1400" dirty="0" err="1"/>
              <a:t>госконтрактов</a:t>
            </a:r>
            <a:r>
              <a:rPr lang="ru-RU" sz="1400" dirty="0"/>
              <a:t> (89,5%)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300" dirty="0"/>
          </a:p>
          <a:p>
            <a:pPr algn="just">
              <a:buFont typeface="Wingdings" panose="05000000000000000000" pitchFamily="2" charset="2"/>
              <a:buChar char="§"/>
            </a:pPr>
            <a:endParaRPr lang="ru-RU" sz="1300" dirty="0"/>
          </a:p>
          <a:p>
            <a:pPr algn="just">
              <a:buFont typeface="Wingdings" panose="05000000000000000000" pitchFamily="2" charset="2"/>
              <a:buChar char="§"/>
            </a:pPr>
            <a:endParaRPr lang="ru-RU" sz="1300" dirty="0"/>
          </a:p>
          <a:p>
            <a:pPr algn="just">
              <a:buFont typeface="Wingdings" panose="05000000000000000000" pitchFamily="2" charset="2"/>
              <a:buChar char="§"/>
            </a:pPr>
            <a:endParaRPr lang="ru-RU" sz="1300" dirty="0"/>
          </a:p>
          <a:p>
            <a:pPr algn="just">
              <a:buFont typeface="Wingdings" panose="05000000000000000000" pitchFamily="2" charset="2"/>
              <a:buChar char="§"/>
            </a:pPr>
            <a:endParaRPr lang="ru-RU" sz="13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73897" y="3587145"/>
            <a:ext cx="4038600" cy="2290127"/>
          </a:xfrm>
        </p:spPr>
        <p:txBody>
          <a:bodyPr>
            <a:normAutofit lnSpcReduction="10000"/>
          </a:bodyPr>
          <a:lstStyle/>
          <a:p>
            <a:pPr algn="just"/>
            <a:endParaRPr lang="ru-RU" sz="1200" dirty="0"/>
          </a:p>
          <a:p>
            <a:pPr algn="just">
              <a:buFont typeface="Wingdings" pitchFamily="2" charset="2"/>
              <a:buChar char="ü"/>
            </a:pPr>
            <a:r>
              <a:rPr lang="ru-RU" sz="1400" dirty="0">
                <a:solidFill>
                  <a:srgbClr val="0070C0"/>
                </a:solidFill>
              </a:rPr>
              <a:t>Предприниматели продолжают учиться работать дистанционно: </a:t>
            </a:r>
          </a:p>
          <a:p>
            <a:pPr marL="0" indent="0" algn="just">
              <a:buNone/>
            </a:pPr>
            <a:endParaRPr lang="ru-RU" sz="1400" dirty="0">
              <a:solidFill>
                <a:srgbClr val="0070C0"/>
              </a:solidFill>
            </a:endParaRPr>
          </a:p>
          <a:p>
            <a:pPr marL="401638" indent="-265113" algn="just"/>
            <a:r>
              <a:rPr lang="ru-RU" sz="1400" dirty="0"/>
              <a:t>(44,5%) предпринимателей сообщили, что оказание услуг в дистанционном режиме для их бизнеса невозможно. Данный показатель уменьшился на 13% по сравнению с опросом, который состоялся 13 апреля 2020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4572000" y="536525"/>
            <a:ext cx="4442395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12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</a:lvl9pPr>
          </a:lstStyle>
          <a:p>
            <a:endParaRPr lang="ru-RU" sz="1300" dirty="0"/>
          </a:p>
          <a:p>
            <a:endParaRPr lang="ru-RU" sz="13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solidFill>
                  <a:srgbClr val="0070C0"/>
                </a:solidFill>
              </a:rPr>
              <a:t>К наиболее востребованным мерам предприниматели отнесли:</a:t>
            </a:r>
          </a:p>
          <a:p>
            <a:pPr marL="496888" indent="-222250">
              <a:buFont typeface="Arial" panose="020B0604020202020204" pitchFamily="34" charset="0"/>
              <a:buChar char="•"/>
              <a:tabLst>
                <a:tab pos="3990975" algn="l"/>
              </a:tabLst>
            </a:pPr>
            <a:r>
              <a:rPr lang="ru-RU" sz="1400" dirty="0"/>
              <a:t>отсрочка по всем налогам за исключением НДС на 6 месяцев (60,8%)</a:t>
            </a:r>
          </a:p>
          <a:p>
            <a:pPr marL="496888" indent="-222250">
              <a:buFont typeface="Arial" panose="020B0604020202020204" pitchFamily="34" charset="0"/>
              <a:buChar char="•"/>
              <a:tabLst>
                <a:tab pos="3990975" algn="l"/>
              </a:tabLst>
            </a:pPr>
            <a:r>
              <a:rPr lang="ru-RU" sz="1400" dirty="0"/>
              <a:t>прямые выплаты компенсации за каждого работающего в размере 1 МРОТ (59,8%)</a:t>
            </a:r>
          </a:p>
          <a:p>
            <a:pPr marL="496888" indent="-222250">
              <a:buFont typeface="Arial" panose="020B0604020202020204" pitchFamily="34" charset="0"/>
              <a:buChar char="•"/>
              <a:tabLst>
                <a:tab pos="3990975" algn="l"/>
              </a:tabLst>
            </a:pPr>
            <a:r>
              <a:rPr lang="ru-RU" sz="1400" dirty="0"/>
              <a:t>снижение размера страховых взносов до 15% от суммы заработной платы выше МРОТ (52,3%)</a:t>
            </a:r>
          </a:p>
          <a:p>
            <a:pPr marL="496888" indent="-222250">
              <a:buFont typeface="Arial" panose="020B0604020202020204" pitchFamily="34" charset="0"/>
              <a:buChar char="•"/>
              <a:tabLst>
                <a:tab pos="3990975" algn="l"/>
              </a:tabLst>
            </a:pPr>
            <a:r>
              <a:rPr lang="ru-RU" sz="1400" dirty="0"/>
              <a:t>перенос сроков сдачи отчетностей (51,7%)</a:t>
            </a:r>
          </a:p>
          <a:p>
            <a:endParaRPr lang="ru-RU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BB37F61-3DFF-49CE-8FCB-DF8C48A9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ОСНОВНЫЕ РЕЗУЛЬТАТЫ МОНИТОРИНГА (2)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(в сравнении с  данными мониторинга 13-го  и 27-го апреля)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58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0B7BC-926D-43D9-8F94-0E63E113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/>
              <a:t>Так же предпринимателям было предложено оценить перечень действующих мер поддержки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2BD877-EB44-4F51-A9F0-99435C2D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Воспользовались ли Вы такими мерами поддержки, как реструктуризация кредитов и отказ от начисления заемщикам повышенных процентов, штрафов и пени?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844824"/>
            <a:ext cx="5734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00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Воспользовались ли Вы такими мерами поддержки, как снижение и/или отсрочка по платежам по аренде государственных и муниципальных площадей?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077244"/>
            <a:ext cx="5734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10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Воспользовались ли Вы такими мерами поддержки, как отсрочка по всем налогам (за исключением НДС) на 6 месяцев?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772816"/>
            <a:ext cx="5734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203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Воспользовались ли Вы такими мерами поддержки, как снижение размера страховых взносов до 15% от суммы заработной платы выше МРОТ?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772816"/>
            <a:ext cx="5734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587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Воспользовались ли Вы такими мерами поддержки, как мораторий на подачу заявлений кредиторов о банкротстве компаний на 6 месяцев?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844824"/>
            <a:ext cx="5734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111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Воспользовались ли Вы такими мерами поддержки, как установление возможности изменения государственного контракта по соглашению сторон?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916832"/>
            <a:ext cx="5734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66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Воспользовались ли Вы такими мерами поддержки, как</a:t>
            </a:r>
            <a:r>
              <a:rPr lang="en-US" sz="2000" dirty="0"/>
              <a:t> </a:t>
            </a:r>
            <a:r>
              <a:rPr lang="ru-RU" sz="2000" dirty="0"/>
              <a:t>неприменение санкций при нарушениях условий </a:t>
            </a:r>
            <a:r>
              <a:rPr lang="ru-RU" sz="2000" dirty="0" err="1"/>
              <a:t>госконтрактов</a:t>
            </a:r>
            <a:r>
              <a:rPr lang="ru-RU" sz="2000" dirty="0"/>
              <a:t>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844824"/>
            <a:ext cx="5734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5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27408"/>
            <a:ext cx="8229600" cy="738664"/>
          </a:xfrm>
        </p:spPr>
        <p:txBody>
          <a:bodyPr>
            <a:noAutofit/>
          </a:bodyPr>
          <a:lstStyle/>
          <a:p>
            <a:r>
              <a:rPr lang="ru-RU" sz="1200" b="1" dirty="0"/>
              <a:t> </a:t>
            </a:r>
            <a:r>
              <a:rPr lang="ru-RU" sz="1400" b="1" dirty="0"/>
              <a:t>Распределение ответов респондентов на вопрос: </a:t>
            </a:r>
            <a:br>
              <a:rPr lang="ru-RU" sz="1400" b="1" dirty="0"/>
            </a:br>
            <a:r>
              <a:rPr lang="ru-RU" sz="1400" b="1" dirty="0"/>
              <a:t>«К какой сфере деятельности относится Ваша компания?»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1861359"/>
            <a:ext cx="2383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</a:rPr>
              <a:t>(в % от  общего числа ответивших на вопрос)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C30075-50F6-4644-BFE0-93654B7D6FA1}"/>
              </a:ext>
            </a:extLst>
          </p:cNvPr>
          <p:cNvSpPr/>
          <p:nvPr/>
        </p:nvSpPr>
        <p:spPr>
          <a:xfrm>
            <a:off x="395536" y="441078"/>
            <a:ext cx="8352928" cy="89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проведен 12 мая 2020 г. </a:t>
            </a:r>
          </a:p>
          <a:p>
            <a:pPr algn="just">
              <a:spcAft>
                <a:spcPts val="800"/>
              </a:spcAft>
            </a:pP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мониторинге приняли участие руководители и владельцы 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компаний из 85 субъектов РФ.</a:t>
            </a:r>
          </a:p>
          <a:p>
            <a:pPr algn="just">
              <a:spcAft>
                <a:spcPts val="800"/>
              </a:spcAft>
            </a:pP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Следующий  этап мониторинга планируется провести: 22 мая 2020 г.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97432593"/>
              </p:ext>
            </p:extLst>
          </p:nvPr>
        </p:nvGraphicFramePr>
        <p:xfrm>
          <a:off x="318564" y="1886805"/>
          <a:ext cx="8853170" cy="479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-1557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Воспользовались ли Вы такими мерами поддержки, как перенос сроков сдачи отчетностей?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916832"/>
            <a:ext cx="5734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89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Воспользовались ли Вы такими мерами поддержки, как</a:t>
            </a:r>
            <a:r>
              <a:rPr lang="en-US" sz="2000" dirty="0"/>
              <a:t> </a:t>
            </a:r>
            <a:r>
              <a:rPr lang="ru-RU" sz="2000" dirty="0"/>
              <a:t>снижение </a:t>
            </a:r>
            <a:r>
              <a:rPr lang="ru-RU" sz="2000" dirty="0" err="1"/>
              <a:t>эквайринговых</a:t>
            </a:r>
            <a:r>
              <a:rPr lang="ru-RU" sz="2000" dirty="0"/>
              <a:t> комиссий по онлайн-покупкам?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734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292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Воспользовались ли Вы такими мерами поддержки, как изменение условий уплаты имущественных налогов в 2020 году?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916832"/>
            <a:ext cx="5734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327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Воспользовались ли Вы такими мерами поддержки, как</a:t>
            </a:r>
            <a:r>
              <a:rPr lang="en-US" sz="2000" dirty="0"/>
              <a:t> </a:t>
            </a:r>
            <a:r>
              <a:rPr lang="ru-RU" sz="2000" dirty="0"/>
              <a:t>беспроцентное кредитование на выплату зарплаты на период до 6 месяцев?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916832"/>
            <a:ext cx="5734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267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Воспользовались ли Вы такими мерами поддержки, как снижение налоговых ставок по упрощенной системе налогообложения?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988840"/>
            <a:ext cx="5734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179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Воспользовались ли Вы такими мерами поддержки, как субсидирование процентных ставок по кредитам бизнеса?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916832"/>
            <a:ext cx="5734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479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Воспользовались ли Вы такими мерами поддержки, как</a:t>
            </a:r>
            <a:r>
              <a:rPr lang="en-US" sz="2000" dirty="0"/>
              <a:t> </a:t>
            </a:r>
            <a:r>
              <a:rPr lang="ru-RU" sz="2000" dirty="0"/>
              <a:t>субсидирование или отсрочка коммунальных платежей?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077244"/>
            <a:ext cx="5734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342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Воспользовались ли Вы такими мерами поддержки, как</a:t>
            </a:r>
            <a:r>
              <a:rPr lang="en-US" sz="2000" dirty="0"/>
              <a:t> </a:t>
            </a:r>
            <a:r>
              <a:rPr lang="ru-RU" sz="2000" dirty="0"/>
              <a:t>прямые выплаты компенсации за каждого работающего в размере 1 МРОТ?</a:t>
            </a:r>
            <a:r>
              <a:rPr lang="en-US" sz="2000" dirty="0"/>
              <a:t> 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844824"/>
            <a:ext cx="5734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47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76"/>
            <a:ext cx="4245868" cy="774919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/>
              <a:t>(5</a:t>
            </a:r>
            <a:r>
              <a:rPr lang="en-US" sz="1200" b="0" dirty="0"/>
              <a:t>2</a:t>
            </a:r>
            <a:r>
              <a:rPr lang="ru-RU" sz="1200" b="0" dirty="0"/>
              <a:t>,</a:t>
            </a:r>
            <a:r>
              <a:rPr lang="en-US" sz="1200" b="0" dirty="0"/>
              <a:t>5</a:t>
            </a:r>
            <a:r>
              <a:rPr lang="ru-RU" sz="1200" b="0" dirty="0"/>
              <a:t>%)</a:t>
            </a:r>
            <a:r>
              <a:rPr lang="en-US" sz="1200" b="0" dirty="0"/>
              <a:t> </a:t>
            </a:r>
            <a:r>
              <a:rPr lang="ru-RU" sz="1200" b="0" dirty="0"/>
              <a:t>респондентов ответили, что временно остановили деятельность своей компании.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4245868" cy="1008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b="1" dirty="0"/>
              <a:t>«Остановила ли Ваша компания свою деятельность в связи с введением режима самоизоляции?»</a:t>
            </a:r>
            <a:endParaRPr lang="ru-RU" sz="105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44624"/>
            <a:ext cx="4247455" cy="1224136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/>
              <a:t>Больше половины респондентов (6</a:t>
            </a:r>
            <a:r>
              <a:rPr lang="en-US" sz="1200" b="0" dirty="0"/>
              <a:t>0</a:t>
            </a:r>
            <a:r>
              <a:rPr lang="ru-RU" sz="1200" b="0" dirty="0"/>
              <a:t>,</a:t>
            </a:r>
            <a:r>
              <a:rPr lang="en-US" sz="1200" b="0" dirty="0"/>
              <a:t>6</a:t>
            </a:r>
            <a:r>
              <a:rPr lang="ru-RU" sz="1200" b="0" dirty="0"/>
              <a:t>%) отметили, что спрос на их продукцию/услуги сократился на 50% и более. При этом (2</a:t>
            </a:r>
            <a:r>
              <a:rPr lang="en-US" sz="1200" b="0" dirty="0"/>
              <a:t>5</a:t>
            </a:r>
            <a:r>
              <a:rPr lang="ru-RU" sz="1200" b="0" dirty="0"/>
              <a:t>,</a:t>
            </a:r>
            <a:r>
              <a:rPr lang="en-US" sz="1200" b="0" dirty="0"/>
              <a:t>8</a:t>
            </a:r>
            <a:r>
              <a:rPr lang="ru-RU" sz="1200" b="0" dirty="0"/>
              <a:t>%) от общего числа опрошенных ответили, что спрос на их продукцию/услуги снизился на 91% и более: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340768"/>
            <a:ext cx="4247455" cy="4569371"/>
          </a:xfrm>
        </p:spPr>
        <p:txBody>
          <a:bodyPr/>
          <a:lstStyle/>
          <a:p>
            <a:pPr marL="0" algn="just">
              <a:buNone/>
            </a:pPr>
            <a:r>
              <a:rPr lang="ru-RU" sz="1200" b="1" dirty="0"/>
              <a:t>«Сократился ли спрос на продукцию/услуги Вашей компании по сравнению с тем же периодом прошлого года, если да, то насколько?»</a:t>
            </a:r>
            <a:endParaRPr lang="ru-RU" sz="1400" b="1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916832"/>
            <a:ext cx="2383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</a:rPr>
              <a:t>(в % от  общего числа ответивших на вопрос)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1916832"/>
            <a:ext cx="25557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</a:rPr>
              <a:t>(в % от  общего числа ответивших на вопрос)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855412405"/>
              </p:ext>
            </p:extLst>
          </p:nvPr>
        </p:nvGraphicFramePr>
        <p:xfrm>
          <a:off x="4393291" y="2272501"/>
          <a:ext cx="4615815" cy="403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-1530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1503D2B-FDDD-8E4B-8A75-D902702F2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916860"/>
              </p:ext>
            </p:extLst>
          </p:nvPr>
        </p:nvGraphicFramePr>
        <p:xfrm>
          <a:off x="251520" y="2272501"/>
          <a:ext cx="4392666" cy="381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3" y="223747"/>
            <a:ext cx="4010068" cy="936103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/>
              <a:t>По мнению большинства опрошенных предпринимателей (5</a:t>
            </a:r>
            <a:r>
              <a:rPr lang="en-US" sz="1200" b="0" dirty="0"/>
              <a:t>5</a:t>
            </a:r>
            <a:r>
              <a:rPr lang="ru-RU" sz="1200" b="0" dirty="0"/>
              <a:t>,</a:t>
            </a:r>
            <a:r>
              <a:rPr lang="en-US" sz="1200" b="0" dirty="0"/>
              <a:t>7</a:t>
            </a:r>
            <a:r>
              <a:rPr lang="ru-RU" sz="1200" b="0" dirty="0"/>
              <a:t>%) треть и более компаний, работающих в их отрасли и их регионе, сократили численность сотрудников. По сравнению с прошлым периодом, данный показатель вырос на 7,</a:t>
            </a:r>
            <a:r>
              <a:rPr lang="en-US" sz="1200" b="0" dirty="0"/>
              <a:t>1</a:t>
            </a:r>
            <a:r>
              <a:rPr lang="ru-RU" sz="1200" b="0" dirty="0"/>
              <a:t> %: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799769749"/>
              </p:ext>
            </p:extLst>
          </p:nvPr>
        </p:nvGraphicFramePr>
        <p:xfrm>
          <a:off x="4702242" y="2276872"/>
          <a:ext cx="4247455" cy="426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8708" y="-1738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189160" y="216024"/>
            <a:ext cx="4588824" cy="1556792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/>
              <a:t>До (5</a:t>
            </a:r>
            <a:r>
              <a:rPr lang="en-US" sz="1200" b="0" dirty="0"/>
              <a:t>8</a:t>
            </a:r>
            <a:r>
              <a:rPr lang="ru-RU" sz="1200" b="0" dirty="0"/>
              <a:t>,</a:t>
            </a:r>
            <a:r>
              <a:rPr lang="en-US" sz="1200" b="0" dirty="0"/>
              <a:t>5</a:t>
            </a:r>
            <a:r>
              <a:rPr lang="ru-RU" sz="1200" b="0" dirty="0"/>
              <a:t>%) выросло количество респондентов, которые указывают, что треть и более компаний, работающих в их отрасли в их субъекте РФ, перевели своих работников на минимально возможную заработную плату или их сотрудники ушли в отпуск «за свой счет» (рост </a:t>
            </a:r>
            <a:r>
              <a:rPr lang="en-US" sz="1200" b="0" dirty="0"/>
              <a:t>c </a:t>
            </a:r>
            <a:r>
              <a:rPr lang="ru-RU" sz="1200" b="0" dirty="0"/>
              <a:t>начала апреля на 8,8%).</a:t>
            </a:r>
          </a:p>
          <a:p>
            <a:pPr algn="just"/>
            <a:r>
              <a:rPr lang="ru-RU" sz="1200" b="0" dirty="0"/>
              <a:t>(28,1%) от всего числа опрошенных отметили, что практически все компании перевели сотрудников на минимальную заработную плату или их сотрудники ушли в отпуск «за свой счет».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023616918"/>
              </p:ext>
            </p:extLst>
          </p:nvPr>
        </p:nvGraphicFramePr>
        <p:xfrm>
          <a:off x="40722" y="2833063"/>
          <a:ext cx="4333085" cy="447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68322" y="2636912"/>
            <a:ext cx="2383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</a:rPr>
              <a:t>(в % от  общего числа ответивших на вопрос)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63869" y="2849992"/>
            <a:ext cx="2383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</a:rPr>
              <a:t>(в % от  общего числа ответивших на вопрос)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77984" y="2204864"/>
            <a:ext cx="4247455" cy="648072"/>
          </a:xfrm>
        </p:spPr>
        <p:txBody>
          <a:bodyPr/>
          <a:lstStyle/>
          <a:p>
            <a:pPr marL="0" algn="just">
              <a:buNone/>
            </a:pPr>
            <a:r>
              <a:rPr lang="ru-RU" sz="1200" b="1" dirty="0"/>
              <a:t>«Как Вы считаете, какова доля работающих в Вашей отрасли в Вашем регионе компаний, сокративших численность сотрудников?»</a:t>
            </a:r>
            <a:endParaRPr lang="ru-RU" b="1" dirty="0"/>
          </a:p>
        </p:txBody>
      </p:sp>
      <p:sp>
        <p:nvSpPr>
          <p:cNvPr id="15" name="Содержимое 3"/>
          <p:cNvSpPr>
            <a:spLocks noGrp="1"/>
          </p:cNvSpPr>
          <p:nvPr>
            <p:ph sz="half" idx="2"/>
          </p:nvPr>
        </p:nvSpPr>
        <p:spPr>
          <a:xfrm>
            <a:off x="291126" y="2206625"/>
            <a:ext cx="4362600" cy="1080121"/>
          </a:xfrm>
        </p:spPr>
        <p:txBody>
          <a:bodyPr/>
          <a:lstStyle/>
          <a:p>
            <a:pPr marL="0" algn="just">
              <a:buNone/>
            </a:pPr>
            <a:r>
              <a:rPr lang="ru-RU" sz="1200" b="1" dirty="0"/>
              <a:t>«Какой процент компаний, работающих в Вашей отрасли в Вашем регионе, перевели сотрудников на минимально возможную заработную плату или их сотрудники ушли в отпуск «за свой счет»?»</a:t>
            </a:r>
            <a:endParaRPr lang="ru-RU" dirty="0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8944" y="188639"/>
            <a:ext cx="6408712" cy="949393"/>
          </a:xfrm>
        </p:spPr>
        <p:txBody>
          <a:bodyPr>
            <a:normAutofit/>
          </a:bodyPr>
          <a:lstStyle/>
          <a:p>
            <a:pPr algn="just"/>
            <a:r>
              <a:rPr lang="ru-RU" sz="1400" b="0" dirty="0">
                <a:solidFill>
                  <a:srgbClr val="0070C0"/>
                </a:solidFill>
              </a:rPr>
              <a:t>ПО-ПРЕЖНЕМУ БОЛЬШАЯ ЧАСТЬ (51%) ОПРОШЕННЫХ СООБЩАЮТ, ЧТО ОСНОВНАЯ ТРУДНОСТЬ, С КОТОРОЙ СТОЛКНУЛСЯ ИХ БИЗНЕС – НЕВОЗМОЖНОСТЬ ПЛАТИТЬ ЗАРАБОТНУЮ ПЛАТУ СОТРУДНИКАМ И НАЛОГИ С ФОТ.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44564" y="1349379"/>
            <a:ext cx="3579712" cy="742804"/>
          </a:xfrm>
        </p:spPr>
        <p:txBody>
          <a:bodyPr>
            <a:normAutofit fontScale="92500" lnSpcReduction="10000"/>
          </a:bodyPr>
          <a:lstStyle/>
          <a:p>
            <a:pPr marL="0" algn="ctr">
              <a:buNone/>
            </a:pPr>
            <a:r>
              <a:rPr lang="ru-RU" sz="1200" b="1" dirty="0"/>
              <a:t>«С какими трудностями столкнулась Ваша компания за последнюю неделю?»</a:t>
            </a:r>
            <a:r>
              <a:rPr lang="ru-RU" sz="1200" i="1" dirty="0"/>
              <a:t> (допускался выбор неограниченного числа ответов)</a:t>
            </a:r>
            <a:endParaRPr lang="en-US" sz="1200" i="1" dirty="0"/>
          </a:p>
          <a:p>
            <a:pPr marL="0" algn="ctr">
              <a:buNone/>
            </a:pPr>
            <a:r>
              <a:rPr lang="ru-RU" sz="1200" b="1" dirty="0"/>
              <a:t>Опрос от 12 мая 2020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97482" y="2059121"/>
            <a:ext cx="2383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</a:rPr>
              <a:t>(в % от  общего числа ответивших на вопрос)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2531" y="6077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48537922"/>
              </p:ext>
            </p:extLst>
          </p:nvPr>
        </p:nvGraphicFramePr>
        <p:xfrm>
          <a:off x="1979712" y="2303531"/>
          <a:ext cx="4509417" cy="408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55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794" y="421027"/>
            <a:ext cx="4374084" cy="855672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/>
              <a:t>Практически половина (4</a:t>
            </a:r>
            <a:r>
              <a:rPr lang="en-US" sz="1200" b="0" dirty="0"/>
              <a:t>9</a:t>
            </a:r>
            <a:r>
              <a:rPr lang="ru-RU" sz="1200" b="0" dirty="0"/>
              <a:t>%) респондентов сообщили, что их компания не входит по основному виду деятельности в число наиболее пострадавших отраслей в результате пандемии COVID-19 по утвержденному Правительством перечню отраслей.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412776"/>
            <a:ext cx="4317876" cy="1224137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1200" b="1" dirty="0"/>
              <a:t>«Входит ли Ваша компания по основному виду деятельности (основной ОКВЭД) в число наиболее пострадавших отраслей в результате пандемии COVID-19 по утвержденному Правительством перечню отраслей?»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0059" y="620688"/>
            <a:ext cx="4247455" cy="792088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/>
              <a:t>По сравнению с результатами предыдущего опроса, снизилась доля тех, кто считает, что условия предоставления поддержки не позволят ее получить с (36%) до (26%), а доля воспользовавшихся поддержкой увеличилась с (7%) до (16%)</a:t>
            </a:r>
            <a:r>
              <a:rPr lang="en-US" sz="1200" b="0" dirty="0"/>
              <a:t>. </a:t>
            </a:r>
            <a:r>
              <a:rPr lang="ru-RU" sz="1200" b="0" dirty="0"/>
              <a:t>Вместе с тем за последние две недели выросло и число отказов в предоставлении мер поддержки: с (15,5%) до (17%).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379908"/>
            <a:ext cx="4391115" cy="4713388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/>
              <a:t>«Если Ваша компания вошла в список наиболее пострадавших отраслей, то смогли ли воспользоваться льготами, предоставляемыми для наиболее пострадавших предприятий?»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2276872"/>
            <a:ext cx="2383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</a:rPr>
              <a:t>(в % от  общего числа ответивших на вопрос)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60014" y="2276872"/>
            <a:ext cx="2383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</a:rPr>
              <a:t>(в % от  общего числа ответивших на вопрос)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90679064"/>
              </p:ext>
            </p:extLst>
          </p:nvPr>
        </p:nvGraphicFramePr>
        <p:xfrm>
          <a:off x="123304" y="2610519"/>
          <a:ext cx="4516755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246328439"/>
              </p:ext>
            </p:extLst>
          </p:nvPr>
        </p:nvGraphicFramePr>
        <p:xfrm>
          <a:off x="4579722" y="2492896"/>
          <a:ext cx="4565015" cy="421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28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D326090-E24B-AB40-B016-9167BF8E1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050898"/>
              </p:ext>
            </p:extLst>
          </p:nvPr>
        </p:nvGraphicFramePr>
        <p:xfrm>
          <a:off x="2195736" y="2148937"/>
          <a:ext cx="4389483" cy="421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Текст 2">
            <a:extLst>
              <a:ext uri="{FF2B5EF4-FFF2-40B4-BE49-F238E27FC236}">
                <a16:creationId xmlns:a16="http://schemas.microsoft.com/office/drawing/2014/main" id="{574786F6-884F-7347-B91B-971452BB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74638"/>
            <a:ext cx="6552728" cy="1143000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>
                <a:solidFill>
                  <a:srgbClr val="0070C0"/>
                </a:solidFill>
              </a:rPr>
              <a:t>ПРАКТИЧЕСКИ ПОЛОВИНА (4</a:t>
            </a:r>
            <a:r>
              <a:rPr lang="en-US" sz="1200" b="0" dirty="0">
                <a:solidFill>
                  <a:srgbClr val="0070C0"/>
                </a:solidFill>
              </a:rPr>
              <a:t>4</a:t>
            </a:r>
            <a:r>
              <a:rPr lang="ru-RU" sz="1200" b="0" dirty="0">
                <a:solidFill>
                  <a:srgbClr val="0070C0"/>
                </a:solidFill>
              </a:rPr>
              <a:t>,</a:t>
            </a:r>
            <a:r>
              <a:rPr lang="en-US" sz="1200" b="0" dirty="0">
                <a:solidFill>
                  <a:srgbClr val="0070C0"/>
                </a:solidFill>
              </a:rPr>
              <a:t>5</a:t>
            </a:r>
            <a:r>
              <a:rPr lang="ru-RU" sz="1200" b="0" dirty="0">
                <a:solidFill>
                  <a:srgbClr val="0070C0"/>
                </a:solidFill>
              </a:rPr>
              <a:t>%) ПРЕДПРИНИМАТЕЛЕЙ СООБЩИЛИ, ЧТО ОКАЗАНИЕ УСЛУГ В ДИСТАНЦИОННОМ РЕЖИМЕ ДЛЯ ИХ БИЗНЕСА НЕВОЗМОЖНО. ДАННЫЙ ПОКАЗАТЕЛЬ УМЕНЬШИЛСЯ НА </a:t>
            </a:r>
            <a:r>
              <a:rPr lang="en-US" sz="1200" b="0" dirty="0">
                <a:solidFill>
                  <a:srgbClr val="0070C0"/>
                </a:solidFill>
              </a:rPr>
              <a:t>13</a:t>
            </a:r>
            <a:r>
              <a:rPr lang="ru-RU" sz="1200" b="0" dirty="0">
                <a:solidFill>
                  <a:srgbClr val="0070C0"/>
                </a:solidFill>
              </a:rPr>
              <a:t>% ПО СРАВНЕНИЮ С РЕЗУЛЬТАТАМИ ОПРОСА, КОТОРЫЙ СОСТОЯЛСЯ 13 АПРЕЛЯ 2020 ГОДА. </a:t>
            </a:r>
          </a:p>
        </p:txBody>
      </p:sp>
      <p:sp>
        <p:nvSpPr>
          <p:cNvPr id="10" name="Содержимое 3">
            <a:extLst>
              <a:ext uri="{FF2B5EF4-FFF2-40B4-BE49-F238E27FC236}">
                <a16:creationId xmlns:a16="http://schemas.microsoft.com/office/drawing/2014/main" id="{EE8FC3D6-A801-D74C-AF03-2940B3C00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70384" y="1526186"/>
            <a:ext cx="4040188" cy="3951288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1200" b="1" dirty="0"/>
              <a:t>«Перешла ли Ваша компания к предоставлению дистанционных услуг для клиентов?»</a:t>
            </a:r>
            <a:endParaRPr lang="ru-RU" sz="1200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9C45E567-24EE-9343-BB07-56AF472DA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57778" y="5013079"/>
            <a:ext cx="4041775" cy="3951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</a:rPr>
              <a:t>(в % от  общего числа ответивших на вопрос)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ED1D253C-0DD5-B147-867D-625BCFFE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39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52" y="116633"/>
            <a:ext cx="8351911" cy="576063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/>
              <a:t>У (92,4 %) ответивших предпринимателей за последнюю неделю не проводились контрольно-надзорные мероприятия (без учета проверок по соблюдению режима карантина).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1560" y="1052736"/>
            <a:ext cx="8279903" cy="4857403"/>
          </a:xfrm>
        </p:spPr>
        <p:txBody>
          <a:bodyPr/>
          <a:lstStyle/>
          <a:p>
            <a:pPr marL="0" algn="just">
              <a:buNone/>
            </a:pPr>
            <a:r>
              <a:rPr lang="ru-RU" sz="1200" b="1" dirty="0"/>
              <a:t>«Были ли за последнюю неделю проверки Вашей компании (кроме проверок по соблюдению режима карантина)?»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33499" y="1498936"/>
            <a:ext cx="2383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</a:rPr>
              <a:t>(в % от  общего числа ответивших на вопрос)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2531" y="6077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91F864D-800D-2143-B346-3AA2CFC7E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902927"/>
              </p:ext>
            </p:extLst>
          </p:nvPr>
        </p:nvGraphicFramePr>
        <p:xfrm>
          <a:off x="1524000" y="18132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44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ABD587-D895-6743-92DC-1B8B4E5471A1}"/>
              </a:ext>
            </a:extLst>
          </p:cNvPr>
          <p:cNvSpPr/>
          <p:nvPr/>
        </p:nvSpPr>
        <p:spPr>
          <a:xfrm>
            <a:off x="323528" y="476672"/>
            <a:ext cx="3888432" cy="1566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600"/>
              </a:spcAft>
            </a:pP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К </a:t>
            </a:r>
            <a:r>
              <a:rPr lang="ru-RU" sz="1200" b="1" dirty="0">
                <a:solidFill>
                  <a:srgbClr val="000000"/>
                </a:solidFill>
                <a:ea typeface="Times New Roman" panose="02020603050405020304" pitchFamily="18" charset="0"/>
              </a:rPr>
              <a:t>наиболее востребованными </a:t>
            </a: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введенным мерам поддержки, по мнению предпринимателей, относящихся к пострадавшим отраслям в соответствии с НПА Правительства РФ, были отнесены: отсрочка по всем налоговым платежам,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прямые выплаты – компенсации за каждого работающего, а также снижение размера страховых взносов до 15%.</a:t>
            </a:r>
            <a:endParaRPr lang="ru-RU" sz="1200" dirty="0">
              <a:ea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7AF8365-D6E9-A249-9ACC-969496C7C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746703"/>
              </p:ext>
            </p:extLst>
          </p:nvPr>
        </p:nvGraphicFramePr>
        <p:xfrm>
          <a:off x="323528" y="1988841"/>
          <a:ext cx="395480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20C14A-E266-5645-8CBA-5966FB3B70B1}"/>
              </a:ext>
            </a:extLst>
          </p:cNvPr>
          <p:cNvSpPr/>
          <p:nvPr/>
        </p:nvSpPr>
        <p:spPr>
          <a:xfrm>
            <a:off x="4278334" y="499390"/>
            <a:ext cx="4614214" cy="114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600"/>
              </a:spcAft>
            </a:pP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Но большинство введенных мер Правительством РФ оказались, по мнению предпринимателей в пострадавших отраслях, либо невостребованными, либо при обращении предпринимателям было отказано, либо условия предоставления меры поддержки, по мнению предпринимателей, не позволили никому ее получить.</a:t>
            </a:r>
            <a:endParaRPr lang="ru-RU" sz="1200" dirty="0">
              <a:ea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C6C70D47-6EC7-0F46-B689-B4E9C9BA1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043774"/>
              </p:ext>
            </p:extLst>
          </p:nvPr>
        </p:nvGraphicFramePr>
        <p:xfrm>
          <a:off x="4278334" y="1772816"/>
          <a:ext cx="4865666" cy="46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7625792C-427D-1F4E-9FC5-CE457359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14.05.2020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600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1730</Words>
  <Application>Microsoft Office PowerPoint</Application>
  <PresentationFormat>Экран (4:3)</PresentationFormat>
  <Paragraphs>172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Тема Office</vt:lpstr>
      <vt:lpstr>* Мониторинг проведен институтом уполномоченных по защите прав предпринимателей </vt:lpstr>
      <vt:lpstr> Распределение ответов респондентов на вопрос:  «К какой сфере деятельности относится Ваша компания?»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ПРАКТИЧЕСКИ ПОЛОВИНА (44,5%) ПРЕДПРИНИМАТЕЛЕЙ СООБЩИЛИ, ЧТО ОКАЗАНИЕ УСЛУГ В ДИСТАНЦИОННОМ РЕЖИМЕ ДЛЯ ИХ БИЗНЕСА НЕВОЗМОЖНО. ДАННЫЙ ПОКАЗАТЕЛЬ УМЕНЬШИЛСЯ НА 13% ПО СРАВНЕНИЮ С РЕЗУЛЬТАТАМИ ОПРОСА, КОТОРЫЙ СОСТОЯЛСЯ 13 АПРЕЛЯ 2020 ГОДА. </vt:lpstr>
      <vt:lpstr>Презентация PowerPoint</vt:lpstr>
      <vt:lpstr>Презентация PowerPoint</vt:lpstr>
      <vt:lpstr>ОСНОВНЫЕ РЕЗУЛЬТАТЫ МОНИТОРИНГА (1)  (в сравнении с  данными мониторинга 13-го  и 27-го апреля)</vt:lpstr>
      <vt:lpstr>ОСНОВНЫЕ РЕЗУЛЬТАТЫ МОНИТОРИНГА (2) (в сравнении с  данными мониторинга 13-го  и 27-го апреля)</vt:lpstr>
      <vt:lpstr>Так же предпринимателям было предложено оценить перечень действующих мер поддержки</vt:lpstr>
      <vt:lpstr>Воспользовались ли Вы такими мерами поддержки, как реструктуризация кредитов и отказ от начисления заемщикам повышенных процентов, штрафов и пени?</vt:lpstr>
      <vt:lpstr>Воспользовались ли Вы такими мерами поддержки, как снижение и/или отсрочка по платежам по аренде государственных и муниципальных площадей?</vt:lpstr>
      <vt:lpstr>Воспользовались ли Вы такими мерами поддержки, как отсрочка по всем налогам (за исключением НДС) на 6 месяцев?</vt:lpstr>
      <vt:lpstr>Воспользовались ли Вы такими мерами поддержки, как снижение размера страховых взносов до 15% от суммы заработной платы выше МРОТ?</vt:lpstr>
      <vt:lpstr>Воспользовались ли Вы такими мерами поддержки, как мораторий на подачу заявлений кредиторов о банкротстве компаний на 6 месяцев?</vt:lpstr>
      <vt:lpstr>Воспользовались ли Вы такими мерами поддержки, как установление возможности изменения государственного контракта по соглашению сторон?</vt:lpstr>
      <vt:lpstr>Воспользовались ли Вы такими мерами поддержки, как неприменение санкций при нарушениях условий госконтрактов?</vt:lpstr>
      <vt:lpstr>Воспользовались ли Вы такими мерами поддержки, как перенос сроков сдачи отчетностей?</vt:lpstr>
      <vt:lpstr>Воспользовались ли Вы такими мерами поддержки, как снижение эквайринговых комиссий по онлайн-покупкам?</vt:lpstr>
      <vt:lpstr>Воспользовались ли Вы такими мерами поддержки, как изменение условий уплаты имущественных налогов в 2020 году?</vt:lpstr>
      <vt:lpstr>Воспользовались ли Вы такими мерами поддержки, как беспроцентное кредитование на выплату зарплаты на период до 6 месяцев?</vt:lpstr>
      <vt:lpstr>Воспользовались ли Вы такими мерами поддержки, как снижение налоговых ставок по упрощенной системе налогообложения?</vt:lpstr>
      <vt:lpstr>Воспользовались ли Вы такими мерами поддержки, как субсидирование процентных ставок по кредитам бизнеса?</vt:lpstr>
      <vt:lpstr>Воспользовались ли Вы такими мерами поддержки, как субсидирование или отсрочка коммунальных платежей?</vt:lpstr>
      <vt:lpstr>Воспользовались ли Вы такими мерами поддержки, как прямые выплаты компенсации за каждого работающего в размере 1 МРОТ?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160</cp:revision>
  <dcterms:created xsi:type="dcterms:W3CDTF">2020-04-14T14:10:39Z</dcterms:created>
  <dcterms:modified xsi:type="dcterms:W3CDTF">2020-05-14T17:23:32Z</dcterms:modified>
</cp:coreProperties>
</file>