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701" r:id="rId3"/>
  </p:sldMasterIdLst>
  <p:notesMasterIdLst>
    <p:notesMasterId r:id="rId16"/>
  </p:notesMasterIdLst>
  <p:handoutMasterIdLst>
    <p:handoutMasterId r:id="rId17"/>
  </p:handoutMasterIdLst>
  <p:sldIdLst>
    <p:sldId id="393" r:id="rId4"/>
    <p:sldId id="491" r:id="rId5"/>
    <p:sldId id="492" r:id="rId6"/>
    <p:sldId id="494" r:id="rId7"/>
    <p:sldId id="495" r:id="rId8"/>
    <p:sldId id="496" r:id="rId9"/>
    <p:sldId id="500" r:id="rId10"/>
    <p:sldId id="497" r:id="rId11"/>
    <p:sldId id="503" r:id="rId12"/>
    <p:sldId id="498" r:id="rId13"/>
    <p:sldId id="504" r:id="rId14"/>
    <p:sldId id="422" r:id="rId15"/>
  </p:sldIdLst>
  <p:sldSz cx="9144000" cy="5143500" type="screen16x9"/>
  <p:notesSz cx="6805613" cy="99441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441" userDrawn="1">
          <p15:clr>
            <a:srgbClr val="A4A3A4"/>
          </p15:clr>
        </p15:guide>
        <p15:guide id="4" orient="horz" pos="2935" userDrawn="1">
          <p15:clr>
            <a:srgbClr val="A4A3A4"/>
          </p15:clr>
        </p15:guide>
        <p15:guide id="5" orient="horz" pos="395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72">
          <p15:clr>
            <a:srgbClr val="A4A3A4"/>
          </p15:clr>
        </p15:guide>
        <p15:guide id="8" pos="5692" userDrawn="1">
          <p15:clr>
            <a:srgbClr val="A4A3A4"/>
          </p15:clr>
        </p15:guide>
        <p15:guide id="9" pos="4150">
          <p15:clr>
            <a:srgbClr val="A4A3A4"/>
          </p15:clr>
        </p15:guide>
        <p15:guide id="10" pos="16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2792DC"/>
    <a:srgbClr val="FF3300"/>
    <a:srgbClr val="FF9A2E"/>
    <a:srgbClr val="006EB9"/>
    <a:srgbClr val="F15A22"/>
    <a:srgbClr val="0066B3"/>
    <a:srgbClr val="DF7A27"/>
    <a:srgbClr val="00B050"/>
    <a:srgbClr val="006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1" autoAdjust="0"/>
    <p:restoredTop sz="94249" autoAdjust="0"/>
  </p:normalViewPr>
  <p:slideViewPr>
    <p:cSldViewPr showGuides="1">
      <p:cViewPr varScale="1">
        <p:scale>
          <a:sx n="110" d="100"/>
          <a:sy n="110" d="100"/>
        </p:scale>
        <p:origin x="894" y="96"/>
      </p:cViewPr>
      <p:guideLst>
        <p:guide orient="horz" pos="1030"/>
        <p:guide orient="horz" pos="2159"/>
        <p:guide orient="horz" pos="441"/>
        <p:guide orient="horz" pos="2935"/>
        <p:guide orient="horz" pos="395"/>
        <p:guide pos="2880"/>
        <p:guide pos="72"/>
        <p:guide pos="5692"/>
        <p:guide pos="4150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077"/>
    </p:cViewPr>
  </p:sorterViewPr>
  <p:notesViewPr>
    <p:cSldViewPr showGuides="1">
      <p:cViewPr varScale="1">
        <p:scale>
          <a:sx n="64" d="100"/>
          <a:sy n="64" d="100"/>
        </p:scale>
        <p:origin x="-3082" y="-8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2" y="4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>
              <a:defRPr sz="1200"/>
            </a:lvl1pPr>
          </a:lstStyle>
          <a:p>
            <a:fld id="{630E27A2-0322-4601-9F2F-5DF904209CCD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45173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2" y="9445173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>
              <a:defRPr sz="1200"/>
            </a:lvl1pPr>
          </a:lstStyle>
          <a:p>
            <a:fld id="{8C792B10-F11D-4622-BAAB-7E5B5FFAC6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59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4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>
              <a:defRPr sz="1200"/>
            </a:lvl1pPr>
          </a:lstStyle>
          <a:p>
            <a:fld id="{A8EB2075-555B-4148-9B83-4C2D3BBF493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7713"/>
            <a:ext cx="66278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5" tIns="46183" rIns="92365" bIns="461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23454"/>
            <a:ext cx="5444490" cy="4474845"/>
          </a:xfrm>
          <a:prstGeom prst="rect">
            <a:avLst/>
          </a:prstGeom>
        </p:spPr>
        <p:txBody>
          <a:bodyPr vert="horz" lIns="92365" tIns="46183" rIns="92365" bIns="461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45173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3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>
              <a:defRPr sz="1200"/>
            </a:lvl1pPr>
          </a:lstStyle>
          <a:p>
            <a:fld id="{CD9C3206-A649-46D3-B57B-2B98E79BD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3525" y="800100"/>
            <a:ext cx="7108825" cy="3998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7186" indent="-28353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4133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7788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41440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95095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48747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02399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56054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332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3324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747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3206-A649-46D3-B57B-2B98E79BDBC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53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747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3076" y="1851670"/>
            <a:ext cx="4176464" cy="864096"/>
          </a:xfrm>
          <a:prstGeom prst="rect">
            <a:avLst/>
          </a:prstGeom>
        </p:spPr>
        <p:txBody>
          <a:bodyPr vert="horz" wrap="square" lIns="104300" tIns="52151" rIns="104300" bIns="52151" rtlCol="0" anchor="ctr">
            <a:noAutofit/>
          </a:bodyPr>
          <a:lstStyle/>
          <a:p>
            <a:pPr marL="0" marR="0" indent="0" algn="ctr" defTabSz="10430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708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9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68751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4"/>
            <a:ext cx="7320689" cy="3621940"/>
          </a:xfrm>
        </p:spPr>
        <p:txBody>
          <a:bodyPr/>
          <a:lstStyle>
            <a:lvl1pPr marL="284484" indent="0">
              <a:buFontTx/>
              <a:buNone/>
              <a:defRPr b="1">
                <a:latin typeface="+mj-lt"/>
              </a:defRPr>
            </a:lvl1pPr>
            <a:lvl2pPr marL="281999" indent="2485">
              <a:defRPr>
                <a:latin typeface="+mj-lt"/>
              </a:defRPr>
            </a:lvl2pPr>
            <a:lvl3pPr marL="491945" indent="-203735">
              <a:tabLst/>
              <a:defRPr>
                <a:latin typeface="+mj-lt"/>
              </a:defRPr>
            </a:lvl3pPr>
            <a:lvl4pPr marL="0" indent="281999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2" y="3845307"/>
            <a:ext cx="923618" cy="282640"/>
          </a:xfrm>
          <a:prstGeom prst="rect">
            <a:avLst/>
          </a:prstGeom>
          <a:noFill/>
        </p:spPr>
        <p:txBody>
          <a:bodyPr wrap="square" lIns="71558" tIns="35778" rIns="71558" bIns="35778" rtlCol="0">
            <a:noAutofit/>
          </a:bodyPr>
          <a:lstStyle/>
          <a:p>
            <a:pPr defTabSz="81623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2"/>
            <a:ext cx="7337192" cy="829352"/>
          </a:xfrm>
        </p:spPr>
        <p:txBody>
          <a:bodyPr/>
          <a:lstStyle>
            <a:lvl1pPr marL="0" marR="0" indent="0" defTabSz="816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205154"/>
            <a:ext cx="7320689" cy="3621940"/>
          </a:xfrm>
        </p:spPr>
        <p:txBody>
          <a:bodyPr/>
          <a:lstStyle>
            <a:lvl1pPr marL="284484" indent="0">
              <a:buFontTx/>
              <a:buNone/>
              <a:defRPr b="1">
                <a:latin typeface="+mj-lt"/>
              </a:defRPr>
            </a:lvl1pPr>
            <a:lvl2pPr marL="284484" indent="0">
              <a:defRPr>
                <a:latin typeface="+mj-lt"/>
              </a:defRPr>
            </a:lvl2pPr>
            <a:lvl3pPr marL="491945" indent="-203735">
              <a:defRPr>
                <a:latin typeface="+mj-lt"/>
              </a:defRPr>
            </a:lvl3pPr>
            <a:lvl4pPr marL="0" indent="281999">
              <a:defRPr>
                <a:latin typeface="+mj-lt"/>
              </a:defRPr>
            </a:lvl4pPr>
            <a:lvl5pPr marL="112302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16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3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1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9" y="759381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9" y="2572292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4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5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7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8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9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3" y="1205154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6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18" indent="0">
              <a:buNone/>
              <a:defRPr sz="1800" b="1"/>
            </a:lvl2pPr>
            <a:lvl3pPr marL="816233" indent="0">
              <a:buNone/>
              <a:defRPr sz="1600" b="1"/>
            </a:lvl3pPr>
            <a:lvl4pPr marL="1224353" indent="0">
              <a:buNone/>
              <a:defRPr sz="1400" b="1"/>
            </a:lvl4pPr>
            <a:lvl5pPr marL="1632470" indent="0">
              <a:buNone/>
              <a:defRPr sz="1400" b="1"/>
            </a:lvl5pPr>
            <a:lvl6pPr marL="2040586" indent="0">
              <a:buNone/>
              <a:defRPr sz="1400" b="1"/>
            </a:lvl6pPr>
            <a:lvl7pPr marL="2448704" indent="0">
              <a:buNone/>
              <a:defRPr sz="1400" b="1"/>
            </a:lvl7pPr>
            <a:lvl8pPr marL="2856821" indent="0">
              <a:buNone/>
              <a:defRPr sz="1400" b="1"/>
            </a:lvl8pPr>
            <a:lvl9pPr marL="326493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20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18" indent="0">
              <a:buNone/>
              <a:defRPr sz="1800" b="1"/>
            </a:lvl2pPr>
            <a:lvl3pPr marL="816233" indent="0">
              <a:buNone/>
              <a:defRPr sz="1600" b="1"/>
            </a:lvl3pPr>
            <a:lvl4pPr marL="1224353" indent="0">
              <a:buNone/>
              <a:defRPr sz="1400" b="1"/>
            </a:lvl4pPr>
            <a:lvl5pPr marL="1632470" indent="0">
              <a:buNone/>
              <a:defRPr sz="1400" b="1"/>
            </a:lvl5pPr>
            <a:lvl6pPr marL="2040586" indent="0">
              <a:buNone/>
              <a:defRPr sz="1400" b="1"/>
            </a:lvl6pPr>
            <a:lvl7pPr marL="2448704" indent="0">
              <a:buNone/>
              <a:defRPr sz="1400" b="1"/>
            </a:lvl7pPr>
            <a:lvl8pPr marL="2856821" indent="0">
              <a:buNone/>
              <a:defRPr sz="1400" b="1"/>
            </a:lvl8pPr>
            <a:lvl9pPr marL="326493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20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18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4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24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91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18" indent="0">
              <a:buNone/>
              <a:defRPr sz="1100"/>
            </a:lvl2pPr>
            <a:lvl3pPr marL="816233" indent="0">
              <a:buNone/>
              <a:defRPr sz="900"/>
            </a:lvl3pPr>
            <a:lvl4pPr marL="1224353" indent="0">
              <a:buNone/>
              <a:defRPr sz="800"/>
            </a:lvl4pPr>
            <a:lvl5pPr marL="1632470" indent="0">
              <a:buNone/>
              <a:defRPr sz="800"/>
            </a:lvl5pPr>
            <a:lvl6pPr marL="2040586" indent="0">
              <a:buNone/>
              <a:defRPr sz="800"/>
            </a:lvl6pPr>
            <a:lvl7pPr marL="2448704" indent="0">
              <a:buNone/>
              <a:defRPr sz="800"/>
            </a:lvl7pPr>
            <a:lvl8pPr marL="2856821" indent="0">
              <a:buNone/>
              <a:defRPr sz="800"/>
            </a:lvl8pPr>
            <a:lvl9pPr marL="326493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5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18" indent="0">
              <a:buNone/>
              <a:defRPr sz="2500"/>
            </a:lvl2pPr>
            <a:lvl3pPr marL="816233" indent="0">
              <a:buNone/>
              <a:defRPr sz="2100"/>
            </a:lvl3pPr>
            <a:lvl4pPr marL="1224353" indent="0">
              <a:buNone/>
              <a:defRPr sz="1800"/>
            </a:lvl4pPr>
            <a:lvl5pPr marL="1632470" indent="0">
              <a:buNone/>
              <a:defRPr sz="1800"/>
            </a:lvl5pPr>
            <a:lvl6pPr marL="2040586" indent="0">
              <a:buNone/>
              <a:defRPr sz="1800"/>
            </a:lvl6pPr>
            <a:lvl7pPr marL="2448704" indent="0">
              <a:buNone/>
              <a:defRPr sz="1800"/>
            </a:lvl7pPr>
            <a:lvl8pPr marL="2856821" indent="0">
              <a:buNone/>
              <a:defRPr sz="1800"/>
            </a:lvl8pPr>
            <a:lvl9pPr marL="3264938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18" indent="0">
              <a:buNone/>
              <a:defRPr sz="1100"/>
            </a:lvl2pPr>
            <a:lvl3pPr marL="816233" indent="0">
              <a:buNone/>
              <a:defRPr sz="900"/>
            </a:lvl3pPr>
            <a:lvl4pPr marL="1224353" indent="0">
              <a:buNone/>
              <a:defRPr sz="800"/>
            </a:lvl4pPr>
            <a:lvl5pPr marL="1632470" indent="0">
              <a:buNone/>
              <a:defRPr sz="800"/>
            </a:lvl5pPr>
            <a:lvl6pPr marL="2040586" indent="0">
              <a:buNone/>
              <a:defRPr sz="800"/>
            </a:lvl6pPr>
            <a:lvl7pPr marL="2448704" indent="0">
              <a:buNone/>
              <a:defRPr sz="800"/>
            </a:lvl7pPr>
            <a:lvl8pPr marL="2856821" indent="0">
              <a:buNone/>
              <a:defRPr sz="800"/>
            </a:lvl8pPr>
            <a:lvl9pPr marL="326493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5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915989"/>
            <a:ext cx="7992120" cy="3743325"/>
          </a:xfrm>
        </p:spPr>
        <p:txBody>
          <a:bodyPr>
            <a:normAutofit/>
          </a:bodyPr>
          <a:lstStyle>
            <a:lvl1pPr marL="342884" indent="-342884">
              <a:spcAft>
                <a:spcPts val="300"/>
              </a:spcAft>
              <a:buClr>
                <a:schemeClr val="accent3"/>
              </a:buClr>
              <a:buFont typeface="+mj-lt"/>
              <a:buAutoNum type="arabicPeriod"/>
              <a:defRPr sz="1800" baseline="0"/>
            </a:lvl1pPr>
          </a:lstStyle>
          <a:p>
            <a:pPr lvl="0"/>
            <a:r>
              <a:rPr lang="ru-RU" dirty="0"/>
              <a:t>СОДЕРЖАНИЕ ПОМОЖЕТ В ДАЛЬНЕЙШЕЙ НАВИГАЦИИ ПО ПРЕЗЕНТАЦИИ</a:t>
            </a:r>
          </a:p>
          <a:p>
            <a:pPr lvl="0"/>
            <a:r>
              <a:rPr lang="ru-RU" dirty="0"/>
              <a:t>УКАЖИТЕ ОСНОВНЫЕ ТЕМЫ, О КОТОРЫХ ВЫ ХОТЕЛИ БЫ РАССКАЗАТЬ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40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4"/>
            <a:ext cx="442664" cy="26060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5" y="-20536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27018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4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54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8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98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2" y="3845722"/>
            <a:ext cx="923925" cy="282179"/>
          </a:xfrm>
          <a:prstGeom prst="rect">
            <a:avLst/>
          </a:prstGeom>
          <a:noFill/>
        </p:spPr>
        <p:txBody>
          <a:bodyPr lIns="41263" tIns="20633" rIns="41263" bIns="20633"/>
          <a:lstStyle/>
          <a:p>
            <a:pPr defTabSz="35787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2" y="1205157"/>
            <a:ext cx="7320689" cy="3621940"/>
          </a:xfrm>
        </p:spPr>
        <p:txBody>
          <a:bodyPr/>
          <a:lstStyle>
            <a:lvl1pPr marL="164056" indent="0">
              <a:buFontTx/>
              <a:buNone/>
              <a:defRPr b="1">
                <a:latin typeface="+mj-lt"/>
              </a:defRPr>
            </a:lvl1pPr>
            <a:lvl2pPr marL="162623" indent="1433">
              <a:defRPr>
                <a:latin typeface="+mj-lt"/>
              </a:defRPr>
            </a:lvl2pPr>
            <a:lvl3pPr marL="283695" indent="-117490">
              <a:tabLst/>
              <a:defRPr>
                <a:latin typeface="+mj-lt"/>
              </a:defRPr>
            </a:lvl3pPr>
            <a:lvl4pPr marL="0" indent="162623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04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2" y="1205157"/>
            <a:ext cx="7320689" cy="3621940"/>
          </a:xfrm>
        </p:spPr>
        <p:txBody>
          <a:bodyPr/>
          <a:lstStyle>
            <a:lvl1pPr marL="164056" indent="0">
              <a:buFontTx/>
              <a:buNone/>
              <a:defRPr b="1">
                <a:latin typeface="+mj-lt"/>
              </a:defRPr>
            </a:lvl1pPr>
            <a:lvl2pPr marL="164056" indent="0">
              <a:defRPr>
                <a:latin typeface="+mj-lt"/>
              </a:defRPr>
            </a:lvl2pPr>
            <a:lvl3pPr marL="283695" indent="-117490">
              <a:defRPr>
                <a:latin typeface="+mj-lt"/>
              </a:defRPr>
            </a:lvl3pPr>
            <a:lvl4pPr marL="0" indent="162623">
              <a:defRPr>
                <a:latin typeface="+mj-lt"/>
              </a:defRPr>
            </a:lvl4pPr>
            <a:lvl5pPr marL="64762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9" y="375805"/>
            <a:ext cx="7337901" cy="829352"/>
          </a:xfrm>
        </p:spPr>
        <p:txBody>
          <a:bodyPr/>
          <a:lstStyle>
            <a:lvl1pPr marL="0" marR="0" indent="0" defTabSz="4707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2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7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2" y="75938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2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0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5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1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76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1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47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15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9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52" indent="0">
              <a:buNone/>
              <a:defRPr sz="1000" b="1"/>
            </a:lvl2pPr>
            <a:lvl3pPr marL="470705" indent="0">
              <a:buNone/>
              <a:defRPr sz="900" b="1"/>
            </a:lvl3pPr>
            <a:lvl4pPr marL="706058" indent="0">
              <a:buNone/>
              <a:defRPr sz="800" b="1"/>
            </a:lvl4pPr>
            <a:lvl5pPr marL="941411" indent="0">
              <a:buNone/>
              <a:defRPr sz="800" b="1"/>
            </a:lvl5pPr>
            <a:lvl6pPr marL="1176764" indent="0">
              <a:buNone/>
              <a:defRPr sz="800" b="1"/>
            </a:lvl6pPr>
            <a:lvl7pPr marL="1412118" indent="0">
              <a:buNone/>
              <a:defRPr sz="800" b="1"/>
            </a:lvl7pPr>
            <a:lvl8pPr marL="1647470" indent="0">
              <a:buNone/>
              <a:defRPr sz="800" b="1"/>
            </a:lvl8pPr>
            <a:lvl9pPr marL="1882823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52" indent="0">
              <a:buNone/>
              <a:defRPr sz="1000" b="1"/>
            </a:lvl2pPr>
            <a:lvl3pPr marL="470705" indent="0">
              <a:buNone/>
              <a:defRPr sz="900" b="1"/>
            </a:lvl3pPr>
            <a:lvl4pPr marL="706058" indent="0">
              <a:buNone/>
              <a:defRPr sz="800" b="1"/>
            </a:lvl4pPr>
            <a:lvl5pPr marL="941411" indent="0">
              <a:buNone/>
              <a:defRPr sz="800" b="1"/>
            </a:lvl5pPr>
            <a:lvl6pPr marL="1176764" indent="0">
              <a:buNone/>
              <a:defRPr sz="800" b="1"/>
            </a:lvl6pPr>
            <a:lvl7pPr marL="1412118" indent="0">
              <a:buNone/>
              <a:defRPr sz="800" b="1"/>
            </a:lvl7pPr>
            <a:lvl8pPr marL="1647470" indent="0">
              <a:buNone/>
              <a:defRPr sz="800" b="1"/>
            </a:lvl8pPr>
            <a:lvl9pPr marL="1882823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7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5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6" y="915989"/>
            <a:ext cx="8208963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РАСПОЛОЖИТЕ НЕОБХОДИМУЮ ИНФОРМАЦИЮ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40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4"/>
            <a:ext cx="442664" cy="26060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5" y="-20536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42709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5" y="4404127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44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52" indent="0">
              <a:buNone/>
              <a:defRPr sz="600"/>
            </a:lvl2pPr>
            <a:lvl3pPr marL="470705" indent="0">
              <a:buNone/>
              <a:defRPr sz="500"/>
            </a:lvl3pPr>
            <a:lvl4pPr marL="706058" indent="0">
              <a:buNone/>
              <a:defRPr sz="500"/>
            </a:lvl4pPr>
            <a:lvl5pPr marL="941411" indent="0">
              <a:buNone/>
              <a:defRPr sz="500"/>
            </a:lvl5pPr>
            <a:lvl6pPr marL="1176764" indent="0">
              <a:buNone/>
              <a:defRPr sz="500"/>
            </a:lvl6pPr>
            <a:lvl7pPr marL="1412118" indent="0">
              <a:buNone/>
              <a:defRPr sz="500"/>
            </a:lvl7pPr>
            <a:lvl8pPr marL="1647470" indent="0">
              <a:buNone/>
              <a:defRPr sz="500"/>
            </a:lvl8pPr>
            <a:lvl9pPr marL="1882823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7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52" indent="0">
              <a:buNone/>
              <a:defRPr sz="1400"/>
            </a:lvl2pPr>
            <a:lvl3pPr marL="470705" indent="0">
              <a:buNone/>
              <a:defRPr sz="1200"/>
            </a:lvl3pPr>
            <a:lvl4pPr marL="706058" indent="0">
              <a:buNone/>
              <a:defRPr sz="1000"/>
            </a:lvl4pPr>
            <a:lvl5pPr marL="941411" indent="0">
              <a:buNone/>
              <a:defRPr sz="1000"/>
            </a:lvl5pPr>
            <a:lvl6pPr marL="1176764" indent="0">
              <a:buNone/>
              <a:defRPr sz="1000"/>
            </a:lvl6pPr>
            <a:lvl7pPr marL="1412118" indent="0">
              <a:buNone/>
              <a:defRPr sz="1000"/>
            </a:lvl7pPr>
            <a:lvl8pPr marL="1647470" indent="0">
              <a:buNone/>
              <a:defRPr sz="1000"/>
            </a:lvl8pPr>
            <a:lvl9pPr marL="1882823" indent="0">
              <a:buNone/>
              <a:defRPr sz="1000"/>
            </a:lvl9pPr>
          </a:lstStyle>
          <a:p>
            <a:pPr lvl="0"/>
            <a:r>
              <a:rPr lang="ru-RU" noProof="0" dirty="0" err="1"/>
              <a:t>Drag</a:t>
            </a:r>
            <a:r>
              <a:rPr lang="ru-RU" noProof="0" dirty="0"/>
              <a:t> </a:t>
            </a:r>
            <a:r>
              <a:rPr lang="ru-RU" noProof="0" dirty="0" err="1"/>
              <a:t>picture</a:t>
            </a:r>
            <a:r>
              <a:rPr lang="ru-RU" noProof="0" dirty="0"/>
              <a:t> </a:t>
            </a:r>
            <a:r>
              <a:rPr lang="ru-RU" noProof="0" dirty="0" err="1"/>
              <a:t>to</a:t>
            </a:r>
            <a:r>
              <a:rPr lang="ru-RU" noProof="0" dirty="0"/>
              <a:t> </a:t>
            </a:r>
            <a:r>
              <a:rPr lang="ru-RU" noProof="0" dirty="0" err="1"/>
              <a:t>placeholder</a:t>
            </a:r>
            <a:r>
              <a:rPr lang="ru-RU" noProof="0" dirty="0"/>
              <a:t> </a:t>
            </a:r>
            <a:r>
              <a:rPr lang="ru-RU" noProof="0" dirty="0" err="1"/>
              <a:t>or</a:t>
            </a:r>
            <a:r>
              <a:rPr lang="ru-RU" noProof="0" dirty="0"/>
              <a:t> </a:t>
            </a:r>
            <a:r>
              <a:rPr lang="ru-RU" noProof="0" dirty="0" err="1"/>
              <a:t>click</a:t>
            </a:r>
            <a:r>
              <a:rPr lang="ru-RU" noProof="0" dirty="0"/>
              <a:t> </a:t>
            </a:r>
            <a:r>
              <a:rPr lang="ru-RU" noProof="0" dirty="0" err="1"/>
              <a:t>icon</a:t>
            </a:r>
            <a:r>
              <a:rPr lang="ru-RU" noProof="0" dirty="0"/>
              <a:t> </a:t>
            </a:r>
            <a:r>
              <a:rPr lang="ru-RU" noProof="0" dirty="0" err="1"/>
              <a:t>to</a:t>
            </a:r>
            <a:r>
              <a:rPr lang="ru-RU" noProof="0" dirty="0"/>
              <a:t> </a:t>
            </a:r>
            <a:r>
              <a:rPr lang="ru-RU" noProof="0" dirty="0" err="1"/>
              <a:t>add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52" indent="0">
              <a:buNone/>
              <a:defRPr sz="600"/>
            </a:lvl2pPr>
            <a:lvl3pPr marL="470705" indent="0">
              <a:buNone/>
              <a:defRPr sz="500"/>
            </a:lvl3pPr>
            <a:lvl4pPr marL="706058" indent="0">
              <a:buNone/>
              <a:defRPr sz="500"/>
            </a:lvl4pPr>
            <a:lvl5pPr marL="941411" indent="0">
              <a:buNone/>
              <a:defRPr sz="500"/>
            </a:lvl5pPr>
            <a:lvl6pPr marL="1176764" indent="0">
              <a:buNone/>
              <a:defRPr sz="500"/>
            </a:lvl6pPr>
            <a:lvl7pPr marL="1412118" indent="0">
              <a:buNone/>
              <a:defRPr sz="500"/>
            </a:lvl7pPr>
            <a:lvl8pPr marL="1647470" indent="0">
              <a:buNone/>
              <a:defRPr sz="500"/>
            </a:lvl8pPr>
            <a:lvl9pPr marL="1882823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88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1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6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9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12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8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5"/>
            <a:ext cx="9144000" cy="7749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224840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4"/>
            <a:ext cx="442664" cy="26060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5" y="-20536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7" y="915989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ВЫ МОЖЕТЕ РАССКАЗАТЬ </a:t>
            </a:r>
            <a:br>
              <a:rPr lang="ru-RU" dirty="0"/>
            </a:br>
            <a:r>
              <a:rPr lang="ru-RU" dirty="0"/>
              <a:t>О ПРЕИМУЩЕСТВАХ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930455" y="915989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А ЗДЕСЬ ПОГОВОРИТЬ О НЕДОСТАТКАХ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562475" y="1131591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1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5" y="925513"/>
            <a:ext cx="8351837" cy="3744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ДОБАВЬТЕ НА СЛАЙД КАРТИНКУ, ГРАФИК, ДИАГРАММУ...</a:t>
            </a:r>
          </a:p>
        </p:txBody>
      </p:sp>
      <p:pic>
        <p:nvPicPr>
          <p:cNvPr id="5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5"/>
            <a:ext cx="9144000" cy="774917"/>
          </a:xfrm>
          <a:prstGeom prst="rect">
            <a:avLst/>
          </a:prstGeom>
          <a:noFill/>
        </p:spPr>
      </p:pic>
      <p:sp>
        <p:nvSpPr>
          <p:cNvPr id="6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5" y="-20536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ЧТОБЫ ДОНЕСТИ МЫСЛЬ МОЖНО ЕЕ ВИЗУАЛИЗИРОВАТЬ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40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8175622" y="4771804"/>
            <a:ext cx="442664" cy="26060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40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4"/>
            <a:ext cx="442664" cy="26060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4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2374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</p:spTree>
    <p:extLst>
      <p:ext uri="{BB962C8B-B14F-4D97-AF65-F5344CB8AC3E}">
        <p14:creationId xmlns:p14="http://schemas.microsoft.com/office/powerpoint/2010/main" val="171066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0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8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3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2" y="3845722"/>
            <a:ext cx="923925" cy="282179"/>
          </a:xfrm>
          <a:prstGeom prst="rect">
            <a:avLst/>
          </a:prstGeom>
          <a:noFill/>
        </p:spPr>
        <p:txBody>
          <a:bodyPr lIns="41263" tIns="20633" rIns="41263" bIns="20633"/>
          <a:lstStyle/>
          <a:p>
            <a:pPr defTabSz="357878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2" y="1205157"/>
            <a:ext cx="7320689" cy="3621940"/>
          </a:xfrm>
        </p:spPr>
        <p:txBody>
          <a:bodyPr/>
          <a:lstStyle>
            <a:lvl1pPr marL="164056" indent="0">
              <a:buFontTx/>
              <a:buNone/>
              <a:defRPr b="1">
                <a:latin typeface="+mj-lt"/>
              </a:defRPr>
            </a:lvl1pPr>
            <a:lvl2pPr marL="162623" indent="1433">
              <a:defRPr>
                <a:latin typeface="+mj-lt"/>
              </a:defRPr>
            </a:lvl2pPr>
            <a:lvl3pPr marL="283695" indent="-117490">
              <a:tabLst/>
              <a:defRPr>
                <a:latin typeface="+mj-lt"/>
              </a:defRPr>
            </a:lvl3pPr>
            <a:lvl4pPr marL="0" indent="162623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0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65C3-A094-4EBA-ACB1-40E972773B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1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6" r:id="rId4"/>
    <p:sldLayoutId id="2147483664" r:id="rId5"/>
    <p:sldLayoutId id="2147483667" r:id="rId6"/>
    <p:sldLayoutId id="2147483660" r:id="rId7"/>
    <p:sldLayoutId id="2147483686" r:id="rId8"/>
    <p:sldLayoutId id="2147483715" r:id="rId9"/>
  </p:sldLayoutIdLst>
  <p:hf hdr="0" ftr="0" dt="0"/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367520"/>
            <a:ext cx="7343873" cy="832711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200152"/>
            <a:ext cx="7343873" cy="3626943"/>
          </a:xfrm>
          <a:prstGeom prst="rect">
            <a:avLst/>
          </a:prstGeom>
        </p:spPr>
        <p:txBody>
          <a:bodyPr vert="horz" lIns="81626" tIns="40813" rIns="81626" bIns="4081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26" tIns="40813" rIns="81626" bIns="40813" rtlCol="0" anchor="ctr"/>
          <a:lstStyle>
            <a:lvl1pPr algn="l" defTabSz="81623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26" tIns="40813" rIns="81626" bIns="40813" rtlCol="0" anchor="ctr"/>
          <a:lstStyle>
            <a:lvl1pPr algn="ctr" defTabSz="81623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4531081"/>
            <a:ext cx="619711" cy="473875"/>
          </a:xfrm>
          <a:prstGeom prst="rect">
            <a:avLst/>
          </a:prstGeom>
        </p:spPr>
        <p:txBody>
          <a:bodyPr vert="horz" lIns="81626" tIns="40813" rIns="81626" bIns="40813" rtlCol="0" anchor="ctr">
            <a:normAutofit/>
          </a:bodyPr>
          <a:lstStyle>
            <a:lvl1pPr algn="ctr" defTabSz="816233" eaLnBrk="1" fontAlgn="auto" hangingPunct="1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816233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84" indent="0" algn="l" defTabSz="816233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84" indent="0" algn="l" defTabSz="816233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86" indent="-203735" algn="l" defTabSz="816233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99" algn="just" defTabSz="816233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025" indent="0" algn="l" defTabSz="816233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645" indent="-204059" algn="l" defTabSz="8162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63" indent="-204059" algn="l" defTabSz="8162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880" indent="-204059" algn="l" defTabSz="8162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995" indent="-204059" algn="l" defTabSz="81623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18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33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53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0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586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04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21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38" algn="l" defTabSz="816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8" y="367907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4" tIns="35781" rIns="71564" bIns="357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8" y="1200153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4" tIns="35781" rIns="71564" bIns="35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71564" tIns="35781" rIns="71564" bIns="35781" rtlCol="0" anchor="ctr"/>
          <a:lstStyle>
            <a:lvl1pPr algn="l" defTabSz="357878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71564" tIns="35781" rIns="71564" bIns="35781" rtlCol="0" anchor="ctr"/>
          <a:lstStyle>
            <a:lvl1pPr algn="ctr" defTabSz="357878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6"/>
            <a:ext cx="619125" cy="473869"/>
          </a:xfrm>
          <a:prstGeom prst="rect">
            <a:avLst/>
          </a:prstGeom>
        </p:spPr>
        <p:txBody>
          <a:bodyPr vert="horz" lIns="71564" tIns="35781" rIns="71564" bIns="35781" rtlCol="0" anchor="ctr">
            <a:normAutofit/>
          </a:bodyPr>
          <a:lstStyle>
            <a:lvl1pPr algn="ctr" defTabSz="357878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394"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789"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184"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579" algn="l" defTabSz="46997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69" algn="l" defTabSz="46997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9" algn="l" defTabSz="46997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15" indent="-116880" algn="l" defTabSz="46997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34" algn="just" defTabSz="46997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35" algn="l" defTabSz="46997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441" indent="-117676" algn="l" defTabSz="47070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794" indent="-117676" algn="l" defTabSz="47070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147" indent="-117676" algn="l" defTabSz="47070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500" indent="-117676" algn="l" defTabSz="47070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52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05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58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11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764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18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470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823" algn="l" defTabSz="47070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BAE11CF93F06F6E9B9BBBCCD33C94F9BE5D92EAFD5073F016719E932782E47C052795735BB12B130C15B730EBwAoF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consultantplus://offline/ref=C3AB5DC1E0EAF7F323735FB02AE778A3BD5440309686E0E3A13342D7AB92E4975E1E172B9960C2454DA1DCD6F6x3l0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357C943C801FC4CFC6ED697D057C5BEBC69506A749151B92F4E4155DAA3619A566BD73AED35811D3E175E384F44DE71542660C80D240CFFDK8r0C" TargetMode="External"/><Relationship Id="rId13" Type="http://schemas.openxmlformats.org/officeDocument/2006/relationships/hyperlink" Target="consultantplus://offline/ref=357C943C801FC4CFC6ED697D057C5BEBC69506A749151B92F4E4155DAA3619A566BD73AED35912D1EE75E384F44DE71542660C80D240CFFDK8r0C" TargetMode="External"/><Relationship Id="rId18" Type="http://schemas.openxmlformats.org/officeDocument/2006/relationships/hyperlink" Target="consultantplus://offline/ref=357C943C801FC4CFC6ED697D057C5BEBC69506A749151B92F4E4155DAA3619A566BD73AED35912D9EE75E384F44DE71542660C80D240CFFDK8r0C" TargetMode="External"/><Relationship Id="rId3" Type="http://schemas.openxmlformats.org/officeDocument/2006/relationships/hyperlink" Target="consultantplus://offline/ref=357C943C801FC4CFC6ED697D057C5BEBC69506A749151B92F4E4155DAA3619A566BD73AED35F1AD4E675E384F44DE71542660C80D240CFFDK8r0C" TargetMode="External"/><Relationship Id="rId21" Type="http://schemas.openxmlformats.org/officeDocument/2006/relationships/hyperlink" Target="consultantplus://offline/ref=357C943C801FC4CFC6ED697D057C5BEBC69506A749151B92F4E4155DAA3619A566BD73AED35916D9EF75E384F44DE71542660C80D240CFFDK8r0C" TargetMode="External"/><Relationship Id="rId7" Type="http://schemas.openxmlformats.org/officeDocument/2006/relationships/hyperlink" Target="consultantplus://offline/ref=357C943C801FC4CFC6ED697D057C5BEBC69506A749151B92F4E4155DAA3619A566BD73ACDA574781A22BBAD5B906EA11557A0C86KCrCC" TargetMode="External"/><Relationship Id="rId12" Type="http://schemas.openxmlformats.org/officeDocument/2006/relationships/hyperlink" Target="consultantplus://offline/ref=357C943C801FC4CFC6ED697D057C5BEBC69506A749151B92F4E4155DAA3619A566BD73AED35917D0E375E384F44DE71542660C80D240CFFDK8r0C" TargetMode="External"/><Relationship Id="rId17" Type="http://schemas.openxmlformats.org/officeDocument/2006/relationships/hyperlink" Target="consultantplus://offline/ref=357C943C801FC4CFC6ED697D057C5BEBC69506A749151B92F4E4155DAA3619A566BD73AED35917D3E175E384F44DE71542660C80D240CFFDK8r0C" TargetMode="External"/><Relationship Id="rId2" Type="http://schemas.openxmlformats.org/officeDocument/2006/relationships/hyperlink" Target="consultantplus://offline/ref=357C943C801FC4CFC6ED697D057C5BEBC69506A749151B92F4E4155DAA3619A574BD2BA2D3550DD0E260B5D5B2K1r8C" TargetMode="External"/><Relationship Id="rId16" Type="http://schemas.openxmlformats.org/officeDocument/2006/relationships/hyperlink" Target="consultantplus://offline/ref=357C943C801FC4CFC6ED697D057C5BEBC69506A749151B92F4E4155DAA3619A566BD73AED35910D6E775E384F44DE71542660C80D240CFFDK8r0C" TargetMode="External"/><Relationship Id="rId20" Type="http://schemas.openxmlformats.org/officeDocument/2006/relationships/hyperlink" Target="consultantplus://offline/ref=357C943C801FC4CFC6ED697D057C5BEBC69506A749151B92F4E4155DAA3619A566BD73AED3591BD6E575E384F44DE71542660C80D240CFFDK8r0C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consultantplus://offline/ref=357C943C801FC4CFC6ED697D057C5BEBC69506A749151B92F4E4155DAA3619A566BD73AED35812D2E275E384F44DE71542660C80D240CFFDK8r0C" TargetMode="External"/><Relationship Id="rId11" Type="http://schemas.openxmlformats.org/officeDocument/2006/relationships/hyperlink" Target="consultantplus://offline/ref=357C943C801FC4CFC6ED697D057C5BEBC69506A749151B92F4E4155DAA3619A566BD73AED3591BD7E775E384F44DE71542660C80D240CFFDK8r0C" TargetMode="External"/><Relationship Id="rId5" Type="http://schemas.openxmlformats.org/officeDocument/2006/relationships/hyperlink" Target="consultantplus://offline/ref=357C943C801FC4CFC6ED697D057C5BEBC69506A749151B92F4E4155DAA3619A566BD73AED35812D1E475E384F44DE71542660C80D240CFFDK8r0C" TargetMode="External"/><Relationship Id="rId15" Type="http://schemas.openxmlformats.org/officeDocument/2006/relationships/hyperlink" Target="consultantplus://offline/ref=357C943C801FC4CFC6ED697D057C5BEBC69506A749151B92F4E4155DAA3619A566BD73AED35810D2E075E384F44DE71542660C80D240CFFDK8r0C" TargetMode="External"/><Relationship Id="rId10" Type="http://schemas.openxmlformats.org/officeDocument/2006/relationships/hyperlink" Target="consultantplus://offline/ref=357C943C801FC4CFC6ED697D057C5BEBC69506A749151B92F4E4155DAA3619A566BD73AED35916D0E175E384F44DE71542660C80D240CFFDK8r0C" TargetMode="External"/><Relationship Id="rId19" Type="http://schemas.openxmlformats.org/officeDocument/2006/relationships/hyperlink" Target="consultantplus://offline/ref=357C943C801FC4CFC6ED697D057C5BEBC69506A749151B92F4E4155DAA3619A566BD73AED35916D5E375E384F44DE71542660C80D240CFFDK8r0C" TargetMode="External"/><Relationship Id="rId4" Type="http://schemas.openxmlformats.org/officeDocument/2006/relationships/hyperlink" Target="consultantplus://offline/ref=357C943C801FC4CFC6ED697D057C5BEBC69506A749151B92F4E4155DAA3619A566BD73AED35F1AD9E675E384F44DE71542660C80D240CFFDK8r0C" TargetMode="External"/><Relationship Id="rId9" Type="http://schemas.openxmlformats.org/officeDocument/2006/relationships/hyperlink" Target="consultantplus://offline/ref=357C943C801FC4CFC6ED697D057C5BEBC69506A749151B92F4E4155DAA3619A566BD73AED35917D4E275E384F44DE71542660C80D240CFFDK8r0C" TargetMode="External"/><Relationship Id="rId14" Type="http://schemas.openxmlformats.org/officeDocument/2006/relationships/hyperlink" Target="consultantplus://offline/ref=357C943C801FC4CFC6ED697D057C5BEBC69506A749151B92F4E4155DAA3619A566BD73AED35810D0E175E384F44DE71542660C80D240CFFDK8r0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2940242" y="4597118"/>
            <a:ext cx="3263519" cy="364255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 b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10541" y="3746455"/>
            <a:ext cx="7322921" cy="704585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88E2D08D-0DA1-44DA-89A9-0B470BD1D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2503846"/>
            <a:ext cx="8211636" cy="1940111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 smtClean="0"/>
              <a:t>Как реализуются налоговые меры поддержки бизнеса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УФНС России по Алтайскому краю</a:t>
            </a:r>
          </a:p>
          <a:p>
            <a:endParaRPr lang="ru-RU" b="1" dirty="0" smtClean="0"/>
          </a:p>
          <a:p>
            <a:r>
              <a:rPr lang="ru-RU" b="1" dirty="0" smtClean="0"/>
              <a:t>09.04.2020</a:t>
            </a:r>
          </a:p>
          <a:p>
            <a:endParaRPr lang="ru-RU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3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07904" y="1059583"/>
            <a:ext cx="4752528" cy="3672407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+mn-lt"/>
              </a:rPr>
              <a:t>-в отношении бизнеса осуществляющего  деятельность в отраслях </a:t>
            </a:r>
          </a:p>
          <a:p>
            <a:r>
              <a:rPr lang="ru-RU" sz="1900" dirty="0" smtClean="0">
                <a:latin typeface="+mn-lt"/>
              </a:rPr>
              <a:t>(из перечня Постановления Правительства РФ от </a:t>
            </a:r>
            <a:r>
              <a:rPr lang="ru-RU" sz="1900" dirty="0" smtClean="0"/>
              <a:t>03.04.2020 N 434) </a:t>
            </a:r>
          </a:p>
          <a:p>
            <a:r>
              <a:rPr lang="ru-RU" sz="2800" dirty="0" smtClean="0">
                <a:latin typeface="+mn-lt"/>
              </a:rPr>
              <a:t>-субъектов бизнеса, входящих в единый реестр субъектов малого и среднего предпринимательства</a:t>
            </a:r>
            <a:endParaRPr lang="ru-RU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9503"/>
            <a:ext cx="7920880" cy="72008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Приостановлены меры взыскания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424" y="4587974"/>
            <a:ext cx="432048" cy="381126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9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7563" t="33257" r="42246" b="14579"/>
          <a:stretch>
            <a:fillRect/>
          </a:stretch>
        </p:blipFill>
        <p:spPr bwMode="auto">
          <a:xfrm>
            <a:off x="539552" y="1419622"/>
            <a:ext cx="31683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 flipV="1">
            <a:off x="3203848" y="2211710"/>
            <a:ext cx="5112568" cy="273630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flipV="1">
            <a:off x="539552" y="2211710"/>
            <a:ext cx="2592288" cy="273630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987574"/>
            <a:ext cx="7704856" cy="648071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ru-RU" sz="1400" dirty="0" smtClean="0"/>
              <a:t> Снижение касается только сумм  выплат физ. лицам, превышающим минимальный размер  </a:t>
            </a:r>
          </a:p>
          <a:p>
            <a:pPr>
              <a:spcBef>
                <a:spcPts val="200"/>
              </a:spcBef>
            </a:pPr>
            <a:r>
              <a:rPr lang="ru-RU" sz="1400" dirty="0" smtClean="0"/>
              <a:t>     оплаты труда (12.130 руб.), определяемым по итогам каждого календарного месяца.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5487"/>
            <a:ext cx="8892480" cy="7920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Пониженные тарифы страховых взносов для организаций и ИП, внесенных в реестр  МСП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Федеральный  закон от 01.04.2020 N 102-ФЗ. Применяется – </a:t>
            </a:r>
            <a:r>
              <a:rPr lang="ru-RU" sz="1800" b="1" dirty="0" smtClean="0">
                <a:solidFill>
                  <a:srgbClr val="005AA9"/>
                </a:solidFill>
              </a:rPr>
              <a:t>с  1 апреля 2020 года</a:t>
            </a:r>
            <a:r>
              <a:rPr lang="ru-RU" sz="1800" b="1" dirty="0" smtClean="0"/>
              <a:t>.  </a:t>
            </a:r>
            <a:br>
              <a:rPr lang="ru-RU" sz="1800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424" y="4659982"/>
            <a:ext cx="442392" cy="273844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3564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5AA9"/>
                </a:solidFill>
              </a:rPr>
              <a:t>Пример расчета суммы страховых взносов  </a:t>
            </a:r>
          </a:p>
          <a:p>
            <a:pPr algn="ctr"/>
            <a:r>
              <a:rPr lang="ru-RU" sz="1400" b="1" u="sng" dirty="0" smtClean="0">
                <a:solidFill>
                  <a:srgbClr val="005AA9"/>
                </a:solidFill>
              </a:rPr>
              <a:t>(</a:t>
            </a:r>
            <a:r>
              <a:rPr lang="ru-RU" sz="1400" b="1" dirty="0" smtClean="0">
                <a:solidFill>
                  <a:srgbClr val="005AA9"/>
                </a:solidFill>
              </a:rPr>
              <a:t>зарплата  35 000 рублей</a:t>
            </a:r>
            <a:r>
              <a:rPr lang="ru-RU" sz="1400" b="1" u="sng" dirty="0" smtClean="0">
                <a:solidFill>
                  <a:srgbClr val="005AA9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11710"/>
            <a:ext cx="2520280" cy="33855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До внесения</a:t>
            </a:r>
            <a:r>
              <a:rPr lang="en-US" sz="1600" b="1" dirty="0" smtClean="0"/>
              <a:t> </a:t>
            </a:r>
            <a:r>
              <a:rPr lang="ru-RU" sz="1600" b="1" dirty="0" smtClean="0"/>
              <a:t>изменения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055462"/>
            <a:ext cx="19442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Общая </a:t>
            </a:r>
            <a:r>
              <a:rPr lang="ru-RU" sz="2800" dirty="0" smtClean="0"/>
              <a:t>∑</a:t>
            </a:r>
            <a:r>
              <a:rPr lang="ru-RU" sz="2400" dirty="0" smtClean="0"/>
              <a:t> СВ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10 500 руб</a:t>
            </a:r>
            <a:r>
              <a:rPr lang="ru-RU" sz="2400" dirty="0" smtClean="0">
                <a:solidFill>
                  <a:srgbClr val="005AA9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211710"/>
            <a:ext cx="245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После 1 апреля 2020 года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92081" y="2643758"/>
            <a:ext cx="93610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AA9"/>
                </a:solidFill>
              </a:rPr>
              <a:t>35 000</a:t>
            </a:r>
            <a:endParaRPr lang="ru-RU" dirty="0">
              <a:solidFill>
                <a:srgbClr val="005AA9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39953" y="2931790"/>
            <a:ext cx="93610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AA9"/>
                </a:solidFill>
              </a:rPr>
              <a:t>12 130</a:t>
            </a:r>
            <a:endParaRPr lang="ru-RU" dirty="0">
              <a:solidFill>
                <a:srgbClr val="005AA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44209" y="2931790"/>
            <a:ext cx="93610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AA9"/>
                </a:solidFill>
              </a:rPr>
              <a:t>22 870</a:t>
            </a:r>
            <a:endParaRPr lang="ru-RU" dirty="0">
              <a:solidFill>
                <a:srgbClr val="005AA9"/>
              </a:solidFill>
            </a:endParaRPr>
          </a:p>
        </p:txBody>
      </p:sp>
      <p:cxnSp>
        <p:nvCxnSpPr>
          <p:cNvPr id="35" name="Прямая со стрелкой 34"/>
          <p:cNvCxnSpPr>
            <a:stCxn id="27" idx="2"/>
            <a:endCxn id="33" idx="1"/>
          </p:cNvCxnSpPr>
          <p:nvPr/>
        </p:nvCxnSpPr>
        <p:spPr>
          <a:xfrm>
            <a:off x="5760133" y="2931790"/>
            <a:ext cx="68407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7" idx="2"/>
            <a:endCxn id="28" idx="3"/>
          </p:cNvCxnSpPr>
          <p:nvPr/>
        </p:nvCxnSpPr>
        <p:spPr>
          <a:xfrm flipH="1">
            <a:off x="5076057" y="2931790"/>
            <a:ext cx="68407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211961" y="3487042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04049" y="3487042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419873" y="3487042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1" name="Прямоугольник 40"/>
          <p:cNvSpPr/>
          <p:nvPr/>
        </p:nvSpPr>
        <p:spPr>
          <a:xfrm>
            <a:off x="3491881" y="3487042"/>
            <a:ext cx="604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ОПС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22 %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211961" y="3487042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ФСС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2,9 %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980805" y="3487042"/>
            <a:ext cx="684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ОМС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5,1 %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32241" y="3487042"/>
            <a:ext cx="558056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ФСС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0 %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434313" y="3487042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940153" y="3487042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8" name="Прямоугольник 47"/>
          <p:cNvSpPr/>
          <p:nvPr/>
        </p:nvSpPr>
        <p:spPr>
          <a:xfrm>
            <a:off x="6012161" y="3487042"/>
            <a:ext cx="604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ОПС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10 %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434313" y="3507854"/>
            <a:ext cx="684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ОМС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5,0 %</a:t>
            </a:r>
          </a:p>
        </p:txBody>
      </p:sp>
      <p:sp>
        <p:nvSpPr>
          <p:cNvPr id="51" name="AutoShape 2"/>
          <p:cNvSpPr>
            <a:spLocks/>
          </p:cNvSpPr>
          <p:nvPr/>
        </p:nvSpPr>
        <p:spPr bwMode="auto">
          <a:xfrm rot="5400000">
            <a:off x="5632711" y="1922278"/>
            <a:ext cx="236835" cy="4662513"/>
          </a:xfrm>
          <a:prstGeom prst="rightBrace">
            <a:avLst>
              <a:gd name="adj1" fmla="val 54931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475656" y="3219822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267744" y="3219822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83568" y="3219822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5" name="Прямоугольник 54"/>
          <p:cNvSpPr/>
          <p:nvPr/>
        </p:nvSpPr>
        <p:spPr>
          <a:xfrm>
            <a:off x="755576" y="3219822"/>
            <a:ext cx="604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ОПС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22 %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475656" y="3219822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ФСС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2,9 %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267744" y="3219822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ОМС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5,1 %</a:t>
            </a:r>
          </a:p>
        </p:txBody>
      </p:sp>
      <p:sp>
        <p:nvSpPr>
          <p:cNvPr id="58" name="AutoShape 2"/>
          <p:cNvSpPr>
            <a:spLocks/>
          </p:cNvSpPr>
          <p:nvPr/>
        </p:nvSpPr>
        <p:spPr bwMode="auto">
          <a:xfrm rot="5400000">
            <a:off x="1681274" y="2818993"/>
            <a:ext cx="236835" cy="2232248"/>
          </a:xfrm>
          <a:prstGeom prst="rightBrace">
            <a:avLst>
              <a:gd name="adj1" fmla="val 54931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59" name="Прямоугольник 58"/>
          <p:cNvSpPr/>
          <p:nvPr/>
        </p:nvSpPr>
        <p:spPr>
          <a:xfrm>
            <a:off x="3635897" y="429994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Общая </a:t>
            </a:r>
            <a:r>
              <a:rPr lang="ru-RU" sz="2800" dirty="0" smtClean="0"/>
              <a:t>∑</a:t>
            </a:r>
            <a:r>
              <a:rPr lang="ru-RU" sz="2400" dirty="0" smtClean="0"/>
              <a:t> СВ  </a:t>
            </a:r>
            <a:r>
              <a:rPr lang="ru-RU" sz="2400" dirty="0" smtClean="0">
                <a:solidFill>
                  <a:srgbClr val="C00000"/>
                </a:solidFill>
              </a:rPr>
              <a:t>7 069,50 руб</a:t>
            </a:r>
            <a:r>
              <a:rPr lang="ru-RU" sz="2400" dirty="0" smtClean="0">
                <a:solidFill>
                  <a:srgbClr val="005AA9"/>
                </a:solidFill>
              </a:rPr>
              <a:t>.</a:t>
            </a:r>
          </a:p>
        </p:txBody>
      </p:sp>
      <p:pic>
        <p:nvPicPr>
          <p:cNvPr id="2051" name="Picture 3" descr="H:\10\шаблоны\КАРТИНКИ для слайдов\5346.png"/>
          <p:cNvPicPr>
            <a:picLocks noChangeAspect="1" noChangeArrowheads="1"/>
          </p:cNvPicPr>
          <p:nvPr/>
        </p:nvPicPr>
        <p:blipFill>
          <a:blip r:embed="rId3" cstate="print"/>
          <a:srcRect l="11031" r="21406"/>
          <a:stretch>
            <a:fillRect/>
          </a:stretch>
        </p:blipFill>
        <p:spPr bwMode="auto">
          <a:xfrm>
            <a:off x="7596336" y="1491630"/>
            <a:ext cx="648072" cy="752484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1331640" y="2643758"/>
            <a:ext cx="93610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AA9"/>
                </a:solidFill>
              </a:rPr>
              <a:t>35 000</a:t>
            </a:r>
            <a:endParaRPr lang="ru-RU" dirty="0">
              <a:solidFill>
                <a:srgbClr val="005AA9"/>
              </a:solidFill>
            </a:endParaRPr>
          </a:p>
        </p:txBody>
      </p:sp>
      <p:cxnSp>
        <p:nvCxnSpPr>
          <p:cNvPr id="63" name="Прямая со стрелкой 62"/>
          <p:cNvCxnSpPr>
            <a:stCxn id="61" idx="2"/>
            <a:endCxn id="57" idx="0"/>
          </p:cNvCxnSpPr>
          <p:nvPr/>
        </p:nvCxnSpPr>
        <p:spPr>
          <a:xfrm>
            <a:off x="1799692" y="2931790"/>
            <a:ext cx="81045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61" idx="2"/>
            <a:endCxn id="54" idx="0"/>
          </p:cNvCxnSpPr>
          <p:nvPr/>
        </p:nvCxnSpPr>
        <p:spPr>
          <a:xfrm flipH="1">
            <a:off x="1007604" y="2931790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61" idx="2"/>
            <a:endCxn id="56" idx="0"/>
          </p:cNvCxnSpPr>
          <p:nvPr/>
        </p:nvCxnSpPr>
        <p:spPr>
          <a:xfrm>
            <a:off x="1799692" y="293179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8" idx="2"/>
            <a:endCxn id="43" idx="0"/>
          </p:cNvCxnSpPr>
          <p:nvPr/>
        </p:nvCxnSpPr>
        <p:spPr>
          <a:xfrm>
            <a:off x="4608005" y="3219822"/>
            <a:ext cx="715202" cy="26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28" idx="2"/>
            <a:endCxn id="40" idx="0"/>
          </p:cNvCxnSpPr>
          <p:nvPr/>
        </p:nvCxnSpPr>
        <p:spPr>
          <a:xfrm flipH="1">
            <a:off x="3743909" y="3219822"/>
            <a:ext cx="864096" cy="26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28" idx="2"/>
            <a:endCxn id="42" idx="0"/>
          </p:cNvCxnSpPr>
          <p:nvPr/>
        </p:nvCxnSpPr>
        <p:spPr>
          <a:xfrm flipH="1">
            <a:off x="4535997" y="3219822"/>
            <a:ext cx="72008" cy="26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33" idx="2"/>
            <a:endCxn id="50" idx="0"/>
          </p:cNvCxnSpPr>
          <p:nvPr/>
        </p:nvCxnSpPr>
        <p:spPr>
          <a:xfrm>
            <a:off x="6912261" y="3219822"/>
            <a:ext cx="86445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33" idx="2"/>
          </p:cNvCxnSpPr>
          <p:nvPr/>
        </p:nvCxnSpPr>
        <p:spPr>
          <a:xfrm flipH="1">
            <a:off x="6210177" y="3219822"/>
            <a:ext cx="7020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1833236" y="2283718"/>
            <a:ext cx="5520547" cy="425810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cap="all" dirty="0">
                <a:solidFill>
                  <a:srgbClr val="005AA9"/>
                </a:solidFill>
                <a:cs typeface="Times New Roman" panose="02020603050405020304" pitchFamily="18" charset="0"/>
              </a:rPr>
              <a:t>БЛАГОДАРЮ ЗА ВНИМАНИЕ</a:t>
            </a:r>
          </a:p>
        </p:txBody>
      </p:sp>
      <p:pic>
        <p:nvPicPr>
          <p:cNvPr id="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3518"/>
            <a:ext cx="1014654" cy="10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7" y="4531069"/>
            <a:ext cx="619711" cy="47387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10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467544" y="771550"/>
            <a:ext cx="8352928" cy="2232248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000" dirty="0" smtClean="0"/>
              <a:t>Федеральный </a:t>
            </a:r>
            <a:r>
              <a:rPr lang="ru-RU" sz="2000" u="sng" dirty="0" smtClean="0">
                <a:hlinkClick r:id="rId3"/>
              </a:rPr>
              <a:t>закон</a:t>
            </a:r>
            <a:r>
              <a:rPr lang="ru-RU" sz="2000" dirty="0" smtClean="0"/>
              <a:t> от 01.04.2020 N 102-ФЗ </a:t>
            </a:r>
          </a:p>
          <a:p>
            <a:r>
              <a:rPr lang="ru-RU" sz="2000" dirty="0" smtClean="0"/>
              <a:t>"О внесении изменений в части первую и вторую Налогового кодекса Российской Федерации и отдельные законодательные акты РФ »</a:t>
            </a:r>
          </a:p>
          <a:p>
            <a:endParaRPr lang="ru-RU" dirty="0" smtClean="0">
              <a:hlinkClick r:id="rId4"/>
            </a:endParaRPr>
          </a:p>
          <a:p>
            <a:r>
              <a:rPr lang="ru-RU" sz="2000" dirty="0" smtClean="0">
                <a:hlinkClick r:id="rId4"/>
              </a:rPr>
              <a:t>Постановление</a:t>
            </a:r>
            <a:r>
              <a:rPr lang="ru-RU" sz="2000" dirty="0" smtClean="0"/>
              <a:t> Правительства РФ от 02.04.2020 N 409 </a:t>
            </a:r>
          </a:p>
          <a:p>
            <a:r>
              <a:rPr lang="ru-RU" sz="2000" dirty="0" smtClean="0"/>
              <a:t>"О мерах по обеспечению устойчивого развития экономики»</a:t>
            </a:r>
          </a:p>
          <a:p>
            <a:endParaRPr lang="ru-RU" sz="2000" dirty="0" smtClean="0"/>
          </a:p>
          <a:p>
            <a:r>
              <a:rPr lang="ru-RU" sz="2000" u="sng" dirty="0" smtClean="0">
                <a:solidFill>
                  <a:srgbClr val="005AA9"/>
                </a:solidFill>
              </a:rPr>
              <a:t>Постановление</a:t>
            </a:r>
            <a:r>
              <a:rPr lang="ru-RU" sz="2000" dirty="0" smtClean="0"/>
              <a:t> Правительства РФ от 03.04.2020 N 434 </a:t>
            </a:r>
          </a:p>
          <a:p>
            <a:r>
              <a:rPr lang="ru-RU" sz="2000" dirty="0" smtClean="0"/>
              <a:t>"Об утверждении перечня отраслей российской экономики, </a:t>
            </a:r>
          </a:p>
          <a:p>
            <a:r>
              <a:rPr lang="ru-RU" sz="2000" dirty="0" smtClean="0"/>
              <a:t>в наибольшей степени пострадавших в условиях ухудшения ситуации </a:t>
            </a:r>
          </a:p>
          <a:p>
            <a:r>
              <a:rPr lang="ru-RU" sz="2000" dirty="0" smtClean="0"/>
              <a:t>в результате распространения новой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инфекции"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cap="all" dirty="0">
              <a:solidFill>
                <a:srgbClr val="005AA9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7" y="4531069"/>
            <a:ext cx="619711" cy="47387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3" y="267494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НОРМАТИВНЫЕ ДОКУМЕНТЫ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714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059582"/>
            <a:ext cx="7920880" cy="362194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1. Приостановлены проверки</a:t>
            </a:r>
          </a:p>
          <a:p>
            <a:r>
              <a:rPr lang="ru-RU" sz="1800" dirty="0" smtClean="0"/>
              <a:t>2. Приостановлены меры взыскания в отношении субъектов МСП</a:t>
            </a:r>
          </a:p>
          <a:p>
            <a:r>
              <a:rPr lang="ru-RU" sz="1800" dirty="0" smtClean="0"/>
              <a:t>3. Не принимаются решения о банкротстве</a:t>
            </a:r>
          </a:p>
          <a:p>
            <a:r>
              <a:rPr lang="ru-RU" sz="1800" dirty="0" smtClean="0"/>
              <a:t>4. Продлены сроки сдачи отчетности</a:t>
            </a:r>
          </a:p>
          <a:p>
            <a:pPr algn="ctr"/>
            <a:endParaRPr lang="ru-RU" sz="1800" cap="all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cap="all" dirty="0" smtClean="0">
                <a:solidFill>
                  <a:srgbClr val="FF0000"/>
                </a:solidFill>
              </a:rPr>
              <a:t>ДОПОЛНИТЕЛЬНЫЕ МЕРЫ ПОДДЕРЖКИ ДЛЯ ОРГАНИЗАЦИЙ И ИП  </a:t>
            </a:r>
          </a:p>
          <a:p>
            <a:pPr algn="ctr"/>
            <a:r>
              <a:rPr lang="ru-RU" sz="1800" cap="all" dirty="0" smtClean="0">
                <a:solidFill>
                  <a:srgbClr val="FF0000"/>
                </a:solidFill>
              </a:rPr>
              <a:t>в НАИБОЛЕЕ ПОСТРАДАВШИХ ОТРАСЛЯХ</a:t>
            </a:r>
          </a:p>
          <a:p>
            <a:r>
              <a:rPr lang="ru-RU" sz="1800" dirty="0" smtClean="0"/>
              <a:t>1. Перенесены сроки уплаты налогов</a:t>
            </a:r>
          </a:p>
          <a:p>
            <a:r>
              <a:rPr lang="ru-RU" sz="1800" dirty="0" smtClean="0"/>
              <a:t>2. Перенесены сроки уплаты страховых взносов</a:t>
            </a:r>
          </a:p>
          <a:p>
            <a:r>
              <a:rPr lang="ru-RU" sz="1800" dirty="0" smtClean="0"/>
              <a:t>3. Введен мораторий на возбуждение дел о банкротстве</a:t>
            </a:r>
          </a:p>
          <a:p>
            <a:r>
              <a:rPr lang="ru-RU" sz="1800" dirty="0" smtClean="0"/>
              <a:t>4. Приостановление мер взыскания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55526"/>
            <a:ext cx="7260237" cy="504056"/>
          </a:xfrm>
        </p:spPr>
        <p:txBody>
          <a:bodyPr>
            <a:normAutofit fontScale="90000"/>
          </a:bodyPr>
          <a:lstStyle/>
          <a:p>
            <a:r>
              <a:rPr lang="ru-RU" sz="2200" b="1" cap="all" dirty="0" smtClean="0">
                <a:solidFill>
                  <a:srgbClr val="FF0000"/>
                </a:solidFill>
                <a:cs typeface="Aharoni" pitchFamily="2" charset="-79"/>
              </a:rPr>
              <a:t>МЕРЫ ПОДДЕРЖКИ ДЛЯ ОРГАНИЗАЦИЙ И ИНДИВИДУАЛЬНЫХ ПРЕДПРИНИМАТЕЛЕЙ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424" y="4587974"/>
            <a:ext cx="504056" cy="360040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843558"/>
            <a:ext cx="8280920" cy="3983539"/>
          </a:xfrm>
        </p:spPr>
        <p:txBody>
          <a:bodyPr>
            <a:normAutofit lnSpcReduction="10000"/>
          </a:bodyPr>
          <a:lstStyle/>
          <a:p>
            <a:endParaRPr lang="ru-RU" sz="1600" u="sng" dirty="0" smtClean="0">
              <a:solidFill>
                <a:srgbClr val="005AA9"/>
              </a:solidFill>
            </a:endParaRPr>
          </a:p>
          <a:p>
            <a:r>
              <a:rPr lang="ru-RU" sz="1600" u="sng" dirty="0" smtClean="0">
                <a:solidFill>
                  <a:srgbClr val="005AA9"/>
                </a:solidFill>
              </a:rPr>
              <a:t>По каким платежам</a:t>
            </a:r>
          </a:p>
          <a:p>
            <a:r>
              <a:rPr lang="ru-RU" sz="1800" dirty="0" smtClean="0"/>
              <a:t>Отсрочку или рассрочку можно получить по платежам со сроками уплаты в 2020 году, кроме НДПИ и акцизов.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600" u="sng" dirty="0" smtClean="0">
                <a:solidFill>
                  <a:srgbClr val="005AA9"/>
                </a:solidFill>
              </a:rPr>
              <a:t>Для каких отраслей</a:t>
            </a:r>
          </a:p>
          <a:p>
            <a:r>
              <a:rPr lang="ru-RU" sz="1800" dirty="0" smtClean="0"/>
              <a:t>Чтобы получить отсрочку или рассрочку, нужно вести деятельность  в наиболее пострадавших отраслях  (из перечня Постановления Правительства РФ от 03.04.2020 N 434). </a:t>
            </a:r>
            <a:endParaRPr lang="ru-RU" sz="1600" dirty="0" smtClean="0"/>
          </a:p>
          <a:p>
            <a:r>
              <a:rPr lang="ru-RU" sz="1600" u="sng" dirty="0" smtClean="0"/>
              <a:t>При этом должно выполняться хотя бы одно из условий:</a:t>
            </a:r>
          </a:p>
          <a:p>
            <a:r>
              <a:rPr lang="ru-RU" sz="1600" dirty="0" smtClean="0"/>
              <a:t>-снижение доходов более чем на 10%;</a:t>
            </a:r>
          </a:p>
          <a:p>
            <a:r>
              <a:rPr lang="ru-RU" sz="1600" dirty="0" smtClean="0"/>
              <a:t>-снижение доходов от реализации  товаров (работ, услуг) более чем на 10%;</a:t>
            </a:r>
          </a:p>
          <a:p>
            <a:r>
              <a:rPr lang="ru-RU" sz="1600" dirty="0" smtClean="0"/>
              <a:t>-снижение доходов, доходов от реализации или доходов от операций по нулевой </a:t>
            </a:r>
          </a:p>
          <a:p>
            <a:r>
              <a:rPr lang="ru-RU" sz="1600" dirty="0" smtClean="0"/>
              <a:t>ставке  НДС более чем на 10%;</a:t>
            </a:r>
          </a:p>
          <a:p>
            <a:r>
              <a:rPr lang="ru-RU" sz="1600" dirty="0" smtClean="0"/>
              <a:t>-есть убыток за отчетные периоды 2020 года, хотя за 2019 год убытка не было.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3" y="195486"/>
            <a:ext cx="7332245" cy="72008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FF0000"/>
                </a:solidFill>
              </a:rPr>
              <a:t/>
            </a:r>
            <a:br>
              <a:rPr lang="ru-RU" b="1" cap="all" dirty="0" smtClean="0">
                <a:solidFill>
                  <a:srgbClr val="FF0000"/>
                </a:solidFill>
              </a:rPr>
            </a:br>
            <a:r>
              <a:rPr lang="ru-RU" sz="2200" b="1" cap="all" dirty="0" smtClean="0">
                <a:solidFill>
                  <a:srgbClr val="FF0000"/>
                </a:solidFill>
              </a:rPr>
              <a:t>ДОПОЛНИТЕЛЬНЫЕ ОСНОВАНИЯ ОТСРОЧКИ (РАССРОЧКИ</a:t>
            </a:r>
            <a:r>
              <a:rPr lang="ru-RU" b="1" cap="all" dirty="0" smtClean="0">
                <a:solidFill>
                  <a:srgbClr val="FF0000"/>
                </a:solidFill>
              </a:rPr>
              <a:t>)</a:t>
            </a:r>
            <a:br>
              <a:rPr lang="ru-RU" b="1" cap="all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Постановление Правительства РФ от 02.04.2020 N 409 </a:t>
            </a:r>
            <a:r>
              <a:rPr lang="ru-RU" b="1" cap="all" dirty="0" smtClean="0">
                <a:solidFill>
                  <a:srgbClr val="FF0000"/>
                </a:solidFill>
              </a:rPr>
              <a:t/>
            </a:r>
            <a:br>
              <a:rPr lang="ru-RU" b="1" cap="all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424" y="4587974"/>
            <a:ext cx="360040" cy="360040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3</a:t>
            </a:r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843558"/>
            <a:ext cx="8496944" cy="4032448"/>
          </a:xfrm>
        </p:spPr>
        <p:txBody>
          <a:bodyPr>
            <a:noAutofit/>
          </a:bodyPr>
          <a:lstStyle/>
          <a:p>
            <a:r>
              <a:rPr lang="ru-RU" sz="1600" b="0" dirty="0" smtClean="0"/>
              <a:t>    </a:t>
            </a:r>
            <a:r>
              <a:rPr lang="ru-RU" sz="1800" dirty="0" smtClean="0">
                <a:solidFill>
                  <a:srgbClr val="FF0000"/>
                </a:solidFill>
              </a:rPr>
              <a:t>До 31 мая включительно</a:t>
            </a:r>
            <a:r>
              <a:rPr lang="ru-RU" sz="1600" b="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не будет решений о проведении</a:t>
            </a:r>
            <a:r>
              <a:rPr lang="ru-RU" sz="1600" b="0" dirty="0" smtClean="0"/>
              <a:t> выездных и повторных выездных налоговых проверок;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приостановлены уже назначенные</a:t>
            </a:r>
            <a:r>
              <a:rPr lang="ru-RU" sz="1600" b="0" dirty="0" smtClean="0"/>
              <a:t> выездные и повторные выездные налоговые проверки;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приостанавливается проверка расчета </a:t>
            </a:r>
            <a:r>
              <a:rPr lang="ru-RU" sz="1600" b="0" dirty="0" smtClean="0"/>
              <a:t>и уплаты налогов по сделкам между взаимозависимыми лицами;</a:t>
            </a:r>
          </a:p>
          <a:p>
            <a:pPr>
              <a:buFont typeface="Wingdings" pitchFamily="2" charset="2"/>
              <a:buChar char="§"/>
            </a:pPr>
            <a:r>
              <a:rPr lang="ru-RU" sz="1600" b="0" dirty="0" smtClean="0"/>
              <a:t>не проводятся или приостанавливаются </a:t>
            </a:r>
            <a:r>
              <a:rPr lang="ru-RU" sz="1600" dirty="0" smtClean="0"/>
              <a:t>проверки соблюдения валютного законодательства</a:t>
            </a:r>
            <a:r>
              <a:rPr lang="ru-RU" sz="1600" b="0" dirty="0" smtClean="0"/>
              <a:t> - кроме случаев, когда нарушения уже выявлены и если срок давности для привлечения к административной ответственности — до 01.06.2020.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не составляются акты и решения</a:t>
            </a:r>
            <a:r>
              <a:rPr lang="ru-RU" sz="1600" b="0" dirty="0" smtClean="0"/>
              <a:t> налоговых органов в рамках выездных (повторных выездных) налоговых проверок;</a:t>
            </a:r>
          </a:p>
          <a:p>
            <a:pPr>
              <a:buFont typeface="Wingdings" pitchFamily="2" charset="2"/>
              <a:buChar char="§"/>
            </a:pPr>
            <a:r>
              <a:rPr lang="ru-RU" sz="1600" b="0" dirty="0" smtClean="0"/>
              <a:t>приостанавливается срок </a:t>
            </a:r>
            <a:r>
              <a:rPr lang="ru-RU" sz="1600" dirty="0" smtClean="0"/>
              <a:t>рассмотрения возражений </a:t>
            </a:r>
            <a:r>
              <a:rPr lang="ru-RU" sz="1600" b="0" dirty="0" smtClean="0"/>
              <a:t>на акты налоговых проверок.</a:t>
            </a:r>
          </a:p>
          <a:p>
            <a:pPr>
              <a:buFont typeface="Wingdings" pitchFamily="2" charset="2"/>
              <a:buChar char="§"/>
            </a:pPr>
            <a:r>
              <a:rPr lang="ru-RU" sz="1600" b="0" dirty="0" smtClean="0"/>
              <a:t>Если налогоплательщик </a:t>
            </a:r>
            <a:r>
              <a:rPr lang="ru-RU" sz="1600" dirty="0" smtClean="0"/>
              <a:t>не представит документы </a:t>
            </a:r>
            <a:r>
              <a:rPr lang="ru-RU" sz="1600" b="0" dirty="0" smtClean="0"/>
              <a:t>или сведения по запросу налоговой инспекции, </a:t>
            </a:r>
            <a:r>
              <a:rPr lang="ru-RU" sz="1600" dirty="0" smtClean="0"/>
              <a:t>его не оштрафуют по статье 126 НК РФ</a:t>
            </a:r>
            <a:r>
              <a:rPr lang="ru-RU" sz="1600" b="0" dirty="0" smtClean="0"/>
              <a:t>. </a:t>
            </a:r>
            <a:r>
              <a:rPr lang="ru-RU" sz="1600" dirty="0" smtClean="0"/>
              <a:t>Мера действует </a:t>
            </a:r>
            <a:r>
              <a:rPr lang="ru-RU" sz="1600" b="0" dirty="0" smtClean="0"/>
              <a:t>для тех случаев,</a:t>
            </a:r>
          </a:p>
          <a:p>
            <a:r>
              <a:rPr lang="ru-RU" sz="1600" b="0" dirty="0" smtClean="0"/>
              <a:t> когда срок представления документов пришелся на период с </a:t>
            </a:r>
            <a:r>
              <a:rPr lang="ru-RU" sz="1600" dirty="0" smtClean="0"/>
              <a:t>1 марта по 31 мая 2020 года</a:t>
            </a:r>
            <a:r>
              <a:rPr lang="ru-RU" sz="1600" b="0" dirty="0" smtClean="0"/>
              <a:t>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195487"/>
            <a:ext cx="7337192" cy="6480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Приостановлены проверки для всех налогоплательщиков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587974"/>
            <a:ext cx="360040" cy="360040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4</a:t>
            </a:r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3568" y="627534"/>
          <a:ext cx="7632848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636"/>
                <a:gridCol w="1908212"/>
              </a:tblGrid>
              <a:tr h="45108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 отчетности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сколько продлен срок представления</a:t>
                      </a:r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064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декларации по НДС за 1 квартал 2020 года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15 мая 2020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064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Расчеты по страховым взносам за 1 квартал 2020 года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15 мая 2020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03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4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Отчетность, которая должна быть сдана с марта по май 2020 года: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62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налоговые декларации и расчеты по авансовым платежам (кроме НДС и расчетов по страховым взносам),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62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расчеты сумм НДФЛ (форма 6-НДФЛ),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62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расчеты о суммах выплаченных иностранным организациям доходов и удержанных налогов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740" marR="78740" marT="118110" marB="1181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4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Переносится на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месяца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740" marR="78740" marT="118110" marB="118110"/>
                </a:tc>
              </a:tr>
              <a:tr h="2706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Декларация 3 НДФЛ в рамках декларационной кампании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 30 июля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51080"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бухгалтерская (финансовая) отчетность для сдачи в ГИР БО (кроме отчетности в соответствии с п.5.1 ст.23 НК)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 6 мая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016704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124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 или информация по требованию, полученному с 1 марта до 31 мая 2020 года</a:t>
                      </a:r>
                    </a:p>
                    <a:p>
                      <a:pPr>
                        <a:lnSpc>
                          <a:spcPts val="800"/>
                        </a:lnSpc>
                        <a:spcAft>
                          <a:spcPts val="124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требованиям по НДС  </a:t>
                      </a:r>
                    </a:p>
                    <a:p>
                      <a:pPr>
                        <a:lnSpc>
                          <a:spcPts val="800"/>
                        </a:lnSpc>
                        <a:spcAft>
                          <a:spcPts val="124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другим требованиям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740" marR="78740" marT="118110" marB="118110"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600"/>
                        </a:spcBef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продлен на 10 рабочих дней</a:t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600"/>
                        </a:spcBef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срок продлен на 20 рабочих дней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8740" marR="78740" marT="118110" marB="11811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Продлены сроки сдачи отчетности для всех налогоплательщиков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424" y="4587974"/>
            <a:ext cx="360040" cy="360040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5</a:t>
            </a:r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08911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Список отдельных сфер деятельности, наиболее пострадавших</a:t>
            </a:r>
            <a:r>
              <a:rPr lang="ru-RU" sz="20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(Постановление Правительства РФ от 03.04.2020 N 434)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424" y="4515966"/>
            <a:ext cx="504056" cy="432048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6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27584" y="754659"/>
          <a:ext cx="7488832" cy="417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2016224"/>
              </a:tblGrid>
              <a:tr h="5209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Сфера деятельности, наименование вида экономической деятельности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Код  ОКВЭД 2</a:t>
                      </a:r>
                      <a:r>
                        <a:rPr lang="ru-RU" sz="1200" b="1" u="none" strike="noStrike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ОКВЭД </a:t>
                      </a:r>
                      <a:r>
                        <a:rPr lang="ru-RU" sz="1800" b="1" u="none" strike="noStrike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2</a:t>
                      </a:r>
                      <a:endParaRPr lang="ru-RU" sz="11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468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Авиаперевозки, аэропортовая деятельность, автоперевозки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3"/>
                        </a:rPr>
                        <a:t>49.3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4"/>
                        </a:rPr>
                        <a:t>49.4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5"/>
                        </a:rPr>
                        <a:t>51.1</a:t>
                      </a:r>
                      <a:r>
                        <a:rPr lang="en-US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6"/>
                        </a:rPr>
                        <a:t>51.21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80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7"/>
                        </a:rPr>
                        <a:t>52.21.21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8"/>
                        </a:rPr>
                        <a:t>52.23.1</a:t>
                      </a:r>
                      <a:r>
                        <a:rPr lang="en-US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       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2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Культура, организация досуга и развлечений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9"/>
                        </a:rPr>
                        <a:t>90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2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Физкультурно-оздоровительная деятельность и спорт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10"/>
                        </a:rPr>
                        <a:t>  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10"/>
                        </a:rPr>
                        <a:t>93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11"/>
                        </a:rPr>
                        <a:t>96.04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en-US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12"/>
                        </a:rPr>
                        <a:t>86.90.4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483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туристических агентств и прочих организаций, предоставляющих услуги в сфере туризма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13"/>
                        </a:rPr>
                        <a:t>79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2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Гостиничный бизнес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1263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14"/>
                        </a:rPr>
                        <a:t>55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32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Общественное питание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hlinkClick r:id="rId15"/>
                        </a:rPr>
                        <a:t>56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483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организаций дополнительного образования, негосударственных образовательных учреждений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16"/>
                        </a:rPr>
                        <a:t>85.41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17"/>
                        </a:rPr>
                        <a:t>88.91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,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320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по организации конференций и выставок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18"/>
                        </a:rPr>
                        <a:t>82.3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  <a:tr h="483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Деятельность по предоставлению бытовых услуг населению (ремонт, стирка, химчистка, услуги парикмахерских и салонов красоты)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19"/>
                        </a:rPr>
                        <a:t>95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20"/>
                        </a:rPr>
                        <a:t>96.01</a:t>
                      </a:r>
                      <a:r>
                        <a:rPr lang="ru-RU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hlinkClick r:id="rId21"/>
                        </a:rPr>
                        <a:t>96.02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555526"/>
            <a:ext cx="8280920" cy="4271571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Только для  ИП И ЮЛ , которые работают в наиболее пострадавших отраслях  по перечню Постановления Правительства РФ от 03.04.2020 N 434 и входят в реестр МСП на 1 марта 2020 года</a:t>
            </a:r>
          </a:p>
          <a:p>
            <a:pPr algn="ctr"/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195487"/>
            <a:ext cx="7337192" cy="4320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Перенесены сроки уплаты налогов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587974"/>
            <a:ext cx="360040" cy="453134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7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2627" t="34169" r="36738" b="12756"/>
          <a:stretch>
            <a:fillRect/>
          </a:stretch>
        </p:blipFill>
        <p:spPr bwMode="auto">
          <a:xfrm>
            <a:off x="467545" y="1059582"/>
            <a:ext cx="799288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9502"/>
            <a:ext cx="8280920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Перенесены сроки уплаты страховых взносов для </a:t>
            </a:r>
            <a:r>
              <a:rPr lang="ru-RU" sz="2000" b="1" dirty="0" err="1" smtClean="0">
                <a:solidFill>
                  <a:srgbClr val="FF0000"/>
                </a:solidFill>
              </a:rPr>
              <a:t>микропредприятий</a:t>
            </a:r>
            <a:r>
              <a:rPr lang="ru-RU" sz="2000" b="1" dirty="0" smtClean="0">
                <a:solidFill>
                  <a:srgbClr val="FF0000"/>
                </a:solidFill>
              </a:rPr>
              <a:t> (возможно для  всех, входящих в реестр МСП)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32440" y="4587974"/>
            <a:ext cx="360040" cy="360040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8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 l="14934" t="30524" r="39297" b="17084"/>
          <a:stretch>
            <a:fillRect/>
          </a:stretch>
        </p:blipFill>
        <p:spPr bwMode="auto">
          <a:xfrm>
            <a:off x="827584" y="1059582"/>
            <a:ext cx="76328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презентации 2">
  <a:themeElements>
    <a:clrScheme name="ФНС">
      <a:dk1>
        <a:srgbClr val="FFFFFF"/>
      </a:dk1>
      <a:lt1>
        <a:srgbClr val="000000"/>
      </a:lt1>
      <a:dk2>
        <a:srgbClr val="E6E7E8"/>
      </a:dk2>
      <a:lt2>
        <a:srgbClr val="DCDDDE"/>
      </a:lt2>
      <a:accent1>
        <a:srgbClr val="0066B3"/>
      </a:accent1>
      <a:accent2>
        <a:srgbClr val="1F497D"/>
      </a:accent2>
      <a:accent3>
        <a:srgbClr val="D71920"/>
      </a:accent3>
      <a:accent4>
        <a:srgbClr val="0072CE"/>
      </a:accent4>
      <a:accent5>
        <a:srgbClr val="4FC6E0"/>
      </a:accent5>
      <a:accent6>
        <a:srgbClr val="2DBDB6"/>
      </a:accent6>
      <a:hlink>
        <a:srgbClr val="0066B3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арианты стилей слайдов для ФНС" id="{67979F4D-C649-41DE-A87F-1B750BEC716B}" vid="{1872DCC2-7093-4F2F-AC1C-443C1347E530}"/>
    </a:ext>
  </a:extLst>
</a:theme>
</file>

<file path=ppt/theme/theme2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15100</TotalTime>
  <Words>665</Words>
  <Application>Microsoft Office PowerPoint</Application>
  <PresentationFormat>Экран (16:9)</PresentationFormat>
  <Paragraphs>151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Aharoni</vt:lpstr>
      <vt:lpstr>Arial</vt:lpstr>
      <vt:lpstr>Arial Narrow</vt:lpstr>
      <vt:lpstr>Calibri</vt:lpstr>
      <vt:lpstr>Symbol</vt:lpstr>
      <vt:lpstr>Times New Roman</vt:lpstr>
      <vt:lpstr>Tw Cen MT</vt:lpstr>
      <vt:lpstr>Wingdings</vt:lpstr>
      <vt:lpstr>шаблон презентации 2</vt:lpstr>
      <vt:lpstr>12_Present_FNS2012_A4</vt:lpstr>
      <vt:lpstr>Концепция АСК НДС2 Кас (1)</vt:lpstr>
      <vt:lpstr>Презентация PowerPoint</vt:lpstr>
      <vt:lpstr>Презентация PowerPoint</vt:lpstr>
      <vt:lpstr>МЕРЫ ПОДДЕРЖКИ ДЛЯ ОРГАНИЗАЦИЙ И ИНДИВИДУАЛЬНЫХ ПРЕДПРИНИМАТЕЛЕЙ </vt:lpstr>
      <vt:lpstr> ДОПОЛНИТЕЛЬНЫЕ ОСНОВАНИЯ ОТСРОЧКИ (РАССРОЧКИ)  Постановление Правительства РФ от 02.04.2020 N 409  </vt:lpstr>
      <vt:lpstr>Приостановлены проверки для всех налогоплательщиков</vt:lpstr>
      <vt:lpstr>   Продлены сроки сдачи отчетности для всех налогоплательщиков</vt:lpstr>
      <vt:lpstr>Список отдельных сфер деятельности, наиболее пострадавших  (Постановление Правительства РФ от 03.04.2020 N 434)  </vt:lpstr>
      <vt:lpstr>Перенесены сроки уплаты налогов</vt:lpstr>
      <vt:lpstr>Перенесены сроки уплаты страховых взносов для микропредприятий (возможно для  всех, входящих в реестр МСП) </vt:lpstr>
      <vt:lpstr> Приостановлены меры взыскания</vt:lpstr>
      <vt:lpstr>   Пониженные тарифы страховых взносов для организаций и ИП, внесенных в реестр  МСП Федеральный  закон от 01.04.2020 N 102-ФЗ. Применяется – с  1 апреля 2020 года.    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 Роман Владимирович</dc:creator>
  <cp:lastModifiedBy>1</cp:lastModifiedBy>
  <cp:revision>1096</cp:revision>
  <cp:lastPrinted>2019-10-23T19:37:10Z</cp:lastPrinted>
  <dcterms:created xsi:type="dcterms:W3CDTF">2016-05-21T10:24:40Z</dcterms:created>
  <dcterms:modified xsi:type="dcterms:W3CDTF">2020-04-16T03:17:12Z</dcterms:modified>
</cp:coreProperties>
</file>