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7" r:id="rId7"/>
    <p:sldId id="260" r:id="rId8"/>
    <p:sldId id="279" r:id="rId9"/>
    <p:sldId id="280" r:id="rId10"/>
    <p:sldId id="261" r:id="rId11"/>
    <p:sldId id="265" r:id="rId12"/>
    <p:sldId id="266" r:id="rId13"/>
    <p:sldId id="267" r:id="rId14"/>
    <p:sldId id="268" r:id="rId15"/>
    <p:sldId id="282" r:id="rId16"/>
    <p:sldId id="283" r:id="rId17"/>
    <p:sldId id="281" r:id="rId18"/>
    <p:sldId id="270" r:id="rId19"/>
    <p:sldId id="271" r:id="rId20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08" autoAdjust="0"/>
  </p:normalViewPr>
  <p:slideViewPr>
    <p:cSldViewPr>
      <p:cViewPr varScale="1">
        <p:scale>
          <a:sx n="84" d="100"/>
          <a:sy n="84" d="100"/>
        </p:scale>
        <p:origin x="9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15606-ACC2-4FFB-9B21-11E614EA3ABC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25DA5-C242-4F4A-A769-E2E32FE1C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62666-1462-46CD-8055-17AAFD9B496F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FF19D-1E43-44C0-BD39-3A380F22F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E8055-576D-480B-B3DF-EA36A5164E12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FDF3-2BCC-4E09-9323-38DDD1121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6C27A-6939-4911-90E4-F939A4741EE5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CE40-8AA1-4B43-895F-5D0B877126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E6EB-7DF8-4AE9-9062-0C2F896EB334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96E4-F6EA-4808-9F7E-EB08EB534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8B696-93E6-42C2-82E6-CCFD733BA617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20DCB-76A2-40E9-906A-E98111CF4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F55EC-16BE-4E54-A26A-35CA70897C22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628D-E10D-4C72-ABBA-102BBA5DF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37BE-86CF-439A-8393-3BD5B2FE0922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6D1BD-19C3-4DA0-969C-1FEA3333D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8AC65-14DF-4BDB-BA47-EEB8FAE42333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ECC6C-D2DB-4CFE-9833-8E653A189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5550-B5DC-4DB4-815E-8A802ECCE909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91531-398E-44BE-9320-39F889598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B09D3-6446-49AD-B696-039BB9F2AE40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9FCF3-A911-47C3-85BD-9BFE0BE45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546845-EFEE-4C13-9FD4-277623BF85D1}" type="datetimeFigureOut">
              <a:rPr lang="ru-RU"/>
              <a:pPr>
                <a:defRPr/>
              </a:pPr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FE7F37-0091-4047-9AB7-00B0E1531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https://encrypted-tbn3.gstatic.com/images?q=tbn:ANd9GcTLmztih-RZ98w6o2ktJNHT140xiN7PCGgxH0Zy8lnH2Q1hasDSUg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lt-ecodoc.ru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central2015@mail.r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co-komplex@mail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inett2016@mail.ru" TargetMode="External"/><Relationship Id="rId2" Type="http://schemas.openxmlformats.org/officeDocument/2006/relationships/hyperlink" Target="mailto:scentral2015@mail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pozitiv88.88@bk.ru" TargetMode="External"/><Relationship Id="rId5" Type="http://schemas.openxmlformats.org/officeDocument/2006/relationships/hyperlink" Target="mailto:vtorgeo@mail.ru" TargetMode="External"/><Relationship Id="rId4" Type="http://schemas.openxmlformats.org/officeDocument/2006/relationships/hyperlink" Target="http://www.vtorgeo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0363" y="0"/>
            <a:ext cx="9504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2613" y="1557338"/>
            <a:ext cx="7993062" cy="380077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80000"/>
              </a:lnSpc>
            </a:pPr>
            <a:endParaRPr lang="ru-RU" sz="1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4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5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9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9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49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ООО </a:t>
            </a:r>
            <a:r>
              <a:rPr lang="ru-RU" sz="4900" b="1" dirty="0">
                <a:solidFill>
                  <a:schemeClr val="tx1"/>
                </a:solidFill>
                <a:latin typeface="Arial" charset="0"/>
                <a:cs typeface="Arial" charset="0"/>
              </a:rPr>
              <a:t>«Алтайский центр экологии и аудита»</a:t>
            </a:r>
          </a:p>
          <a:p>
            <a:pPr>
              <a:lnSpc>
                <a:spcPct val="80000"/>
              </a:lnSpc>
            </a:pPr>
            <a:r>
              <a:rPr lang="ru-RU" sz="4900" b="1" dirty="0">
                <a:solidFill>
                  <a:schemeClr val="tx1"/>
                </a:solidFill>
                <a:latin typeface="Arial" charset="0"/>
                <a:cs typeface="Arial" charset="0"/>
              </a:rPr>
              <a:t>Генеральный директор – </a:t>
            </a:r>
            <a:r>
              <a:rPr lang="ru-RU" sz="49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Карамышина</a:t>
            </a:r>
            <a:r>
              <a:rPr lang="ru-RU" sz="4900" b="1" dirty="0">
                <a:solidFill>
                  <a:schemeClr val="tx1"/>
                </a:solidFill>
                <a:latin typeface="Arial" charset="0"/>
                <a:cs typeface="Arial" charset="0"/>
              </a:rPr>
              <a:t> Кристина </a:t>
            </a:r>
            <a:r>
              <a:rPr lang="ru-RU" sz="49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Олеговна</a:t>
            </a:r>
            <a:endParaRPr lang="ru-RU" sz="49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1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48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11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ПАМЯТКА </a:t>
            </a:r>
          </a:p>
          <a:p>
            <a:pPr>
              <a:lnSpc>
                <a:spcPct val="80000"/>
              </a:lnSpc>
            </a:pPr>
            <a:endParaRPr lang="ru-RU" sz="111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11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ПРЕДПРИНИМАТЕЛЮ </a:t>
            </a:r>
          </a:p>
          <a:p>
            <a:pPr>
              <a:lnSpc>
                <a:spcPct val="80000"/>
              </a:lnSpc>
            </a:pPr>
            <a:endParaRPr lang="ru-RU" sz="7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ru-RU" sz="7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Региональный оператор. ТКО. Паспорта на отходы. </a:t>
            </a:r>
          </a:p>
          <a:p>
            <a:pPr>
              <a:lnSpc>
                <a:spcPct val="80000"/>
              </a:lnSpc>
            </a:pPr>
            <a:endParaRPr lang="ru-RU" sz="7000" dirty="0" smtClean="0">
              <a:solidFill>
                <a:srgbClr val="898989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4033838" y="6092825"/>
            <a:ext cx="1246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2019 год</a:t>
            </a:r>
          </a:p>
        </p:txBody>
      </p:sp>
      <p:sp>
        <p:nvSpPr>
          <p:cNvPr id="5" name="object 17"/>
          <p:cNvSpPr/>
          <p:nvPr/>
        </p:nvSpPr>
        <p:spPr>
          <a:xfrm>
            <a:off x="482873" y="463550"/>
            <a:ext cx="833437" cy="7048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539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9" name="Picture 2" descr="Image result for герб алтайского края картинка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145755" y="510449"/>
            <a:ext cx="7080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Box 6"/>
          <p:cNvSpPr txBox="1">
            <a:spLocks noChangeArrowheads="1"/>
          </p:cNvSpPr>
          <p:nvPr/>
        </p:nvSpPr>
        <p:spPr bwMode="auto">
          <a:xfrm>
            <a:off x="1188433" y="502829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dirty="0">
                <a:latin typeface="Tahoma" pitchFamily="34" charset="0"/>
                <a:cs typeface="Aharoni" pitchFamily="2" charset="-79"/>
              </a:rPr>
              <a:t>Прокуратура Алтайского края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280025" y="404813"/>
            <a:ext cx="30956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ru-RU" sz="1600" b="1" dirty="0"/>
              <a:t>Уполномоченный по защите прав предпринимателей в Алтайском крае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endParaRPr lang="ru-RU" sz="1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5755" y="1340768"/>
            <a:ext cx="70802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685800" y="1557338"/>
            <a:ext cx="7993063" cy="30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30225" algn="just">
              <a:lnSpc>
                <a:spcPct val="150000"/>
              </a:lnSpc>
            </a:pPr>
            <a:r>
              <a:rPr lang="ru-RU" sz="1600" b="1" dirty="0"/>
              <a:t>Твердые коммунальные отходы (ТКО) </a:t>
            </a:r>
            <a:r>
              <a:rPr lang="ru-RU" sz="1600" dirty="0"/>
              <a:t> - отходы, образующиеся в жилых помещениях в процессе потребления физическими лицами, а также товары, утратившие свои потребительские свойства в процессе их использования физическими лицами в жилых помещениях в целях удовлетворения личных и бытовых нужд. К твердым коммунальным отходам также относятся отходы, образующиеся в процессе деятельности юридических лиц, индивидуальных предпринимателей и подобные по составу отходам, образующимся в жилых помещениях в процессе потребления физическими лицами.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293938" y="563563"/>
            <a:ext cx="432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/>
              <a:t>Твердые коммунальные отходы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323850" y="430213"/>
            <a:ext cx="8424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r>
              <a:rPr lang="ru-RU" sz="1600"/>
              <a:t>Перевозка мусора по требованиям Росприроднадзора происходит по паспорту.</a:t>
            </a:r>
            <a:endParaRPr lang="ru-RU">
              <a:latin typeface="Calibri" pitchFamily="34" charset="0"/>
            </a:endParaRP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3492500" y="782638"/>
            <a:ext cx="2257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/>
              <a:t>Паспорт отхода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8313" y="1412875"/>
            <a:ext cx="8280400" cy="447833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Паспорт опасных отходов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это официальный документ организации, который фиксирует отходы по видам и классам опасности, а также содержит сведения об составе отходов, образующихся на предприятии.</a:t>
            </a:r>
          </a:p>
          <a:p>
            <a:pPr indent="44291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Подготовка паспорта отходов обязательна для всех юридических лиц и ИП, если в их деятельности образуются отходы. Поскольку даже в обычной офисной фирме используются батарейки, аккумуляторы, энергосберегающие лампочки, то можно сказать. что готовить этот документ, по-хорошему, нужно практически всем компаниям в России.</a:t>
            </a:r>
          </a:p>
          <a:p>
            <a:pPr indent="44291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Для того, чтобы подготовить паспорт опасных отходов, нужно понимать две главных составляющих: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1. Какие отходы образуются на предприятии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2. К каким классам опасности относятся отходы.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428596" y="428604"/>
            <a:ext cx="842486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r>
              <a:rPr lang="ru-RU" sz="1600" b="1" dirty="0"/>
              <a:t>Согласно 14 статье закона №89-ФЗ </a:t>
            </a:r>
            <a:r>
              <a:rPr lang="ru-RU" sz="1600" dirty="0"/>
              <a:t>«Об отходах производства и потребления» от 24.06.1998 года </a:t>
            </a:r>
            <a:r>
              <a:rPr lang="ru-RU" sz="1600" dirty="0" err="1"/>
              <a:t>природопользователи</a:t>
            </a:r>
            <a:r>
              <a:rPr lang="ru-RU" sz="1600" dirty="0"/>
              <a:t>, чья хозяйственная деятельность сопровождается образованием отходов, обязаны разрабатывать паспорта опасных отходов</a:t>
            </a:r>
            <a:r>
              <a:rPr lang="ru-RU" sz="1600" dirty="0" smtClean="0"/>
              <a:t>. </a:t>
            </a:r>
          </a:p>
          <a:p>
            <a:pPr indent="457200" algn="just"/>
            <a:r>
              <a:rPr lang="ru-RU" sz="1600" dirty="0" smtClean="0"/>
              <a:t>Согласно федеральному классификационному каталогу отходов</a:t>
            </a:r>
            <a:r>
              <a:rPr lang="en-US" sz="1600" dirty="0" smtClean="0"/>
              <a:t> (</a:t>
            </a:r>
            <a:r>
              <a:rPr lang="ru-RU" sz="1600" dirty="0" smtClean="0"/>
              <a:t>ФККО</a:t>
            </a:r>
            <a:r>
              <a:rPr lang="en-US" sz="1600" dirty="0" smtClean="0"/>
              <a:t>)</a:t>
            </a:r>
            <a:r>
              <a:rPr lang="ru-RU" sz="1600" dirty="0" smtClean="0"/>
              <a:t> </a:t>
            </a:r>
            <a:r>
              <a:rPr lang="ru-RU" sz="1600" b="1" dirty="0" smtClean="0"/>
              <a:t>все отходы имеют свой класс опасности: с I по V</a:t>
            </a:r>
          </a:p>
          <a:p>
            <a:pPr indent="457200" algn="just"/>
            <a:r>
              <a:rPr lang="ru-RU" sz="1600" dirty="0" smtClean="0"/>
              <a:t> «ФККО» это специальный перечень различных типов отходов, своего рода справочник. Он был составлен, чтобы облегчить работу различных предприятий в сфере классификации, безопасной для экологии утилизации и транспортировки мусора. </a:t>
            </a:r>
            <a:endParaRPr lang="ru-RU" sz="1600" dirty="0"/>
          </a:p>
          <a:p>
            <a:pPr indent="457200" algn="just"/>
            <a:r>
              <a:rPr lang="ru-RU" sz="1600" dirty="0" smtClean="0"/>
              <a:t>Паспорта </a:t>
            </a:r>
            <a:r>
              <a:rPr lang="ru-RU" sz="1600" dirty="0"/>
              <a:t>отходов разрабатываются на отходы I-IV класса и направляются в </a:t>
            </a:r>
            <a:r>
              <a:rPr lang="ru-RU" sz="1600" dirty="0" err="1"/>
              <a:t>Росприроднадзор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уведомительном порядке.</a:t>
            </a:r>
          </a:p>
          <a:p>
            <a:pPr indent="457200" algn="just"/>
            <a:r>
              <a:rPr lang="ru-RU" sz="1600" b="1" dirty="0"/>
              <a:t>На отходы 5 класса </a:t>
            </a:r>
            <a:r>
              <a:rPr lang="ru-RU" sz="1600" dirty="0" smtClean="0"/>
              <a:t>(например, ветки, листья) разрабатываются </a:t>
            </a:r>
            <a:r>
              <a:rPr lang="ru-RU" sz="1600" b="1" dirty="0" smtClean="0"/>
              <a:t>Сведения </a:t>
            </a:r>
            <a:r>
              <a:rPr lang="ru-RU" sz="1600" b="1" dirty="0"/>
              <a:t>об отходе </a:t>
            </a:r>
            <a:r>
              <a:rPr lang="ru-RU" sz="1600" dirty="0"/>
              <a:t>на основании результатов лабораторных исследований. Их направлять в </a:t>
            </a:r>
            <a:r>
              <a:rPr lang="ru-RU" sz="1600" dirty="0" err="1"/>
              <a:t>Росприроднадзор</a:t>
            </a:r>
            <a:r>
              <a:rPr lang="ru-RU" sz="1600" dirty="0"/>
              <a:t> не требуется.</a:t>
            </a:r>
          </a:p>
          <a:p>
            <a:pPr indent="457200" algn="just"/>
            <a:r>
              <a:rPr lang="ru-RU" sz="1600" dirty="0"/>
              <a:t>Паспорт опасного отхода служит для отнесения определенного вида отходов к соответствующему классу опасности, согласно его составу, химическим и физическим свойствам. Также в паспорта включается:</a:t>
            </a:r>
          </a:p>
          <a:p>
            <a:pPr indent="457200" algn="just"/>
            <a:r>
              <a:rPr lang="ru-RU" sz="1600" dirty="0"/>
              <a:t>•	информация о виде отхода,</a:t>
            </a:r>
          </a:p>
          <a:p>
            <a:pPr indent="457200" algn="just"/>
            <a:r>
              <a:rPr lang="ru-RU" sz="1600" dirty="0"/>
              <a:t>•	его отнесении к определенной группе,</a:t>
            </a:r>
          </a:p>
          <a:p>
            <a:pPr indent="457200" algn="just"/>
            <a:r>
              <a:rPr lang="ru-RU" sz="1600" dirty="0"/>
              <a:t>•	агрегатном состоянии,</a:t>
            </a:r>
          </a:p>
          <a:p>
            <a:pPr indent="457200" algn="just"/>
            <a:r>
              <a:rPr lang="ru-RU" sz="1600" dirty="0"/>
              <a:t>•	а также о технологических процессах на производстве, способствующих его образованию.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50825" y="320675"/>
            <a:ext cx="8642350" cy="6216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Процедура разработки паспорта отходов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00" b="1" dirty="0">
              <a:latin typeface="Arial" pitchFamily="34" charset="0"/>
              <a:cs typeface="Arial" pitchFamily="34" charset="0"/>
            </a:endParaRP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Разработка паспортов ведется в соответствии с постановлением правительства РФ от 16.08.2013 №712 «О порядке паспортизации отходов I-IV классов опасности».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На первом этапе разработки паспортов: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•	составляется полный перечень всех образующихся на предприятии отходов,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•	проводится анализ технологии, используемого сырья и конечной продукции,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•	выявляются места образования отходов.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целом предприятие проходит процедуру инвентаризации по учету образующихся в технологическом процессе отходов. На этом же этапе происходит сбор документации, требующейся для дальнейшего формирования паспорта.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Аккредитованной лабораторией отбираются пробы отходов для проведения анализа их химического состава и свойств, по результатам которого предприятию выдаются соответствующие протоколы. Также состав отходов может быть определен на основании содержания ГОСТов и ТУ.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После сбора, подготовки и анализа собранных материалов происходит непосредственно компоновка сведений в единый паспорт отхода, который передается разработчиком для согласования руководителю исследуемого предприятия. Руководитель полностью несет ответственность за все, предоставленные в паспорте сведения.</a:t>
            </a:r>
          </a:p>
          <a:p>
            <a:pPr indent="4429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настоящее время согласование паспортов отходов I-IV класса опасности не производится. Процедура упрощена до простого уведомления органов Росприроднадзора путем передачи материалов паспортизации либо лично, либо по почте, после выгрузки в программный комплекс «Модуль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природопользователя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250825" y="0"/>
            <a:ext cx="856932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/>
              <a:t>В настоящее время согласование паспортов отходов I-IV-4 класса опасности не производится. Процедура упрощена до простого уведомления органов </a:t>
            </a:r>
            <a:r>
              <a:rPr lang="ru-RU" sz="1600" dirty="0" err="1"/>
              <a:t>Росприроднадзора</a:t>
            </a:r>
            <a:r>
              <a:rPr lang="ru-RU" sz="1600" dirty="0"/>
              <a:t> путем передачи материалов паспортизации либо лично, либо по почте.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/>
              <a:t>Заверенная руководителем копия паспорта передается в территориальный орган </a:t>
            </a:r>
            <a:r>
              <a:rPr lang="ru-RU" sz="1600" b="1" dirty="0" err="1"/>
              <a:t>Росприроднадзора</a:t>
            </a:r>
            <a:r>
              <a:rPr lang="ru-RU" sz="1600" b="1" dirty="0"/>
              <a:t> с соответствующим уведомлением. </a:t>
            </a:r>
            <a:r>
              <a:rPr lang="ru-RU" sz="1600" dirty="0"/>
              <a:t>В случае несоответствия или неполноты предоставленных данных материалы возвращаются на предприятие для проведения перерасчетов и доработки.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/>
              <a:t>Если замечаний нет, то на заявлении ставится отметка о получении материалов паспортизаци</a:t>
            </a:r>
            <a:r>
              <a:rPr lang="ru-RU" sz="1600" dirty="0"/>
              <a:t>и. Это заявление прикладывается к оригиналам документов и </a:t>
            </a:r>
            <a:r>
              <a:rPr lang="ru-RU" sz="1600" b="1" dirty="0"/>
              <a:t>предъявляется по первому требованию </a:t>
            </a:r>
            <a:r>
              <a:rPr lang="ru-RU" sz="1600" b="1" dirty="0" err="1"/>
              <a:t>Росприроднадзора</a:t>
            </a:r>
            <a:r>
              <a:rPr lang="ru-RU" sz="1600" dirty="0"/>
              <a:t> </a:t>
            </a:r>
            <a:r>
              <a:rPr lang="ru-RU" sz="1600" b="1" dirty="0"/>
              <a:t>и других проверяющих органов (например, прокуратуры).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/>
              <a:t>Срок действия паспорта</a:t>
            </a:r>
            <a:r>
              <a:rPr lang="ru-RU" sz="1600" dirty="0"/>
              <a:t>: Утвержденные паспорта на отходы, входящие в состав ФККО, действуют бессрочно.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/>
              <a:t>Поводом к их изменению может послужить изменение названия организации или внесение новшеств в технологический процесс.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/>
              <a:t>Согласно законодательству, </a:t>
            </a:r>
            <a:r>
              <a:rPr lang="ru-RU" sz="1600" b="1" dirty="0"/>
              <a:t>паспорта, выданные ранее</a:t>
            </a:r>
            <a:r>
              <a:rPr lang="ru-RU" sz="1600" dirty="0"/>
              <a:t> введения новой редакции ФККО от августа </a:t>
            </a:r>
            <a:r>
              <a:rPr lang="ru-RU" sz="1600" b="1" dirty="0"/>
              <a:t>2014 года требуют повторного</a:t>
            </a:r>
            <a:r>
              <a:rPr lang="ru-RU" sz="1600" dirty="0"/>
              <a:t> переоформления.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285728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 отходы 5 класса опасности паспорт не выдается, но подтверждение классности (</a:t>
            </a:r>
            <a:r>
              <a:rPr lang="ru-RU" dirty="0" err="1" smtClean="0"/>
              <a:t>биотестирование</a:t>
            </a:r>
            <a:r>
              <a:rPr lang="ru-RU" dirty="0" smtClean="0"/>
              <a:t>) все равно необходимо.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214422"/>
            <a:ext cx="9144000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/>
              <a:t>Для того, чтобы доказать проверяющим органам, что Ваши отходы неопасны и относятся к 5 классу, необходимо провести ряд исследований. Во-первых, это </a:t>
            </a:r>
            <a:r>
              <a:rPr lang="ru-RU" sz="1600" b="1" dirty="0" smtClean="0"/>
              <a:t>определение химического состава</a:t>
            </a:r>
            <a:r>
              <a:rPr lang="ru-RU" sz="1600" dirty="0" smtClean="0"/>
              <a:t> отхода, путем проведения специального расчета класса опасности на основании определенного аккредитованной лабораторией состава.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 smtClean="0"/>
              <a:t>Расчет проводится по 19-ти показателям, отражающим соответствие отхода нормативам, выдвигаемым к загрязняющим веществам в различных природных средах: воде, воздухе, почве и т. д. Во-вторых, это проведение лабораторией экспериментального исследования — </a:t>
            </a:r>
            <a:r>
              <a:rPr lang="ru-RU" sz="1600" dirty="0" err="1" smtClean="0"/>
              <a:t>биотестирования</a:t>
            </a:r>
            <a:r>
              <a:rPr lang="ru-RU" sz="1600" dirty="0" smtClean="0"/>
              <a:t> — на живых существах (рачках дафнии, инфузории, водоросли).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 smtClean="0"/>
              <a:t>Результатом работы по подтверждению 5-го класса является пакет документов, включающий вышеназванный расчет и протоколы лабораторных исследований (химического анализа и </a:t>
            </a:r>
            <a:r>
              <a:rPr lang="ru-RU" sz="1600" dirty="0" err="1" smtClean="0"/>
              <a:t>биотестирования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642918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Что такое инвентаризация отходов производства и зачем она нужна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572560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 smtClean="0"/>
              <a:t>Инвентаризация отходов </a:t>
            </a:r>
            <a:r>
              <a:rPr lang="ru-RU" sz="1600" dirty="0" smtClean="0"/>
              <a:t>– процесс учета и расчета количества мусора, которое образуется в той или иной организации.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857496"/>
            <a:ext cx="8501122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Основная цель инвентаризационной деятельности – найти и устранить       проблемы, связанные с перенакоплением мусора, его неправильной утилизацией и транспортировкой.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143380"/>
            <a:ext cx="8501122" cy="1524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Учет количества и качества мусора – необходимая мера в современном обществе, позволяющая планировать и контролировать экологическую ситуацию. Инвентаризация отходов – обязанность каждого юридического лица, и государство строго следит за ее выполнением.</a:t>
            </a:r>
            <a:endParaRPr lang="ru-RU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Рисунок 2" descr="C:\Users\Пользователь\Desktop\Логоти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1373" y="404664"/>
            <a:ext cx="792163" cy="101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01454" y="1951014"/>
            <a:ext cx="4572000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ООО «Алтайский центр экологии и аудита»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ru-RU" sz="1600" dirty="0">
              <a:latin typeface="+mn-lt"/>
              <a:cs typeface="+mn-cs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1954166" y="1399032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 b="1" dirty="0"/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1590266" y="2653188"/>
            <a:ext cx="579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/>
              <a:t>Генеральный директор – Карамышина Кристина Олеговна</a:t>
            </a:r>
          </a:p>
        </p:txBody>
      </p:sp>
      <p:sp>
        <p:nvSpPr>
          <p:cNvPr id="25606" name="TextBox 7"/>
          <p:cNvSpPr txBox="1">
            <a:spLocks noChangeArrowheads="1"/>
          </p:cNvSpPr>
          <p:nvPr/>
        </p:nvSpPr>
        <p:spPr bwMode="auto">
          <a:xfrm>
            <a:off x="385117" y="3597234"/>
            <a:ext cx="868705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/>
              <a:t>В случае возникновения вопросов, вы всегда можете обратиться к специалистам</a:t>
            </a:r>
          </a:p>
          <a:p>
            <a:pPr algn="ctr"/>
            <a:r>
              <a:rPr lang="ru-RU" sz="1600" b="1" dirty="0"/>
              <a:t>         ООО «АлтЦЭА», мы  готовы ответить на Ваши вопросы </a:t>
            </a:r>
          </a:p>
          <a:p>
            <a:pPr algn="ctr"/>
            <a:r>
              <a:rPr lang="ru-RU" sz="1600" b="1" dirty="0"/>
              <a:t>в области природоохранного законодательства</a:t>
            </a:r>
            <a:r>
              <a:rPr lang="ru-RU" sz="1600" b="1" dirty="0" smtClean="0"/>
              <a:t>.</a:t>
            </a:r>
          </a:p>
          <a:p>
            <a:pPr algn="ctr"/>
            <a:endParaRPr lang="ru-RU" sz="1600" b="1" dirty="0"/>
          </a:p>
          <a:p>
            <a:pPr algn="ctr"/>
            <a:r>
              <a:rPr lang="ru-RU" sz="1600" b="1" dirty="0"/>
              <a:t>Тел: </a:t>
            </a:r>
            <a:r>
              <a:rPr lang="ru-RU" sz="1600" b="1" dirty="0" smtClean="0"/>
              <a:t>8-800-600-13-22</a:t>
            </a:r>
          </a:p>
          <a:p>
            <a:pPr algn="ctr"/>
            <a:r>
              <a:rPr lang="ru-RU" sz="1600" b="1" dirty="0" smtClean="0"/>
              <a:t>8-(3852)-53-36-75, 8-906-940-85-58</a:t>
            </a:r>
          </a:p>
          <a:p>
            <a:pPr algn="ctr"/>
            <a:r>
              <a:rPr lang="en-US" sz="1600" b="1" dirty="0" smtClean="0"/>
              <a:t>email</a:t>
            </a:r>
            <a:r>
              <a:rPr lang="ru-RU" sz="1600" b="1" dirty="0" smtClean="0"/>
              <a:t>: </a:t>
            </a:r>
            <a:r>
              <a:rPr lang="en-US" sz="1600" b="1" dirty="0" smtClean="0"/>
              <a:t>office2@centerdoc.ru</a:t>
            </a:r>
            <a:endParaRPr lang="en-US" sz="1600" b="1" dirty="0"/>
          </a:p>
          <a:p>
            <a:pPr algn="ctr"/>
            <a:r>
              <a:rPr lang="ru-RU" sz="1600" b="1" dirty="0" smtClean="0"/>
              <a:t>Сайт:</a:t>
            </a:r>
            <a:r>
              <a:rPr lang="en-US" sz="1600" b="1" dirty="0" smtClean="0"/>
              <a:t> www.alt-ecodoc.ru</a:t>
            </a:r>
            <a:endParaRPr lang="en-US" sz="1600" b="1" dirty="0" smtClean="0">
              <a:hlinkClick r:id="rId4"/>
            </a:endParaRPr>
          </a:p>
          <a:p>
            <a:endParaRPr lang="en-US" sz="1600" u="sng" dirty="0" smtClean="0">
              <a:hlinkClick r:id="rId4"/>
            </a:endParaRPr>
          </a:p>
          <a:p>
            <a:pPr algn="ctr"/>
            <a:r>
              <a:rPr lang="en-US" sz="1600" dirty="0" smtClean="0"/>
              <a:t/>
            </a:r>
            <a:br>
              <a:rPr lang="en-US" sz="1600" dirty="0" smtClean="0"/>
            </a:br>
            <a:endParaRPr lang="ru-RU" sz="1600" b="1" dirty="0" smtClean="0"/>
          </a:p>
          <a:p>
            <a:pPr algn="ctr"/>
            <a:endParaRPr lang="ru-RU" sz="1600" b="1" dirty="0"/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20586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F:\с компа Марьяны 01.04.2019\Работа Лариной М.В\На сайт\на 10.04 исправленное КО\К регоператору тексты прикрепить к ссылкам\2.forma_pasport_othoda1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-17463"/>
            <a:ext cx="532765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F:\с компа Марьяны 01.04.2019\Работа Лариной М.В\На сайт\на 10.04 исправленное КО\К регоператору тексты прикрепить к ссылкам\2.forma_pasport_othoda2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15875"/>
            <a:ext cx="532765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755650" y="188913"/>
            <a:ext cx="7772400" cy="576262"/>
          </a:xfrm>
        </p:spPr>
        <p:txBody>
          <a:bodyPr/>
          <a:lstStyle/>
          <a:p>
            <a:r>
              <a:rPr lang="ru-RU" sz="2000" b="1" dirty="0" smtClean="0">
                <a:latin typeface="Arial" charset="0"/>
                <a:cs typeface="Arial" charset="0"/>
              </a:rPr>
              <a:t>Региональный оператор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765175"/>
            <a:ext cx="8353425" cy="1752600"/>
          </a:xfrm>
        </p:spPr>
        <p:txBody>
          <a:bodyPr rtlCol="0">
            <a:normAutofit fontScale="25000" lnSpcReduction="20000"/>
          </a:bodyPr>
          <a:lstStyle/>
          <a:p>
            <a:pPr indent="45720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 января 2019 года почти в каждом городе и регионе РФ появились операторы, которые взяли на себя весь комплекс работ связанных с переработкой мусора. Они будут осуществлять как сбор и вывоз твердых коммунальных отходов, так и их утилизацию. Кроме этого они будут нести ответственность за отведенную им территорию.</a:t>
            </a:r>
          </a:p>
          <a:p>
            <a:pPr indent="45720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Согласно Территориальной схеме обращения с отходами, в том числе твердыми коммунальными отходами Алтайского края в регионе формируется новая система обращения с ТКО, которая включает в себя семь зон: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Бийская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Барнаульская зона,;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Рубцовская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Алейская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Каменская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Славгородская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зона;</a:t>
            </a:r>
          </a:p>
          <a:p>
            <a:pPr marL="857250" indent="-8572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6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Заринская</a:t>
            </a:r>
            <a:r>
              <a:rPr lang="ru-RU" sz="6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зона.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r>
              <a:rPr lang="ru-RU" sz="2000" b="1" dirty="0" smtClean="0">
                <a:latin typeface="Arial" charset="0"/>
                <a:cs typeface="Arial" charset="0"/>
              </a:rPr>
              <a:t>Региональные операторы по обращению с твердыми коммунальными отходами на территории Алтайского края</a:t>
            </a:r>
            <a:endParaRPr lang="ru-RU" sz="20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81050"/>
          <a:ext cx="9144000" cy="621774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390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60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4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427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Зона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Муниципальные образования, входящие в зону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Региональный оператор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Контакты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7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Алейская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- г. Алейск, </a:t>
                      </a:r>
                      <a:r>
                        <a:rPr lang="ru-RU" sz="1200" dirty="0" err="1">
                          <a:effectLst/>
                        </a:rPr>
                        <a:t>Алейский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Завьяловский</a:t>
                      </a:r>
                      <a:r>
                        <a:rPr lang="ru-RU" sz="1200" dirty="0">
                          <a:effectLst/>
                        </a:rPr>
                        <a:t> район, Мамонтовский район, Романовский район, </a:t>
                      </a:r>
                      <a:r>
                        <a:rPr lang="ru-RU" sz="1200" dirty="0" err="1">
                          <a:effectLst/>
                        </a:rPr>
                        <a:t>Топчихинский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Усть-Калманский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Усть</a:t>
                      </a:r>
                      <a:r>
                        <a:rPr lang="ru-RU" sz="1200" dirty="0">
                          <a:effectLst/>
                        </a:rPr>
                        <a:t> Пристанский район, </a:t>
                      </a:r>
                      <a:r>
                        <a:rPr lang="ru-RU" sz="1200" dirty="0" err="1">
                          <a:effectLst/>
                        </a:rPr>
                        <a:t>Чарышский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Шипуновский</a:t>
                      </a:r>
                      <a:r>
                        <a:rPr lang="ru-RU" sz="1200" dirty="0">
                          <a:effectLst/>
                        </a:rPr>
                        <a:t> 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Спецобслуживание</a:t>
                      </a:r>
                      <a:r>
                        <a:rPr lang="ru-RU" sz="1200" dirty="0">
                          <a:effectLst/>
                        </a:rPr>
                        <a:t> – Центральное»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659302, Алтайский край, г. Бийск,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ул</a:t>
                      </a:r>
                      <a:r>
                        <a:rPr lang="ru-RU" sz="1200" dirty="0">
                          <a:effectLst/>
                        </a:rPr>
                        <a:t>. Декабристов, д.6;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spo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center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3"/>
                        </a:rPr>
                        <a:t>scentral2015@mail.ru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 (3854) 30-26-59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32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Барнаульская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Барнаул, городской округ – г. Новоалтайск, </a:t>
                      </a:r>
                      <a:r>
                        <a:rPr lang="ru-RU" sz="1200" dirty="0" err="1">
                          <a:effectLst/>
                        </a:rPr>
                        <a:t>Калманский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Косихинский</a:t>
                      </a:r>
                      <a:r>
                        <a:rPr lang="ru-RU" sz="1200" dirty="0">
                          <a:effectLst/>
                        </a:rPr>
                        <a:t> район, Павловский район, Первомайский район, </a:t>
                      </a:r>
                      <a:r>
                        <a:rPr lang="ru-RU" sz="1200" dirty="0" err="1">
                          <a:effectLst/>
                        </a:rPr>
                        <a:t>Ребрихинский</a:t>
                      </a:r>
                      <a:r>
                        <a:rPr lang="ru-RU" sz="1200" dirty="0">
                          <a:effectLst/>
                        </a:rPr>
                        <a:t> район, </a:t>
                      </a:r>
                      <a:r>
                        <a:rPr lang="ru-RU" sz="1200" dirty="0" err="1">
                          <a:effectLst/>
                        </a:rPr>
                        <a:t>Тальменский</a:t>
                      </a:r>
                      <a:r>
                        <a:rPr lang="ru-RU" sz="1200" dirty="0">
                          <a:effectLst/>
                        </a:rPr>
                        <a:t> район, Троицкий район, ЗАТО Сибирский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АО «ЭКО-Комплекс»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656063, Алтайский край, г. Барнаул, просп. Космонавтов, д. 16;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mail</a:t>
                      </a:r>
                      <a:r>
                        <a:rPr lang="ru-RU" sz="1200" dirty="0">
                          <a:effectLst/>
                        </a:rPr>
                        <a:t>: 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eco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-</a:t>
                      </a:r>
                      <a:r>
                        <a:rPr lang="en-US" sz="1200" u="sng" dirty="0" err="1">
                          <a:effectLst/>
                          <a:hlinkClick r:id="rId4"/>
                        </a:rPr>
                        <a:t>komplex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@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mail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200" u="sng" dirty="0" err="1">
                          <a:effectLst/>
                          <a:hlinkClick r:id="rId4"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>
                          <a:effectLst/>
                        </a:rPr>
                        <a:t>eco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 err="1">
                          <a:effectLst/>
                        </a:rPr>
                        <a:t>komplex</a:t>
                      </a:r>
                      <a:r>
                        <a:rPr lang="ru-RU" sz="1200" dirty="0">
                          <a:effectLst/>
                        </a:rPr>
                        <a:t>22.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единой справочной: </a:t>
                      </a:r>
                      <a:endParaRPr lang="ru-RU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8-800-700-64-87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для юридических лиц: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 </a:t>
                      </a:r>
                      <a:r>
                        <a:rPr lang="ru-RU" sz="1200" dirty="0">
                          <a:effectLst/>
                        </a:rPr>
                        <a:t>(3852) 50-43-04;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для физических лиц: </a:t>
                      </a:r>
                      <a:r>
                        <a:rPr lang="ru-RU" sz="1200" dirty="0" smtClean="0">
                          <a:effectLst/>
                        </a:rPr>
                        <a:t>8 </a:t>
                      </a:r>
                      <a:r>
                        <a:rPr lang="ru-RU" sz="1200" dirty="0">
                          <a:effectLst/>
                        </a:rPr>
                        <a:t>(3852) 50-45-52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32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Бийская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 округ г.  Белокуриха, городской округ – г. Бийск. Алтайский район, Бийский район, </a:t>
                      </a:r>
                      <a:r>
                        <a:rPr lang="ru-RU" sz="1200" dirty="0" err="1">
                          <a:effectLst/>
                        </a:rPr>
                        <a:t>Быстроистокский</a:t>
                      </a:r>
                      <a:r>
                        <a:rPr lang="ru-RU" sz="1200" dirty="0">
                          <a:effectLst/>
                        </a:rPr>
                        <a:t> район, </a:t>
                      </a:r>
                      <a:r>
                        <a:rPr lang="ru-RU" sz="1200" dirty="0" err="1">
                          <a:effectLst/>
                        </a:rPr>
                        <a:t>Ельцовский</a:t>
                      </a:r>
                      <a:r>
                        <a:rPr lang="ru-RU" sz="1200" dirty="0">
                          <a:effectLst/>
                        </a:rPr>
                        <a:t> район, Зональный район, Красногорский район, Петропавловский район, Смоленский район, Советский район, </a:t>
                      </a:r>
                      <a:r>
                        <a:rPr lang="ru-RU" sz="1200" dirty="0" err="1">
                          <a:effectLst/>
                        </a:rPr>
                        <a:t>Солонешенский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Солтонский</a:t>
                      </a:r>
                      <a:r>
                        <a:rPr lang="ru-RU" sz="1200" dirty="0">
                          <a:effectLst/>
                        </a:rPr>
                        <a:t> район, Целинный 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Спецобслуживание</a:t>
                      </a:r>
                      <a:r>
                        <a:rPr lang="ru-RU" sz="1200" dirty="0">
                          <a:effectLst/>
                        </a:rPr>
                        <a:t> – Центральное»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659302, Алтайский край, г. Бийск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ул. Декабристов, д.6;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spo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center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3"/>
                        </a:rPr>
                        <a:t>scentral2015@mail.ru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 (3854) 30-26-59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1" cy="69929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390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60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31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010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116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Зона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Муниципальные образования, входящие в зону деятельности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Региональный оператор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Контакты регионального оператора по обращению с ТКО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Заринская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Заринск, </a:t>
                      </a:r>
                      <a:r>
                        <a:rPr lang="ru-RU" sz="1200" dirty="0" err="1">
                          <a:effectLst/>
                        </a:rPr>
                        <a:t>Залесовский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Заринский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Кытмановский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Тогульский</a:t>
                      </a:r>
                      <a:r>
                        <a:rPr lang="ru-RU" sz="1200" dirty="0">
                          <a:effectLst/>
                        </a:rPr>
                        <a:t> район.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ООО «Спецобслуживание – Центральное»</a:t>
                      </a:r>
                      <a:endParaRPr lang="ru-RU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659302, Алтайский край, г. Бийск, ул. Декабристов, д.6;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spo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center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2"/>
                        </a:rPr>
                        <a:t>scentral2015@mail.ru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 (3854) 30-26-59 тел.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49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Каменская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Баевкий</a:t>
                      </a:r>
                      <a:r>
                        <a:rPr lang="ru-RU" sz="1200" dirty="0">
                          <a:effectLst/>
                        </a:rPr>
                        <a:t> район, Каменский район, </a:t>
                      </a:r>
                      <a:r>
                        <a:rPr lang="ru-RU" sz="1200" dirty="0" err="1">
                          <a:effectLst/>
                        </a:rPr>
                        <a:t>Крутихинский</a:t>
                      </a:r>
                      <a:r>
                        <a:rPr lang="ru-RU" sz="1200" dirty="0">
                          <a:effectLst/>
                        </a:rPr>
                        <a:t> район, </a:t>
                      </a:r>
                      <a:r>
                        <a:rPr lang="ru-RU" sz="1200" dirty="0" err="1">
                          <a:effectLst/>
                        </a:rPr>
                        <a:t>Панкрушихинский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Тюменцевский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Шелаболихинский</a:t>
                      </a:r>
                      <a:r>
                        <a:rPr lang="ru-RU" sz="1200" dirty="0">
                          <a:effectLst/>
                        </a:rPr>
                        <a:t> 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Линетт</a:t>
                      </a:r>
                      <a:r>
                        <a:rPr lang="ru-RU" sz="1200" dirty="0">
                          <a:effectLst/>
                        </a:rPr>
                        <a:t>»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630005, Новосибирская область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г. Новосибирск,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ул. Крылова, д. 36, офис 123-2;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linett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3"/>
                        </a:rPr>
                        <a:t>linett2016@mail.ru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телефон: 8-913-793-23-83, 8-913-983-9084, 8-923-777-43-88, 8-923-777-41-95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Рубцовская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Рубцовск, </a:t>
                      </a:r>
                      <a:r>
                        <a:rPr lang="ru-RU" sz="1200" dirty="0" err="1">
                          <a:effectLst/>
                        </a:rPr>
                        <a:t>Волчихинский</a:t>
                      </a:r>
                      <a:r>
                        <a:rPr lang="ru-RU" sz="1200" dirty="0">
                          <a:effectLst/>
                        </a:rPr>
                        <a:t> район, Егорьевский район, </a:t>
                      </a:r>
                      <a:r>
                        <a:rPr lang="ru-RU" sz="1200" dirty="0" err="1">
                          <a:effectLst/>
                        </a:rPr>
                        <a:t>Змеиногорский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Крас-нощековский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Курьинский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Локтевский</a:t>
                      </a:r>
                      <a:r>
                        <a:rPr lang="ru-RU" sz="1200" dirty="0">
                          <a:effectLst/>
                        </a:rPr>
                        <a:t> район, Михайловский район, </a:t>
                      </a:r>
                      <a:r>
                        <a:rPr lang="ru-RU" sz="1200" dirty="0" err="1">
                          <a:effectLst/>
                        </a:rPr>
                        <a:t>Новичихинский</a:t>
                      </a:r>
                      <a:r>
                        <a:rPr lang="ru-RU" sz="1200" dirty="0">
                          <a:effectLst/>
                        </a:rPr>
                        <a:t> район, </a:t>
                      </a:r>
                      <a:r>
                        <a:rPr lang="ru-RU" sz="1200" dirty="0" err="1">
                          <a:effectLst/>
                        </a:rPr>
                        <a:t>Поспелихинский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Рубцовский</a:t>
                      </a:r>
                      <a:r>
                        <a:rPr lang="ru-RU" sz="1200" dirty="0">
                          <a:effectLst/>
                        </a:rPr>
                        <a:t> район, Третьяковский район, </a:t>
                      </a:r>
                      <a:r>
                        <a:rPr lang="ru-RU" sz="1200" dirty="0" err="1">
                          <a:effectLst/>
                        </a:rPr>
                        <a:t>Угловский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район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</a:t>
                      </a:r>
                      <a:r>
                        <a:rPr lang="ru-RU" sz="1200" dirty="0" err="1">
                          <a:effectLst/>
                        </a:rPr>
                        <a:t>ВторГеоРесурс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658930, Алтайский край, </a:t>
                      </a:r>
                      <a:r>
                        <a:rPr lang="ru-RU" sz="1200" dirty="0" err="1">
                          <a:effectLst/>
                        </a:rPr>
                        <a:t>Волчихинский</a:t>
                      </a:r>
                      <a:r>
                        <a:rPr lang="ru-RU" sz="1200" dirty="0">
                          <a:effectLst/>
                        </a:rPr>
                        <a:t> район, с. Волчиха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ул. Матросова, д. 18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</a:t>
                      </a:r>
                      <a:r>
                        <a:rPr lang="ru-RU" sz="1200" dirty="0" err="1">
                          <a:effectLst/>
                        </a:rPr>
                        <a:t>айт</a:t>
                      </a:r>
                      <a:r>
                        <a:rPr lang="ru-RU" sz="1200" dirty="0">
                          <a:effectLst/>
                        </a:rPr>
                        <a:t>: 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http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://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www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200" u="sng" dirty="0" err="1">
                          <a:effectLst/>
                          <a:hlinkClick r:id="rId4"/>
                        </a:rPr>
                        <a:t>vtorgeo</a:t>
                      </a:r>
                      <a:r>
                        <a:rPr lang="ru-RU" sz="1200" u="sng" dirty="0">
                          <a:effectLst/>
                          <a:hlinkClick r:id="rId4"/>
                        </a:rPr>
                        <a:t>.</a:t>
                      </a:r>
                      <a:r>
                        <a:rPr lang="en-US" sz="1200" u="sng" dirty="0">
                          <a:effectLst/>
                          <a:hlinkClick r:id="rId4"/>
                        </a:rPr>
                        <a:t>com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5"/>
                        </a:rPr>
                        <a:t>vtorgeo@mail.ru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</a:t>
                      </a:r>
                      <a:r>
                        <a:rPr lang="en-US" sz="1200" dirty="0">
                          <a:effectLst/>
                        </a:rPr>
                        <a:t>: 8-800-200-69-46, 8 (3856) 52-31-43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80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Славгородская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зона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Городской округ – г. Славгород, </a:t>
                      </a:r>
                      <a:r>
                        <a:rPr lang="ru-RU" sz="1200" dirty="0" err="1">
                          <a:effectLst/>
                        </a:rPr>
                        <a:t>го-родской</a:t>
                      </a:r>
                      <a:r>
                        <a:rPr lang="ru-RU" sz="1200" dirty="0">
                          <a:effectLst/>
                        </a:rPr>
                        <a:t> округ – г. Яровое, Благо-</a:t>
                      </a:r>
                      <a:r>
                        <a:rPr lang="ru-RU" sz="1200" dirty="0" err="1">
                          <a:effectLst/>
                        </a:rPr>
                        <a:t>вещенский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Бурлинский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Кулундинский</a:t>
                      </a:r>
                      <a:r>
                        <a:rPr lang="ru-RU" sz="1200" dirty="0">
                          <a:effectLst/>
                        </a:rPr>
                        <a:t> район, Ключевский район, Немецкий национальный район, </a:t>
                      </a:r>
                      <a:r>
                        <a:rPr lang="ru-RU" sz="1200" dirty="0" err="1">
                          <a:effectLst/>
                        </a:rPr>
                        <a:t>Родинский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Суетский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Табунский</a:t>
                      </a:r>
                      <a:r>
                        <a:rPr lang="ru-RU" sz="1200" dirty="0">
                          <a:effectLst/>
                        </a:rPr>
                        <a:t> район, </a:t>
                      </a:r>
                      <a:r>
                        <a:rPr lang="ru-RU" sz="1200" dirty="0" err="1">
                          <a:effectLst/>
                        </a:rPr>
                        <a:t>Хабарский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район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ООО «Позитив 88»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658227, Алтайский край,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 Рубцовск, ул. Пролетарская,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д. 396;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сайт: </a:t>
                      </a:r>
                      <a:r>
                        <a:rPr lang="en-US" sz="1200" dirty="0" err="1">
                          <a:effectLst/>
                        </a:rPr>
                        <a:t>pozitiv</a:t>
                      </a:r>
                      <a:r>
                        <a:rPr lang="ru-RU" sz="1200" dirty="0">
                          <a:effectLst/>
                        </a:rPr>
                        <a:t>88.</a:t>
                      </a:r>
                      <a:r>
                        <a:rPr lang="en-US" sz="1200" dirty="0" err="1">
                          <a:effectLst/>
                        </a:rPr>
                        <a:t>ru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e-mail: </a:t>
                      </a:r>
                      <a:r>
                        <a:rPr lang="en-US" sz="1200" u="sng" dirty="0">
                          <a:effectLst/>
                          <a:hlinkClick r:id="rId6"/>
                        </a:rPr>
                        <a:t>pozitiv88.88@bk.ru</a:t>
                      </a:r>
                      <a:r>
                        <a:rPr lang="en-US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телефон 8 (38557) 5-92-47, 8-996-708-67-18 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03548" y="1520641"/>
            <a:ext cx="81369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В соответствии с частью 4 ст. 24.7 Федерального закона от 24.06.1998 № 89-ФЗ «Об отходах производства и потребления» от  собственники твердых коммунальных отходов обязаны заключить договор на оказание услуг по обращению с твердыми коммунальными отходами с региональным оператором, в зоне деятельности которого образуются твердые коммунальные отходы и находятся места их накопления. 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При этом, </a:t>
            </a:r>
            <a:r>
              <a:rPr lang="ru-RU" sz="1600" dirty="0"/>
              <a:t>юридические лица вправе отказаться от исполнения указанной обязанности только в случае наличия в их собственности или на ином законном основании объекта размещения отходов, расположенного в границах земельного участка, на территории которого образуются такие твердые коммунальные отходы, или на смежном земельном участке по отношению к земельному участку, на территории которого образуются такие твердые коммунальные отходы.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3879" y="320312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Нормативное регулирование вопросов заключения договора с региональным оператором.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6461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83568" y="889844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Порядок заключения договора установлен Правилами обращения с твердыми коммунальными отходами, утвержденными постановлением Правительства РФ от 12.11.2016 № 1156 (далее – Правил</a:t>
            </a:r>
            <a:r>
              <a:rPr lang="ru-RU" sz="2000" b="1" dirty="0" smtClean="0"/>
              <a:t>).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Согласно </a:t>
            </a:r>
            <a:r>
              <a:rPr lang="ru-RU" sz="1600" dirty="0"/>
              <a:t>п. 8(4) Правил основанием для заключения договора на оказание услуг по обращению с твердыми коммунальными отходами является заявка потребителя или его законного представителя в письменной форме на заключение такого договора (с приложением необходимых документов) либо предложение регионального оператора о заключении договора на оказание услуг по обращению с твердыми коммунальными отходами.</a:t>
            </a:r>
          </a:p>
        </p:txBody>
      </p:sp>
    </p:spTree>
    <p:extLst>
      <p:ext uri="{BB962C8B-B14F-4D97-AF65-F5344CB8AC3E}">
        <p14:creationId xmlns:p14="http://schemas.microsoft.com/office/powerpoint/2010/main" val="195888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419100" y="77788"/>
            <a:ext cx="8496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/>
              <a:t>Примерный перечень документов для заключения договора с региональным оператором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847725"/>
            <a:ext cx="8496300" cy="57546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Для юридических лиц (копии документов, заверенные подписью руководителя)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1. Устав предприятия.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2. Свидетельство ИНН.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3. ОГРН (ЕГРИП).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4. Карточка предприятия (полные реквизиты).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5. Документы, подтверждающие право владения помещениями (подтверждение площади помещений для предприятий торговли, связи, службы быта, сферы похоронных услуг).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6. Отчет о среднесписочной численности сотрудников за последний отчетный период форма по КНД 1110018 (подтверждение численности сотрудников для административных зданий, учреждений, контор, офисов).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7. Реестр участников (для садоводческих кооперативов, садово-огородных товариществ, гаражных кооперативов).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8. Справка о количестве детей, учащихся за подписью руководителя (для дошкольных и учебных заведений, детских домов, интернатов).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9. Документы, подтверждающие количество мест размещения (для предприятий общественного питания, культурно-развлекательных, спортивных учреждений, гостиниц, общежитий, бань, саун).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10. Документы, подтверждающие количество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машино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-мест (для предприятий транспортной инфраструктуры, автозаправочных станций, автомоек).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11. Документы, подтверждающие количество пассажиров в сутки (вокзалы, аэропорты, речные порты).</a:t>
            </a:r>
          </a:p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12. Баланс массы отходов в части ТКО, либо паспорта отходов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064896" cy="3370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 smtClean="0"/>
              <a:t>- Региональными </a:t>
            </a:r>
            <a:r>
              <a:rPr lang="ru-RU" sz="1600" dirty="0"/>
              <a:t>операторами края  в средствах массовой информации размещены адресованные потребителям предложения о заключении договоров на оказание услуг по обращению с твердыми коммунальными отходами и тексты типовых договоров. </a:t>
            </a:r>
            <a:endParaRPr lang="ru-RU" sz="1600" dirty="0" smtClean="0"/>
          </a:p>
          <a:p>
            <a:pPr algn="just">
              <a:lnSpc>
                <a:spcPct val="150000"/>
              </a:lnSpc>
            </a:pP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- В </a:t>
            </a:r>
            <a:r>
              <a:rPr lang="ru-RU" sz="1600" dirty="0"/>
              <a:t>случае если потребитель не направил региональному оператору заявку потребителя и документы, договор на оказание услуг по обращению с твердыми коммунальными отходами считается заключенным на условиях типового договора.</a:t>
            </a:r>
          </a:p>
        </p:txBody>
      </p:sp>
    </p:spTree>
    <p:extLst>
      <p:ext uri="{BB962C8B-B14F-4D97-AF65-F5344CB8AC3E}">
        <p14:creationId xmlns:p14="http://schemas.microsoft.com/office/powerpoint/2010/main" val="508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55576" y="620688"/>
            <a:ext cx="7920880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/>
              <a:t>Необходимо обратить внимание на тот факт, что неисполнение обязанности по заключению с региональными операторами договоров, непредставление документов, необходимых для заключения договора, влечет административную ответственность по ст. 8.2 КоАП РФ (Несоблюдение экологических и санитарно-эпидемиологических требований при сборе, накоплении, использовании, обезвреживании, транспортировании, размещении и ином обращении с отходами производства и потребления, веществами, разрушающими озоновый слой, или иными опасными веществами). </a:t>
            </a:r>
          </a:p>
          <a:p>
            <a:pPr algn="just">
              <a:lnSpc>
                <a:spcPct val="150000"/>
              </a:lnSpc>
            </a:pPr>
            <a:r>
              <a:rPr lang="ru-RU" sz="1600" dirty="0"/>
              <a:t>	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Нарушитель </a:t>
            </a:r>
            <a:r>
              <a:rPr lang="ru-RU" sz="1600" dirty="0"/>
              <a:t>подлежит наказанию в виде штрафа в  размере от одной тысячи до пятидесяти тысяч рублей или административного приостановления деятельности на срок до девяноста суток (для юридических лиц). </a:t>
            </a:r>
          </a:p>
        </p:txBody>
      </p:sp>
    </p:spTree>
    <p:extLst>
      <p:ext uri="{BB962C8B-B14F-4D97-AF65-F5344CB8AC3E}">
        <p14:creationId xmlns:p14="http://schemas.microsoft.com/office/powerpoint/2010/main" val="31368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</TotalTime>
  <Words>1716</Words>
  <Application>Microsoft Office PowerPoint</Application>
  <PresentationFormat>Экран (4:3)</PresentationFormat>
  <Paragraphs>184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Aharoni</vt:lpstr>
      <vt:lpstr>Arial</vt:lpstr>
      <vt:lpstr>Calibri</vt:lpstr>
      <vt:lpstr>Tahoma</vt:lpstr>
      <vt:lpstr>Times New Roman</vt:lpstr>
      <vt:lpstr>Тема Office</vt:lpstr>
      <vt:lpstr>Презентация PowerPoint</vt:lpstr>
      <vt:lpstr>Региональный оператор</vt:lpstr>
      <vt:lpstr>Региональные операторы по обращению с твердыми коммунальными отходами на территории Алтайского края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«Алтайский центр экологии и аудита»</dc:title>
  <dc:creator>Пользователь</dc:creator>
  <cp:lastModifiedBy>1</cp:lastModifiedBy>
  <cp:revision>72</cp:revision>
  <cp:lastPrinted>2019-06-04T02:35:00Z</cp:lastPrinted>
  <dcterms:created xsi:type="dcterms:W3CDTF">2019-04-24T07:49:38Z</dcterms:created>
  <dcterms:modified xsi:type="dcterms:W3CDTF">2019-08-20T05:15:26Z</dcterms:modified>
</cp:coreProperties>
</file>