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437" r:id="rId2"/>
    <p:sldId id="435" r:id="rId3"/>
    <p:sldId id="438" r:id="rId4"/>
    <p:sldId id="439" r:id="rId5"/>
    <p:sldId id="441" r:id="rId6"/>
    <p:sldId id="442" r:id="rId7"/>
    <p:sldId id="443" r:id="rId8"/>
  </p:sldIdLst>
  <p:sldSz cx="10693400" cy="7562850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A3AE6FBE-A6A2-42FE-835D-AEA9989FAC77}">
          <p14:sldIdLst>
            <p14:sldId id="437"/>
            <p14:sldId id="435"/>
            <p14:sldId id="438"/>
            <p14:sldId id="439"/>
            <p14:sldId id="441"/>
            <p14:sldId id="442"/>
            <p14:sldId id="44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C0000"/>
    <a:srgbClr val="A80000"/>
    <a:srgbClr val="2D73FF"/>
    <a:srgbClr val="004C22"/>
    <a:srgbClr val="81FFBA"/>
    <a:srgbClr val="00359E"/>
    <a:srgbClr val="008E40"/>
    <a:srgbClr val="00339A"/>
    <a:srgbClr val="1160FF"/>
    <a:srgbClr val="0044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735" autoAdjust="0"/>
    <p:restoredTop sz="99825" autoAdjust="0"/>
  </p:normalViewPr>
  <p:slideViewPr>
    <p:cSldViewPr>
      <p:cViewPr varScale="1">
        <p:scale>
          <a:sx n="68" d="100"/>
          <a:sy n="68" d="100"/>
        </p:scale>
        <p:origin x="864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058" cy="493481"/>
          </a:xfrm>
          <a:prstGeom prst="rect">
            <a:avLst/>
          </a:prstGeom>
        </p:spPr>
        <p:txBody>
          <a:bodyPr vert="horz" lIns="91418" tIns="45708" rIns="91418" bIns="45708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530" y="2"/>
            <a:ext cx="2946058" cy="493481"/>
          </a:xfrm>
          <a:prstGeom prst="rect">
            <a:avLst/>
          </a:prstGeom>
        </p:spPr>
        <p:txBody>
          <a:bodyPr vert="horz" lIns="91418" tIns="45708" rIns="91418" bIns="45708" rtlCol="0"/>
          <a:lstStyle>
            <a:lvl1pPr algn="r">
              <a:defRPr sz="1200"/>
            </a:lvl1pPr>
          </a:lstStyle>
          <a:p>
            <a:fld id="{E090A1B4-2744-40AB-9BD0-25540C16705E}" type="datetimeFigureOut">
              <a:rPr lang="ru-RU" smtClean="0"/>
              <a:pPr/>
              <a:t>12.02.2018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8464"/>
            <a:ext cx="2946058" cy="493481"/>
          </a:xfrm>
          <a:prstGeom prst="rect">
            <a:avLst/>
          </a:prstGeom>
        </p:spPr>
        <p:txBody>
          <a:bodyPr vert="horz" lIns="91418" tIns="45708" rIns="91418" bIns="45708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530" y="9378464"/>
            <a:ext cx="2946058" cy="493481"/>
          </a:xfrm>
          <a:prstGeom prst="rect">
            <a:avLst/>
          </a:prstGeom>
        </p:spPr>
        <p:txBody>
          <a:bodyPr vert="horz" lIns="91418" tIns="45708" rIns="91418" bIns="45708" rtlCol="0" anchor="b"/>
          <a:lstStyle>
            <a:lvl1pPr algn="r">
              <a:defRPr sz="1200"/>
            </a:lvl1pPr>
          </a:lstStyle>
          <a:p>
            <a:fld id="{F6F88800-452B-4D48-9AAC-7E28FA7DD29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24964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058" cy="493481"/>
          </a:xfrm>
          <a:prstGeom prst="rect">
            <a:avLst/>
          </a:prstGeom>
        </p:spPr>
        <p:txBody>
          <a:bodyPr vert="horz" lIns="91418" tIns="45708" rIns="91418" bIns="45708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530" y="2"/>
            <a:ext cx="2946058" cy="493481"/>
          </a:xfrm>
          <a:prstGeom prst="rect">
            <a:avLst/>
          </a:prstGeom>
        </p:spPr>
        <p:txBody>
          <a:bodyPr vert="horz" lIns="91418" tIns="45708" rIns="91418" bIns="45708" rtlCol="0"/>
          <a:lstStyle>
            <a:lvl1pPr algn="r">
              <a:defRPr sz="1200"/>
            </a:lvl1pPr>
          </a:lstStyle>
          <a:p>
            <a:fld id="{3553E4AA-F485-46CF-9FB0-8747649F46B1}" type="datetimeFigureOut">
              <a:rPr lang="ru-RU" smtClean="0"/>
              <a:pPr/>
              <a:t>12.02.2018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81050" y="741363"/>
            <a:ext cx="5235575" cy="37036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8" tIns="45708" rIns="91418" bIns="4570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42" y="4690387"/>
            <a:ext cx="5438792" cy="4443644"/>
          </a:xfrm>
          <a:prstGeom prst="rect">
            <a:avLst/>
          </a:prstGeom>
        </p:spPr>
        <p:txBody>
          <a:bodyPr vert="horz" lIns="91418" tIns="45708" rIns="91418" bIns="4570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464"/>
            <a:ext cx="2946058" cy="493481"/>
          </a:xfrm>
          <a:prstGeom prst="rect">
            <a:avLst/>
          </a:prstGeom>
        </p:spPr>
        <p:txBody>
          <a:bodyPr vert="horz" lIns="91418" tIns="45708" rIns="91418" bIns="45708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530" y="9378464"/>
            <a:ext cx="2946058" cy="493481"/>
          </a:xfrm>
          <a:prstGeom prst="rect">
            <a:avLst/>
          </a:prstGeom>
        </p:spPr>
        <p:txBody>
          <a:bodyPr vert="horz" lIns="91418" tIns="45708" rIns="91418" bIns="45708" rtlCol="0" anchor="b"/>
          <a:lstStyle>
            <a:lvl1pPr algn="r">
              <a:defRPr sz="1200"/>
            </a:lvl1pPr>
          </a:lstStyle>
          <a:p>
            <a:fld id="{2BEFB02F-2BD2-48F9-939E-2380D56016D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5674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79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8FC7F-BBB1-4CD6-ABCC-18D085B97323}" type="datetime1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0692003" cy="75600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>
                <a:solidFill>
                  <a:srgbClr val="0095DA"/>
                </a:solidFill>
                <a:latin typeface="Arial Unicode MS"/>
                <a:cs typeface="Arial Unicode MS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5200" b="1">
                <a:solidFill>
                  <a:srgbClr val="125391"/>
                </a:solidFill>
                <a:latin typeface="Century Gothic"/>
                <a:cs typeface="Century Gothic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34A3AE-2870-4A54-83E1-451339B02A38}" type="datetime1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>
                <a:solidFill>
                  <a:srgbClr val="0095DA"/>
                </a:solidFill>
                <a:latin typeface="Arial Unicode MS"/>
                <a:cs typeface="Arial Unicode MS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8D080-6DFA-4EE2-BE80-F2A06060B00A}" type="datetime1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>
                <a:solidFill>
                  <a:srgbClr val="0095DA"/>
                </a:solidFill>
                <a:latin typeface="Arial Unicode MS"/>
                <a:cs typeface="Arial Unicode MS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91781A-6D52-4C7D-B12A-80DA42F27FB8}" type="datetime1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0692003" cy="75600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 dirty="0"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10692130" cy="7560309"/>
          </a:xfrm>
          <a:custGeom>
            <a:avLst/>
            <a:gdLst/>
            <a:ahLst/>
            <a:cxnLst/>
            <a:rect l="l" t="t" r="r" b="b"/>
            <a:pathLst>
              <a:path w="10692130" h="7560309">
                <a:moveTo>
                  <a:pt x="0" y="7560005"/>
                </a:moveTo>
                <a:lnTo>
                  <a:pt x="10691990" y="7560005"/>
                </a:lnTo>
                <a:lnTo>
                  <a:pt x="10691990" y="0"/>
                </a:lnTo>
                <a:lnTo>
                  <a:pt x="0" y="0"/>
                </a:lnTo>
                <a:lnTo>
                  <a:pt x="0" y="756000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endParaRPr dirty="0"/>
          </a:p>
        </p:txBody>
      </p:sp>
      <p:sp>
        <p:nvSpPr>
          <p:cNvPr id="18" name="bk object 18"/>
          <p:cNvSpPr/>
          <p:nvPr/>
        </p:nvSpPr>
        <p:spPr>
          <a:xfrm>
            <a:off x="3853212" y="7176005"/>
            <a:ext cx="0" cy="384175"/>
          </a:xfrm>
          <a:custGeom>
            <a:avLst/>
            <a:gdLst/>
            <a:ahLst/>
            <a:cxnLst/>
            <a:rect l="l" t="t" r="r" b="b"/>
            <a:pathLst>
              <a:path h="384175">
                <a:moveTo>
                  <a:pt x="0" y="0"/>
                </a:moveTo>
                <a:lnTo>
                  <a:pt x="0" y="383999"/>
                </a:lnTo>
              </a:path>
            </a:pathLst>
          </a:custGeom>
          <a:ln w="3175">
            <a:solidFill>
              <a:srgbClr val="0095DA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 dirty="0"/>
          </a:p>
        </p:txBody>
      </p:sp>
      <p:sp>
        <p:nvSpPr>
          <p:cNvPr id="19" name="bk object 19"/>
          <p:cNvSpPr/>
          <p:nvPr/>
        </p:nvSpPr>
        <p:spPr>
          <a:xfrm>
            <a:off x="10692001" y="870573"/>
            <a:ext cx="0" cy="50800"/>
          </a:xfrm>
          <a:custGeom>
            <a:avLst/>
            <a:gdLst/>
            <a:ahLst/>
            <a:cxnLst/>
            <a:rect l="l" t="t" r="r" b="b"/>
            <a:pathLst>
              <a:path h="50800">
                <a:moveTo>
                  <a:pt x="0" y="0"/>
                </a:moveTo>
                <a:lnTo>
                  <a:pt x="0" y="5080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 dirty="0"/>
          </a:p>
        </p:txBody>
      </p:sp>
      <p:sp>
        <p:nvSpPr>
          <p:cNvPr id="20" name="bk object 20"/>
          <p:cNvSpPr/>
          <p:nvPr/>
        </p:nvSpPr>
        <p:spPr>
          <a:xfrm>
            <a:off x="0" y="895973"/>
            <a:ext cx="10692130" cy="0"/>
          </a:xfrm>
          <a:custGeom>
            <a:avLst/>
            <a:gdLst/>
            <a:ahLst/>
            <a:cxnLst/>
            <a:rect l="l" t="t" r="r" b="b"/>
            <a:pathLst>
              <a:path w="10692130">
                <a:moveTo>
                  <a:pt x="0" y="0"/>
                </a:moveTo>
                <a:lnTo>
                  <a:pt x="10692000" y="0"/>
                </a:lnTo>
              </a:path>
            </a:pathLst>
          </a:custGeom>
          <a:ln w="50800">
            <a:solidFill>
              <a:srgbClr val="000000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 dirty="0"/>
          </a:p>
        </p:txBody>
      </p:sp>
      <p:sp>
        <p:nvSpPr>
          <p:cNvPr id="21" name="bk object 21"/>
          <p:cNvSpPr/>
          <p:nvPr/>
        </p:nvSpPr>
        <p:spPr>
          <a:xfrm>
            <a:off x="0" y="1561555"/>
            <a:ext cx="10692130" cy="0"/>
          </a:xfrm>
          <a:custGeom>
            <a:avLst/>
            <a:gdLst/>
            <a:ahLst/>
            <a:cxnLst/>
            <a:rect l="l" t="t" r="r" b="b"/>
            <a:pathLst>
              <a:path w="10692130">
                <a:moveTo>
                  <a:pt x="0" y="0"/>
                </a:moveTo>
                <a:lnTo>
                  <a:pt x="106920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6CBAB-7C4F-4991-BCC3-CA6FAED4A145}" type="datetime1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0692003" cy="756000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 dirty="0"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10692130" cy="7560309"/>
          </a:xfrm>
          <a:custGeom>
            <a:avLst/>
            <a:gdLst/>
            <a:ahLst/>
            <a:cxnLst/>
            <a:rect l="l" t="t" r="r" b="b"/>
            <a:pathLst>
              <a:path w="10692130" h="7560309">
                <a:moveTo>
                  <a:pt x="0" y="7560005"/>
                </a:moveTo>
                <a:lnTo>
                  <a:pt x="10691990" y="7560005"/>
                </a:lnTo>
                <a:lnTo>
                  <a:pt x="10691990" y="0"/>
                </a:lnTo>
                <a:lnTo>
                  <a:pt x="0" y="0"/>
                </a:lnTo>
                <a:lnTo>
                  <a:pt x="0" y="756000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endParaRPr dirty="0"/>
          </a:p>
        </p:txBody>
      </p:sp>
      <p:sp>
        <p:nvSpPr>
          <p:cNvPr id="18" name="bk object 18"/>
          <p:cNvSpPr/>
          <p:nvPr/>
        </p:nvSpPr>
        <p:spPr>
          <a:xfrm>
            <a:off x="3853212" y="7176005"/>
            <a:ext cx="0" cy="384175"/>
          </a:xfrm>
          <a:custGeom>
            <a:avLst/>
            <a:gdLst/>
            <a:ahLst/>
            <a:cxnLst/>
            <a:rect l="l" t="t" r="r" b="b"/>
            <a:pathLst>
              <a:path h="384175">
                <a:moveTo>
                  <a:pt x="0" y="0"/>
                </a:moveTo>
                <a:lnTo>
                  <a:pt x="0" y="383999"/>
                </a:lnTo>
              </a:path>
            </a:pathLst>
          </a:custGeom>
          <a:ln w="3175">
            <a:solidFill>
              <a:srgbClr val="0095DA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49020" y="211032"/>
            <a:ext cx="3995358" cy="4044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>
                <a:solidFill>
                  <a:srgbClr val="0095DA"/>
                </a:solidFill>
                <a:latin typeface="Arial Unicode MS"/>
                <a:cs typeface="Arial Unicode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071416" y="1527145"/>
            <a:ext cx="6550566" cy="23806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200" b="1">
                <a:solidFill>
                  <a:srgbClr val="12539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7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1DF317-43EB-47E0-A0D3-697CFB726820}" type="datetime1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1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5262" y="646579"/>
            <a:ext cx="597460" cy="5852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4974" y="2044947"/>
            <a:ext cx="682811" cy="52430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979673" y="3574770"/>
            <a:ext cx="743819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ПАМЯТКА ПРЕДПРИНИМАТЕЛЮ </a:t>
            </a:r>
          </a:p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риск-ориентированный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подход </a:t>
            </a:r>
          </a:p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при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организации проверок МЧС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38588" y="6853189"/>
            <a:ext cx="20786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14 ФЕВРАЛЯ 2018 г.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83871" y="688721"/>
            <a:ext cx="46297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ГЛАВНОЕ УПРАВЛЕНИЕ МЧС РОССИИ </a:t>
            </a:r>
          </a:p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ПО АЛТАЙСКОМУ КРАЮ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49191" y="1970163"/>
            <a:ext cx="52084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УПОЛНОМОЧЕННЫЙ ПО ЗАЩИТЕ ПРАВ </a:t>
            </a:r>
          </a:p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ПРЕДПРИНИМАТЕЛЕЙ В АЛТАЙСКОМ КРАЕ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193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6140" y="1046978"/>
            <a:ext cx="10081120" cy="64621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2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140" y="253033"/>
            <a:ext cx="597460" cy="58526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003" y="161584"/>
            <a:ext cx="4578493" cy="76816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7593" y="283514"/>
            <a:ext cx="682811" cy="52430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66535" y="182089"/>
            <a:ext cx="4621169" cy="67671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01084" y="1116759"/>
            <a:ext cx="10087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Риск-ориентированный подход при организации проверок МЧС</a:t>
            </a:r>
            <a:endParaRPr lang="ru-RU" sz="2400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5839955"/>
              </p:ext>
            </p:extLst>
          </p:nvPr>
        </p:nvGraphicFramePr>
        <p:xfrm>
          <a:off x="299804" y="1932356"/>
          <a:ext cx="10087455" cy="5084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4568"/>
                <a:gridCol w="6336704"/>
                <a:gridCol w="1656183"/>
              </a:tblGrid>
              <a:tr h="912965">
                <a:tc gridSpan="2">
                  <a:txBody>
                    <a:bodyPr/>
                    <a:lstStyle/>
                    <a:p>
                      <a:pPr marL="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dirty="0">
                        <a:solidFill>
                          <a:schemeClr val="bg1"/>
                        </a:solidFill>
                      </a:endParaRPr>
                    </a:p>
                    <a:p>
                      <a:pPr marL="0" marR="0" lvl="0" indent="0" algn="ctr" defTabSz="4010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ВСЕ ОБЪЕКТЫ ДЕЛЯТСЯ ПО КАТЕГОРИЯМ РИСКА</a:t>
                      </a:r>
                    </a:p>
                    <a:p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010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Периодичность плановых проверок</a:t>
                      </a:r>
                    </a:p>
                  </a:txBody>
                  <a:tcPr/>
                </a:tc>
              </a:tr>
              <a:tr h="1601802">
                <a:tc>
                  <a:txBody>
                    <a:bodyPr/>
                    <a:lstStyle/>
                    <a:p>
                      <a:pPr marL="0" lvl="1" algn="l" defTabSz="457200" rtl="0" eaLnBrk="1" latinLnBrk="0" hangingPunct="1"/>
                      <a:r>
                        <a:rPr lang="ru-RU" sz="1600" b="0" kern="1200" cap="none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ВЫСОКИЙ *</a:t>
                      </a:r>
                      <a:endParaRPr lang="ru-RU" sz="1600" b="0" kern="1200" cap="non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0201" marR="80201" marT="40100" marB="40100" anchor="ctr"/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kern="1200" cap="none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Детский сад; Детский лагерь; Школа;  Колледж; Профессиональное училище; Интернат; Больница; Дом престарелых, Социально-реабилитационный центр</a:t>
                      </a:r>
                      <a:r>
                        <a:rPr lang="ru-RU" sz="1600" b="0" kern="1200" cap="none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с проживанием</a:t>
                      </a:r>
                      <a:endParaRPr lang="ru-RU" sz="1600" b="0" kern="1200" cap="non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0201" marR="80201" marT="40100" marB="40100" anchor="ctr"/>
                </a:tc>
                <a:tc>
                  <a:txBody>
                    <a:bodyPr/>
                    <a:lstStyle/>
                    <a:p>
                      <a:pPr marL="457200" lvl="1" algn="l" defTabSz="457200" rtl="0" eaLnBrk="1" latinLnBrk="0" hangingPunct="1"/>
                      <a:r>
                        <a:rPr lang="ru-RU" sz="1600" b="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1 раз в 3 года</a:t>
                      </a:r>
                      <a:endParaRPr lang="ru-RU" sz="1600" b="0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201" marR="80201" marT="40100" marB="40100" anchor="ctr"/>
                </a:tc>
              </a:tr>
              <a:tr h="2400270">
                <a:tc>
                  <a:txBody>
                    <a:bodyPr/>
                    <a:lstStyle/>
                    <a:p>
                      <a:pPr marL="0" lvl="1" algn="l" defTabSz="457200" rtl="0" eaLnBrk="1" latinLnBrk="0" hangingPunct="1"/>
                      <a:r>
                        <a:rPr lang="ru-RU" sz="1600" b="0" kern="1200" cap="none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ЗНАЧИТЕЛЬНЫЙ *</a:t>
                      </a:r>
                      <a:endParaRPr lang="ru-RU" sz="1600" b="0" kern="1200" cap="non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0201" marR="80201" marT="40100" marB="40100" anchor="ctr"/>
                </a:tc>
                <a:tc>
                  <a:txBody>
                    <a:bodyPr/>
                    <a:lstStyle/>
                    <a:p>
                      <a:pPr marL="0" lvl="0" algn="just" defTabSz="457200" rtl="0" eaLnBrk="1" latinLnBrk="0" hangingPunct="1"/>
                      <a:r>
                        <a:rPr lang="ru-RU" sz="1600" b="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Гостиница; Санаторий; Кинотеатр;</a:t>
                      </a:r>
                      <a:r>
                        <a:rPr lang="ru-RU" sz="1600" b="0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Клуб; Спортивный комплекс; Библиотека; Музей; ВУЗ; Дополнительное образование; Высотное офисное здание (выше 28 метров); Здание по обслуживанию более 200 человек - Магазин, Столовая, Вокзал, Поликлиника, ФОК; Высотное здание Банка или Офиса (выше 28 метров); Таможенный терминал; Склад государственного резерва; Архив федерального значения; Производственное предприятие </a:t>
                      </a:r>
                      <a:r>
                        <a:rPr lang="en-US" sz="1600" b="0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ru-RU" sz="1600" b="0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1600" b="0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II </a:t>
                      </a:r>
                      <a:r>
                        <a:rPr lang="ru-RU" sz="1600" b="0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и </a:t>
                      </a:r>
                      <a:r>
                        <a:rPr lang="en-US" sz="1600" b="0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III</a:t>
                      </a:r>
                      <a:r>
                        <a:rPr lang="ru-RU" sz="1600" b="0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классов опасности (по закону №116-ФЗ от 21.07.1997)</a:t>
                      </a:r>
                    </a:p>
                    <a:p>
                      <a:pPr marL="0" lvl="0" algn="just" defTabSz="457200" rtl="0" eaLnBrk="1" latinLnBrk="0" hangingPunct="1"/>
                      <a:r>
                        <a:rPr lang="ru-RU" sz="1600" b="0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АЭС; ГЭС; Метрополитен; </a:t>
                      </a:r>
                      <a:endParaRPr lang="ru-RU" sz="1600" b="0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201" marR="80201" marT="40100" marB="40100"/>
                </a:tc>
                <a:tc>
                  <a:txBody>
                    <a:bodyPr/>
                    <a:lstStyle/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1 раз в 4 года</a:t>
                      </a:r>
                    </a:p>
                  </a:txBody>
                  <a:tcPr marL="80201" marR="80201" marT="40100" marB="401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3830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3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406216"/>
              </p:ext>
            </p:extLst>
          </p:nvPr>
        </p:nvGraphicFramePr>
        <p:xfrm>
          <a:off x="162123" y="-24342"/>
          <a:ext cx="10369152" cy="7429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1"/>
                <a:gridCol w="4176464"/>
                <a:gridCol w="792088"/>
                <a:gridCol w="4680519"/>
              </a:tblGrid>
              <a:tr h="74296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Microsoft Sans Serif" panose="020B0604020202020204" pitchFamily="34" charset="0"/>
                          <a:ea typeface="+mn-ea"/>
                          <a:cs typeface="Microsoft Sans Serif" panose="020B0604020202020204" pitchFamily="34" charset="0"/>
                        </a:rPr>
                        <a:t>ГЛАВНОЕ УПРАВЛЕНИЕ МЧС РОССИИ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Microsoft Sans Serif" panose="020B0604020202020204" pitchFamily="34" charset="0"/>
                          <a:ea typeface="+mn-ea"/>
                          <a:cs typeface="Microsoft Sans Serif" panose="020B0604020202020204" pitchFamily="34" charset="0"/>
                        </a:rPr>
                        <a:t>ПО АЛТАЙСКОМУ КРАЮ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Microsoft Sans Serif" panose="020B0604020202020204" pitchFamily="34" charset="0"/>
                          <a:ea typeface="+mn-ea"/>
                          <a:cs typeface="Microsoft Sans Serif" panose="020B0604020202020204" pitchFamily="34" charset="0"/>
                        </a:rPr>
                        <a:t>УПОЛНОМОЧЕННЫЙ ПО ЗАЩИТЕ ПРАВ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Microsoft Sans Serif" panose="020B0604020202020204" pitchFamily="34" charset="0"/>
                          <a:ea typeface="+mn-ea"/>
                          <a:cs typeface="Microsoft Sans Serif" panose="020B0604020202020204" pitchFamily="34" charset="0"/>
                        </a:rPr>
                        <a:t>ПРЕДПРИНИМАТЕЛЕЙ В АЛТАЙСКОМ КРАЕ</a:t>
                      </a: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123" y="133355"/>
            <a:ext cx="597460" cy="5852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0676" y="84989"/>
            <a:ext cx="682811" cy="633633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6595734"/>
              </p:ext>
            </p:extLst>
          </p:nvPr>
        </p:nvGraphicFramePr>
        <p:xfrm>
          <a:off x="378150" y="1045122"/>
          <a:ext cx="9865095" cy="58914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230"/>
                <a:gridCol w="5976664"/>
                <a:gridCol w="1800201"/>
              </a:tblGrid>
              <a:tr h="2376263">
                <a:tc>
                  <a:txBody>
                    <a:bodyPr/>
                    <a:lstStyle/>
                    <a:p>
                      <a:pPr marL="0" lvl="1" algn="just" defTabSz="457200" rtl="0" eaLnBrk="1" latinLnBrk="0" hangingPunct="1"/>
                      <a:r>
                        <a:rPr lang="ru-RU" sz="1600" b="0" kern="1200" cap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СРЕДНИЙ **</a:t>
                      </a:r>
                      <a:endParaRPr lang="ru-RU" sz="1600" b="0" kern="1200" cap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0201" marR="80201" marT="40100" marB="40100" anchor="ctr"/>
                </a:tc>
                <a:tc>
                  <a:txBody>
                    <a:bodyPr/>
                    <a:lstStyle/>
                    <a:p>
                      <a:pPr marL="0" lvl="0" algn="just" defTabSz="457200" rtl="0" eaLnBrk="1" latinLnBrk="0" hangingPunct="1"/>
                      <a:r>
                        <a:rPr lang="ru-RU" sz="1800" b="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Здание по обслуживанию  от 50 до 200 человек - Магазин, Столовая, Вокзал, Поликлиника, ФОК;  </a:t>
                      </a: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Дом повышенной этажности </a:t>
                      </a:r>
                      <a:r>
                        <a:rPr lang="ru-RU" sz="1800" b="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(выше 28 метров)</a:t>
                      </a: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; Банк</a:t>
                      </a:r>
                      <a:r>
                        <a:rPr lang="ru-RU" sz="1800" b="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или Офис высотой от 15 до 28 метров; Производство, Склад, Стоянка автомобилей категории А, Б или В взрывопожарной и пожарной опасности; СНТ имеющее общую границу с лесом;  Наружные установки категории Ан, </a:t>
                      </a:r>
                      <a:r>
                        <a:rPr lang="ru-RU" sz="1800" b="0" kern="12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Бн</a:t>
                      </a:r>
                      <a:r>
                        <a:rPr lang="ru-RU" sz="1800" b="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по взрывопожарной опасности.</a:t>
                      </a:r>
                      <a:endParaRPr lang="ru-RU" sz="18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201" marR="80201" marT="40100" marB="40100"/>
                </a:tc>
                <a:tc>
                  <a:txBody>
                    <a:bodyPr/>
                    <a:lstStyle/>
                    <a:p>
                      <a:pPr marL="457200" marR="0" lvl="1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не чаще </a:t>
                      </a:r>
                    </a:p>
                    <a:p>
                      <a:pPr marL="457200" marR="0" lvl="1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1 раза в 7 лет</a:t>
                      </a:r>
                    </a:p>
                  </a:txBody>
                  <a:tcPr marL="80201" marR="80201" marT="40100" marB="40100" anchor="ctr"/>
                </a:tc>
              </a:tr>
              <a:tr h="2524895">
                <a:tc>
                  <a:txBody>
                    <a:bodyPr/>
                    <a:lstStyle/>
                    <a:p>
                      <a:pPr marL="0" lvl="1" algn="just" defTabSz="457200" rtl="0" eaLnBrk="1" latinLnBrk="0" hangingPunct="1"/>
                      <a:r>
                        <a:rPr lang="ru-RU" sz="1600" b="0" kern="1200" cap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УМЕРЕННЫЙ **</a:t>
                      </a:r>
                      <a:endParaRPr lang="ru-RU" sz="1600" b="0" kern="1200" cap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0201" marR="80201" marT="40100" marB="40100" anchor="ctr"/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Здание по обслуживанию менее 50 человек - Магазин, Столовая, Вокзал, Поликлиника, ФОК; </a:t>
                      </a: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Банк</a:t>
                      </a:r>
                      <a:r>
                        <a:rPr lang="ru-RU" sz="1800" b="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или Офис высотой менее 15 метров;  Многоквартирный жилой дом высотой до 28 метров; Музей, Выставка, Театр, Цирк, Стадион – на открытом воздухе; Пожарное депо; Производство, Склад, Сельхоз предприятие - категории Г или Д по пожарной опасности; СНТ; Наружная установка категории </a:t>
                      </a:r>
                      <a:r>
                        <a:rPr lang="ru-RU" sz="1800" b="0" kern="12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Вн</a:t>
                      </a:r>
                      <a:r>
                        <a:rPr lang="ru-RU" sz="1800" b="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, Гн, </a:t>
                      </a:r>
                      <a:r>
                        <a:rPr lang="ru-RU" sz="1800" b="0" kern="12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Дн</a:t>
                      </a:r>
                      <a:r>
                        <a:rPr lang="ru-RU" sz="1800" b="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 по пожарной опасности.</a:t>
                      </a:r>
                      <a:endParaRPr lang="ru-RU" sz="1800" b="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201" marR="80201" marT="40100" marB="40100"/>
                </a:tc>
                <a:tc>
                  <a:txBody>
                    <a:bodyPr/>
                    <a:lstStyle/>
                    <a:p>
                      <a:pPr marL="457200" marR="0" lvl="1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не чаще </a:t>
                      </a:r>
                    </a:p>
                    <a:p>
                      <a:pPr marL="457200" marR="0" lvl="1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1 раза в 10 лет</a:t>
                      </a:r>
                    </a:p>
                  </a:txBody>
                  <a:tcPr marL="80201" marR="80201" marT="40100" marB="40100" anchor="ctr"/>
                </a:tc>
              </a:tr>
              <a:tr h="990287">
                <a:tc>
                  <a:txBody>
                    <a:bodyPr/>
                    <a:lstStyle/>
                    <a:p>
                      <a:pPr marL="0" lvl="1" algn="just" defTabSz="457200" rtl="0" eaLnBrk="1" latinLnBrk="0" hangingPunct="1"/>
                      <a:r>
                        <a:rPr lang="ru-RU" sz="1600" b="0" kern="1200" cap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НИЗКИЙ</a:t>
                      </a:r>
                      <a:endParaRPr lang="ru-RU" sz="1600" b="0" kern="1200" cap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0201" marR="80201" marT="40100" marB="40100" anchor="ctr"/>
                </a:tc>
                <a:tc>
                  <a:txBody>
                    <a:bodyPr/>
                    <a:lstStyle/>
                    <a:p>
                      <a:pPr lvl="0" algn="just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Частный жилой дом; Плоскостные автомобильные стоянки; Временная постройка – Киоск, Навес;  Иные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объекты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201" marR="80201" marT="40100" marB="40100" anchor="ctr"/>
                </a:tc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icrosoft Sans Serif" panose="020B0604020202020204" pitchFamily="34" charset="0"/>
                          <a:cs typeface="Times New Roman" panose="02020603050405020304" pitchFamily="18" charset="0"/>
                        </a:rPr>
                        <a:t>НЕ ПЛАНИРУЮТСЯ</a:t>
                      </a:r>
                    </a:p>
                  </a:txBody>
                  <a:tcPr marL="80201" marR="80201" marT="40100" marB="401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1157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4</a:t>
            </a:fld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9105148"/>
              </p:ext>
            </p:extLst>
          </p:nvPr>
        </p:nvGraphicFramePr>
        <p:xfrm>
          <a:off x="162123" y="-24343"/>
          <a:ext cx="10369152" cy="7814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1"/>
                <a:gridCol w="4176464"/>
                <a:gridCol w="792088"/>
                <a:gridCol w="4680519"/>
              </a:tblGrid>
              <a:tr h="78143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Microsoft Sans Serif" panose="020B0604020202020204" pitchFamily="34" charset="0"/>
                          <a:ea typeface="+mn-ea"/>
                          <a:cs typeface="Microsoft Sans Serif" panose="020B0604020202020204" pitchFamily="34" charset="0"/>
                        </a:rPr>
                        <a:t>ГЛАВНОЕ УПРАВЛЕНИЕ МЧС РОССИИ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Microsoft Sans Serif" panose="020B0604020202020204" pitchFamily="34" charset="0"/>
                          <a:ea typeface="+mn-ea"/>
                          <a:cs typeface="Microsoft Sans Serif" panose="020B0604020202020204" pitchFamily="34" charset="0"/>
                        </a:rPr>
                        <a:t>ПО АЛТАЙСКОМУ КРАЮ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Microsoft Sans Serif" panose="020B0604020202020204" pitchFamily="34" charset="0"/>
                          <a:ea typeface="+mn-ea"/>
                          <a:cs typeface="Microsoft Sans Serif" panose="020B0604020202020204" pitchFamily="34" charset="0"/>
                        </a:rPr>
                        <a:t>УПОЛНОМОЧЕННЫЙ ПО ЗАЩИТЕ ПРАВ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Microsoft Sans Serif" panose="020B0604020202020204" pitchFamily="34" charset="0"/>
                          <a:ea typeface="+mn-ea"/>
                          <a:cs typeface="Microsoft Sans Serif" panose="020B0604020202020204" pitchFamily="34" charset="0"/>
                        </a:rPr>
                        <a:t>ПРЕДПРИНИМАТЕЛЕЙ В АЛТАЙСКОМ КРАЕ</a:t>
                      </a: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123" y="3904"/>
            <a:ext cx="597460" cy="58526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0676" y="34845"/>
            <a:ext cx="682811" cy="52430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10141" y="973113"/>
            <a:ext cx="964674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401010">
              <a:buClr>
                <a:prstClr val="white"/>
              </a:buClr>
              <a:buSzPct val="80000"/>
              <a:defRPr/>
            </a:pPr>
            <a:r>
              <a:rPr lang="ru-RU" sz="2000" dirty="0">
                <a:solidFill>
                  <a:srgbClr val="C6232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Перечни объектов защиты </a:t>
            </a:r>
            <a:r>
              <a:rPr lang="ru-RU" sz="2000" u="sng" dirty="0">
                <a:solidFill>
                  <a:srgbClr val="C6232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высокого</a:t>
            </a:r>
            <a:r>
              <a:rPr lang="ru-RU" sz="2000" dirty="0">
                <a:solidFill>
                  <a:srgbClr val="C6232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u="sng" dirty="0">
                <a:solidFill>
                  <a:srgbClr val="C6232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значительного</a:t>
            </a:r>
            <a:r>
              <a:rPr lang="ru-RU" sz="2000" dirty="0">
                <a:solidFill>
                  <a:srgbClr val="C6232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рисков опубликованы на сайте:</a:t>
            </a:r>
          </a:p>
          <a:p>
            <a:pPr lvl="0" algn="just" defTabSz="401010">
              <a:buClr>
                <a:prstClr val="white"/>
              </a:buClr>
              <a:buSzPct val="80000"/>
              <a:defRPr/>
            </a:pP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http://22.mchs.gov.ru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→ Деятельность → Профилактическая работа </a:t>
            </a:r>
            <a:endParaRPr lang="ru-RU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defTabSz="401010">
              <a:buClr>
                <a:prstClr val="white"/>
              </a:buClr>
              <a:buSzPct val="80000"/>
              <a:defRPr/>
            </a:pP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надзорная деятельность →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Перечни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объектов защиты, которым присвоены категории рисков;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23" y="2269256"/>
            <a:ext cx="10081121" cy="4764193"/>
          </a:xfrm>
          <a:prstGeom prst="rect">
            <a:avLst/>
          </a:prstGeom>
        </p:spPr>
      </p:pic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9105148"/>
              </p:ext>
            </p:extLst>
          </p:nvPr>
        </p:nvGraphicFramePr>
        <p:xfrm>
          <a:off x="162123" y="0"/>
          <a:ext cx="10369152" cy="7814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1"/>
                <a:gridCol w="4176464"/>
                <a:gridCol w="792088"/>
                <a:gridCol w="4680519"/>
              </a:tblGrid>
              <a:tr h="78143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Microsoft Sans Serif" panose="020B0604020202020204" pitchFamily="34" charset="0"/>
                          <a:ea typeface="+mn-ea"/>
                          <a:cs typeface="Microsoft Sans Serif" panose="020B0604020202020204" pitchFamily="34" charset="0"/>
                        </a:rPr>
                        <a:t>ГЛАВНОЕ УПРАВЛЕНИЕ МЧС РОССИИ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Microsoft Sans Serif" panose="020B0604020202020204" pitchFamily="34" charset="0"/>
                          <a:ea typeface="+mn-ea"/>
                          <a:cs typeface="Microsoft Sans Serif" panose="020B0604020202020204" pitchFamily="34" charset="0"/>
                        </a:rPr>
                        <a:t>ПО АЛТАЙСКОМУ КРАЮ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Microsoft Sans Serif" panose="020B0604020202020204" pitchFamily="34" charset="0"/>
                          <a:ea typeface="+mn-ea"/>
                          <a:cs typeface="Microsoft Sans Serif" panose="020B0604020202020204" pitchFamily="34" charset="0"/>
                        </a:rPr>
                        <a:t>УПОЛНОМОЧЕННЫЙ ПО ЗАЩИТЕ ПРАВ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Microsoft Sans Serif" panose="020B0604020202020204" pitchFamily="34" charset="0"/>
                          <a:ea typeface="+mn-ea"/>
                          <a:cs typeface="Microsoft Sans Serif" panose="020B0604020202020204" pitchFamily="34" charset="0"/>
                        </a:rPr>
                        <a:t>ПРЕДПРИНИМАТЕЛЕЙ В АЛТАЙСКОМ КРАЕ</a:t>
                      </a: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6318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78486" y="917875"/>
            <a:ext cx="102087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401010">
              <a:buClr>
                <a:prstClr val="white"/>
              </a:buClr>
              <a:buSzPct val="80000"/>
              <a:defRPr/>
            </a:pPr>
            <a:r>
              <a:rPr lang="ru-RU" dirty="0">
                <a:solidFill>
                  <a:srgbClr val="C6232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** Информация об объектах защиты </a:t>
            </a:r>
            <a:r>
              <a:rPr lang="ru-RU" u="sng" dirty="0">
                <a:solidFill>
                  <a:srgbClr val="C6232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среднего</a:t>
            </a:r>
            <a:r>
              <a:rPr lang="ru-RU" dirty="0">
                <a:solidFill>
                  <a:srgbClr val="C6232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u="sng" dirty="0">
                <a:solidFill>
                  <a:srgbClr val="C6232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умеренного</a:t>
            </a:r>
            <a:r>
              <a:rPr lang="ru-RU" dirty="0">
                <a:solidFill>
                  <a:srgbClr val="C6232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рисков находится в территориальных </a:t>
            </a:r>
          </a:p>
          <a:p>
            <a:pPr lvl="0" algn="just" defTabSz="401010">
              <a:buClr>
                <a:prstClr val="white"/>
              </a:buClr>
              <a:buSzPct val="80000"/>
              <a:defRPr/>
            </a:pPr>
            <a:r>
              <a:rPr lang="ru-RU" dirty="0">
                <a:solidFill>
                  <a:srgbClr val="C6232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подразделениях надзорной деятельности  ГУ МЧС России по Алтайскому краю. Контактная информация </a:t>
            </a:r>
            <a:r>
              <a:rPr lang="ru-RU" dirty="0" smtClean="0">
                <a:solidFill>
                  <a:srgbClr val="C6232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расположена </a:t>
            </a:r>
            <a:r>
              <a:rPr lang="ru-RU" dirty="0">
                <a:solidFill>
                  <a:srgbClr val="C6232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сайте</a:t>
            </a:r>
            <a:r>
              <a:rPr lang="ru-RU" dirty="0" smtClean="0">
                <a:solidFill>
                  <a:srgbClr val="C6232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http://22.mchs.gov.ru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→ Деятельность → Профилактическая работа и надзорная деятельность →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Контактные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об управлении надзорной деятельности и профилактической работы →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Адреса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телефоны подразделений надзорной деятельности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1263924"/>
              </p:ext>
            </p:extLst>
          </p:nvPr>
        </p:nvGraphicFramePr>
        <p:xfrm>
          <a:off x="162123" y="-24342"/>
          <a:ext cx="10369152" cy="7429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1"/>
                <a:gridCol w="4176464"/>
                <a:gridCol w="792088"/>
                <a:gridCol w="4680519"/>
              </a:tblGrid>
              <a:tr h="74296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Microsoft Sans Serif" panose="020B0604020202020204" pitchFamily="34" charset="0"/>
                          <a:ea typeface="+mn-ea"/>
                          <a:cs typeface="Microsoft Sans Serif" panose="020B0604020202020204" pitchFamily="34" charset="0"/>
                        </a:rPr>
                        <a:t>ГЛАВНОЕ УПРАВЛЕНИЕ МЧС РОССИИ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Microsoft Sans Serif" panose="020B0604020202020204" pitchFamily="34" charset="0"/>
                          <a:ea typeface="+mn-ea"/>
                          <a:cs typeface="Microsoft Sans Serif" panose="020B0604020202020204" pitchFamily="34" charset="0"/>
                        </a:rPr>
                        <a:t>ПО АЛТАЙСКОМУ КРАЮ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Microsoft Sans Serif" panose="020B0604020202020204" pitchFamily="34" charset="0"/>
                          <a:ea typeface="+mn-ea"/>
                          <a:cs typeface="Microsoft Sans Serif" panose="020B0604020202020204" pitchFamily="34" charset="0"/>
                        </a:rPr>
                        <a:t>УПОЛНОМОЧЕННЫЙ ПО ЗАЩИТЕ ПРАВ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Microsoft Sans Serif" panose="020B0604020202020204" pitchFamily="34" charset="0"/>
                          <a:ea typeface="+mn-ea"/>
                          <a:cs typeface="Microsoft Sans Serif" panose="020B0604020202020204" pitchFamily="34" charset="0"/>
                        </a:rPr>
                        <a:t>ПРЕДПРИНИМАТЕЛЕЙ В АЛТАЙСКОМ КРАЕ</a:t>
                      </a: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486" y="73610"/>
            <a:ext cx="597460" cy="58526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2971" y="73610"/>
            <a:ext cx="682811" cy="52430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47" y="2594457"/>
            <a:ext cx="8531194" cy="4792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00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6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1653057"/>
              </p:ext>
            </p:extLst>
          </p:nvPr>
        </p:nvGraphicFramePr>
        <p:xfrm>
          <a:off x="196420" y="-24342"/>
          <a:ext cx="10334855" cy="6641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7699"/>
                <a:gridCol w="4162650"/>
                <a:gridCol w="789468"/>
                <a:gridCol w="4665038"/>
              </a:tblGrid>
              <a:tr h="66411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Microsoft Sans Serif" panose="020B0604020202020204" pitchFamily="34" charset="0"/>
                          <a:ea typeface="+mn-ea"/>
                          <a:cs typeface="Microsoft Sans Serif" panose="020B0604020202020204" pitchFamily="34" charset="0"/>
                        </a:rPr>
                        <a:t>ГЛАВНОЕ УПРАВЛЕНИЕ МЧС РОССИИ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Microsoft Sans Serif" panose="020B0604020202020204" pitchFamily="34" charset="0"/>
                          <a:ea typeface="+mn-ea"/>
                          <a:cs typeface="Microsoft Sans Serif" panose="020B0604020202020204" pitchFamily="34" charset="0"/>
                        </a:rPr>
                        <a:t>ПО АЛТАЙСКОМУ КРАЮ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Microsoft Sans Serif" panose="020B0604020202020204" pitchFamily="34" charset="0"/>
                          <a:ea typeface="+mn-ea"/>
                          <a:cs typeface="Microsoft Sans Serif" panose="020B0604020202020204" pitchFamily="34" charset="0"/>
                        </a:rPr>
                        <a:t>УПОЛНОМОЧЕННЫЙ ПО ЗАЩИТЕ ПРАВ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Microsoft Sans Serif" panose="020B0604020202020204" pitchFamily="34" charset="0"/>
                          <a:ea typeface="+mn-ea"/>
                          <a:cs typeface="Microsoft Sans Serif" panose="020B0604020202020204" pitchFamily="34" charset="0"/>
                        </a:rPr>
                        <a:t>ПРЕДПРИНИМАТЕЛЕЙ В АЛТАЙСКОМ КРАЕ</a:t>
                      </a: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419" y="54506"/>
            <a:ext cx="597460" cy="5852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0676" y="54506"/>
            <a:ext cx="682811" cy="524301"/>
          </a:xfrm>
          <a:prstGeom prst="rect">
            <a:avLst/>
          </a:prstGeom>
        </p:spPr>
      </p:pic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4572037"/>
              </p:ext>
            </p:extLst>
          </p:nvPr>
        </p:nvGraphicFramePr>
        <p:xfrm>
          <a:off x="241848" y="1064509"/>
          <a:ext cx="8714748" cy="59883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14748"/>
              </a:tblGrid>
              <a:tr h="1356366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prstClr val="black"/>
                          </a:solidFill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Возможно перейти на одну ступень ниже в категории риска </a:t>
                      </a: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prstClr val="black"/>
                          </a:solidFill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(кроме высокого риска), тем самым увеличив период между плановыми проверками,  при соблюдении одного из условий:</a:t>
                      </a:r>
                    </a:p>
                    <a:p>
                      <a:pPr algn="ctr"/>
                      <a:endParaRPr lang="ru-RU" sz="2000" dirty="0">
                        <a:latin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/>
                </a:tc>
              </a:tr>
              <a:tr h="588674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Создание на предприятии подразделения пожарной охраны (кроме добровольной)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/>
                </a:tc>
              </a:tr>
              <a:tr h="110455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Microsoft Sans Serif" panose="020B0604020202020204" pitchFamily="34" charset="0"/>
                          <a:ea typeface="+mn-ea"/>
                          <a:cs typeface="Microsoft Sans Serif" panose="020B0604020202020204" pitchFamily="34" charset="0"/>
                        </a:rPr>
                        <a:t>В штате предприятия создается подразделение профилактики пожаров,  работники которого имеют пожарно-техническое образование и стаж работы в системе государственного пожарного надзора или тушения пожаров не менее 5 лет</a:t>
                      </a:r>
                    </a:p>
                    <a:p>
                      <a:pPr algn="ctr"/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/>
                </a:tc>
              </a:tr>
              <a:tr h="89905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Microsoft Sans Serif" panose="020B0604020202020204" pitchFamily="34" charset="0"/>
                          <a:ea typeface="+mn-ea"/>
                          <a:cs typeface="Microsoft Sans Serif" panose="020B0604020202020204" pitchFamily="34" charset="0"/>
                        </a:rPr>
                        <a:t>Проведение пожарного аудита на объекте (независимой оценки пожарного риска) с выводом о выполнении условий соответствия требованиям пожарной безопасности</a:t>
                      </a:r>
                    </a:p>
                    <a:p>
                      <a:pPr algn="ctr"/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/>
                </a:tc>
              </a:tr>
              <a:tr h="85167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Microsoft Sans Serif" panose="020B0604020202020204" pitchFamily="34" charset="0"/>
                          <a:ea typeface="+mn-ea"/>
                          <a:cs typeface="Microsoft Sans Serif" panose="020B0604020202020204" pitchFamily="34" charset="0"/>
                        </a:rPr>
                        <a:t>При последней плановой проверке нарушений требований пожарной безопасности не выявлено</a:t>
                      </a:r>
                    </a:p>
                    <a:p>
                      <a:pPr algn="ctr"/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/>
                </a:tc>
              </a:tr>
              <a:tr h="599324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Microsoft Sans Serif" panose="020B0604020202020204" pitchFamily="34" charset="0"/>
                          <a:ea typeface="+mn-ea"/>
                          <a:cs typeface="Microsoft Sans Serif" panose="020B0604020202020204" pitchFamily="34" charset="0"/>
                        </a:rPr>
                        <a:t>Отсутствие на объекте пожаров за последние 5 лет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Microsoft Sans Serif" panose="020B0604020202020204" pitchFamily="34" charset="0"/>
                          <a:ea typeface="+mn-ea"/>
                          <a:cs typeface="Microsoft Sans Serif" panose="020B0604020202020204" pitchFamily="34" charset="0"/>
                        </a:rPr>
                        <a:t>(только для объектов категории значительного риска)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/>
                </a:tc>
              </a:tr>
              <a:tr h="588674"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7" name="Стрелка вниз 16"/>
          <p:cNvSpPr/>
          <p:nvPr/>
        </p:nvSpPr>
        <p:spPr>
          <a:xfrm>
            <a:off x="8911167" y="913672"/>
            <a:ext cx="1620108" cy="611977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b" anchorCtr="1"/>
          <a:lstStyle/>
          <a:p>
            <a:pPr algn="ctr"/>
            <a:r>
              <a:rPr lang="ru-RU" sz="3200" dirty="0" smtClean="0"/>
              <a:t>Понижение категории риска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5643721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7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4847272"/>
              </p:ext>
            </p:extLst>
          </p:nvPr>
        </p:nvGraphicFramePr>
        <p:xfrm>
          <a:off x="162124" y="181025"/>
          <a:ext cx="10334855" cy="6641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7699"/>
                <a:gridCol w="4162650"/>
                <a:gridCol w="789468"/>
                <a:gridCol w="4665038"/>
              </a:tblGrid>
              <a:tr h="66411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Microsoft Sans Serif" panose="020B0604020202020204" pitchFamily="34" charset="0"/>
                          <a:ea typeface="+mn-ea"/>
                          <a:cs typeface="Microsoft Sans Serif" panose="020B0604020202020204" pitchFamily="34" charset="0"/>
                        </a:rPr>
                        <a:t>ГЛАВНОЕ УПРАВЛЕНИЕ МЧС РОССИИ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Microsoft Sans Serif" panose="020B0604020202020204" pitchFamily="34" charset="0"/>
                          <a:ea typeface="+mn-ea"/>
                          <a:cs typeface="Microsoft Sans Serif" panose="020B0604020202020204" pitchFamily="34" charset="0"/>
                        </a:rPr>
                        <a:t>ПО АЛТАЙСКОМУ КРАЮ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Microsoft Sans Serif" panose="020B0604020202020204" pitchFamily="34" charset="0"/>
                          <a:ea typeface="+mn-ea"/>
                          <a:cs typeface="Microsoft Sans Serif" panose="020B0604020202020204" pitchFamily="34" charset="0"/>
                        </a:rPr>
                        <a:t>УПОЛНОМОЧЕННЫЙ ПО ЗАЩИТЕ ПРАВ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Microsoft Sans Serif" panose="020B0604020202020204" pitchFamily="34" charset="0"/>
                          <a:ea typeface="+mn-ea"/>
                          <a:cs typeface="Microsoft Sans Serif" panose="020B0604020202020204" pitchFamily="34" charset="0"/>
                        </a:rPr>
                        <a:t>ПРЕДПРИНИМАТЕЛЕЙ В АЛТАЙСКОМ КРАЕ</a:t>
                      </a: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326" y="259873"/>
            <a:ext cx="597460" cy="5852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0676" y="181025"/>
            <a:ext cx="682811" cy="664115"/>
          </a:xfrm>
          <a:prstGeom prst="rect">
            <a:avLst/>
          </a:prstGeom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5478234"/>
              </p:ext>
            </p:extLst>
          </p:nvPr>
        </p:nvGraphicFramePr>
        <p:xfrm>
          <a:off x="2106340" y="1405112"/>
          <a:ext cx="8280920" cy="4902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80920"/>
              </a:tblGrid>
              <a:tr h="1020699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prstClr val="white"/>
                        </a:buClr>
                        <a:buSzPct val="80000"/>
                        <a:buFont typeface="Wingdings 3" panose="05040102010807070707" pitchFamily="18" charset="2"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Microsoft Sans Serif" panose="020B0604020202020204" pitchFamily="34" charset="0"/>
                          <a:ea typeface="+mn-ea"/>
                          <a:cs typeface="Microsoft Sans Serif" panose="020B0604020202020204" pitchFamily="34" charset="0"/>
                        </a:rPr>
                        <a:t>Категория риска (кроме значительного) повышается на одну ступень, при наличии следующих условий:</a:t>
                      </a:r>
                      <a:endParaRPr kumimoji="0" lang="ru-RU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Microsoft Sans Serif" panose="020B0604020202020204" pitchFamily="34" charset="0"/>
                        <a:ea typeface="+mn-ea"/>
                        <a:cs typeface="Microsoft Sans Serif" panose="020B0604020202020204" pitchFamily="34" charset="0"/>
                      </a:endParaRPr>
                    </a:p>
                    <a:p>
                      <a:pPr algn="ctr"/>
                      <a:endParaRPr lang="ru-RU" sz="2000" dirty="0">
                        <a:solidFill>
                          <a:schemeClr val="tx2">
                            <a:lumMod val="75000"/>
                          </a:schemeClr>
                        </a:solidFill>
                        <a:latin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/>
                </a:tc>
              </a:tr>
              <a:tr h="1152975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Microsoft Sans Serif" panose="020B0604020202020204" pitchFamily="34" charset="0"/>
                          <a:ea typeface="+mn-ea"/>
                          <a:cs typeface="Microsoft Sans Serif" panose="020B0604020202020204" pitchFamily="34" charset="0"/>
                        </a:rPr>
                        <a:t>При проведении пожарного аудита на объекте (независимой оценки пожарного риска) сделан вывод о невыполнении условий соответствия требованиям пожарной безопасности</a:t>
                      </a:r>
                    </a:p>
                  </a:txBody>
                  <a:tcPr/>
                </a:tc>
              </a:tr>
              <a:tr h="747185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Microsoft Sans Serif" panose="020B0604020202020204" pitchFamily="34" charset="0"/>
                          <a:ea typeface="+mn-ea"/>
                          <a:cs typeface="Microsoft Sans Serif" panose="020B0604020202020204" pitchFamily="34" charset="0"/>
                        </a:rPr>
                        <a:t>На  Вашем объекте в течение последних 5 лет был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Microsoft Sans Serif" panose="020B0604020202020204" pitchFamily="34" charset="0"/>
                          <a:ea typeface="+mn-ea"/>
                          <a:cs typeface="Microsoft Sans Serif" panose="020B0604020202020204" pitchFamily="34" charset="0"/>
                        </a:rPr>
                        <a:t>зафиксирован пожар</a:t>
                      </a:r>
                    </a:p>
                  </a:txBody>
                  <a:tcPr/>
                </a:tc>
              </a:tr>
              <a:tr h="1903726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Microsoft Sans Serif" panose="020B0604020202020204" pitchFamily="34" charset="0"/>
                          <a:ea typeface="+mn-ea"/>
                          <a:cs typeface="Microsoft Sans Serif" panose="020B0604020202020204" pitchFamily="34" charset="0"/>
                        </a:rPr>
                        <a:t>Наличие вступившего в законную силу постановления суда о назначении наказания в виде административного приостановления деятельности за нарушения требований пожарной безопасности юридического лица и индивидуального предпринимателя на объекте защиты в течение последних 3 лет</a:t>
                      </a:r>
                      <a:endParaRPr kumimoji="0" lang="ru-RU" sz="2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Microsoft Sans Serif" panose="020B0604020202020204" pitchFamily="34" charset="0"/>
                        <a:ea typeface="+mn-ea"/>
                        <a:cs typeface="Microsoft Sans Serif" panose="020B0604020202020204" pitchFamily="34" charset="0"/>
                      </a:endParaRPr>
                    </a:p>
                    <a:p>
                      <a:pPr algn="ctr"/>
                      <a:endParaRPr lang="ru-RU" sz="2000" dirty="0">
                        <a:solidFill>
                          <a:schemeClr val="tx2">
                            <a:lumMod val="75000"/>
                          </a:schemeClr>
                        </a:solidFill>
                        <a:latin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Стрелка вверх 8"/>
          <p:cNvSpPr/>
          <p:nvPr/>
        </p:nvSpPr>
        <p:spPr>
          <a:xfrm>
            <a:off x="172326" y="1261145"/>
            <a:ext cx="1862006" cy="5207685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800" dirty="0" smtClean="0"/>
              <a:t>Повышение категории риска</a:t>
            </a: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72326" y="6576190"/>
            <a:ext cx="102149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/>
            <a:r>
              <a:rPr lang="ru-RU" sz="2000" dirty="0" smtClean="0">
                <a:solidFill>
                  <a:srgbClr val="C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                 Подробнее </a:t>
            </a:r>
            <a:r>
              <a:rPr lang="ru-RU" sz="2000" dirty="0">
                <a:solidFill>
                  <a:srgbClr val="C0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читай Постановление Правительства РФ №806 от 17.08.2016г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C00000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876821062"/>
      </p:ext>
    </p:extLst>
  </p:cSld>
  <p:clrMapOvr>
    <a:masterClrMapping/>
  </p:clrMapOvr>
</p:sld>
</file>

<file path=ppt/theme/theme1.xml><?xml version="1.0" encoding="utf-8"?>
<a:theme xmlns:a="http://schemas.openxmlformats.org/drawingml/2006/main" name="Институт УП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7823</TotalTime>
  <Words>759</Words>
  <Application>Microsoft Office PowerPoint</Application>
  <PresentationFormat>Произвольный</PresentationFormat>
  <Paragraphs>83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 Unicode MS</vt:lpstr>
      <vt:lpstr>Calibri</vt:lpstr>
      <vt:lpstr>Century Gothic</vt:lpstr>
      <vt:lpstr>Microsoft Sans Serif</vt:lpstr>
      <vt:lpstr>Times New Roman</vt:lpstr>
      <vt:lpstr>Wingdings 3</vt:lpstr>
      <vt:lpstr>Институт УП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Владимир Каболоев</dc:creator>
  <cp:lastModifiedBy>1</cp:lastModifiedBy>
  <cp:revision>458</cp:revision>
  <cp:lastPrinted>2017-09-06T06:39:49Z</cp:lastPrinted>
  <dcterms:created xsi:type="dcterms:W3CDTF">2014-07-09T06:35:18Z</dcterms:created>
  <dcterms:modified xsi:type="dcterms:W3CDTF">2018-02-12T09:00:54Z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2014-04-09T00:00:00Z</vt:filetime>
  </property>
  <property fmtid="{D5CDD505-2E9C-101B-9397-08002B2CF9AE}" pid="3" name="LastSaved">
    <vt:filetime>2014-04-09T00:00:00Z</vt:filetime>
  </property>
</Properties>
</file>