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7" r:id="rId2"/>
    <p:sldId id="435" r:id="rId3"/>
    <p:sldId id="438" r:id="rId4"/>
    <p:sldId id="439" r:id="rId5"/>
    <p:sldId id="441" r:id="rId6"/>
    <p:sldId id="442" r:id="rId7"/>
    <p:sldId id="443" r:id="rId8"/>
  </p:sldIdLst>
  <p:sldSz cx="10693400" cy="75628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AE6FBE-A6A2-42FE-835D-AEA9989FAC77}">
          <p14:sldIdLst>
            <p14:sldId id="437"/>
            <p14:sldId id="435"/>
            <p14:sldId id="438"/>
            <p14:sldId id="439"/>
            <p14:sldId id="44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A80000"/>
    <a:srgbClr val="2D73FF"/>
    <a:srgbClr val="004C22"/>
    <a:srgbClr val="81FFBA"/>
    <a:srgbClr val="00359E"/>
    <a:srgbClr val="008E40"/>
    <a:srgbClr val="00339A"/>
    <a:srgbClr val="1160FF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9825" autoAdjust="0"/>
  </p:normalViewPr>
  <p:slideViewPr>
    <p:cSldViewPr>
      <p:cViewPr varScale="1">
        <p:scale>
          <a:sx n="68" d="100"/>
          <a:sy n="68" d="100"/>
        </p:scale>
        <p:origin x="86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E090A1B4-2744-40AB-9BD0-25540C16705E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64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378464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F6F88800-452B-4D48-9AAC-7E28FA7DD2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9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3553E4AA-F485-46CF-9FB0-8747649F46B1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2" y="4690387"/>
            <a:ext cx="5438792" cy="4443644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64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0" y="9378464"/>
            <a:ext cx="2946058" cy="493481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2BEFB02F-2BD2-48F9-939E-2380D56016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67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FC7F-BBB1-4CD6-ABCC-18D085B97323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1">
                <a:solidFill>
                  <a:srgbClr val="1253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A3AE-2870-4A54-83E1-451339B02A38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D080-6DFA-4EE2-BE80-F2A06060B00A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781A-6D52-4C7D-B12A-80DA42F27FB8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1990" y="7560005"/>
                </a:lnTo>
                <a:lnTo>
                  <a:pt x="1069199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853212" y="7176005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999"/>
                </a:lnTo>
              </a:path>
            </a:pathLst>
          </a:custGeom>
          <a:ln w="3175">
            <a:solidFill>
              <a:srgbClr val="0095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0692001" y="87057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0" y="895973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0" y="15615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CBAB-7C4F-4991-BCC3-CA6FAED4A145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1990" y="7560005"/>
                </a:lnTo>
                <a:lnTo>
                  <a:pt x="1069199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853212" y="7176005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3999"/>
                </a:lnTo>
              </a:path>
            </a:pathLst>
          </a:custGeom>
          <a:ln w="3175">
            <a:solidFill>
              <a:srgbClr val="0095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9020" y="211032"/>
            <a:ext cx="3995358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1416" y="1527145"/>
            <a:ext cx="6550566" cy="2380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>
                <a:solidFill>
                  <a:srgbClr val="12539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F317-43EB-47E0-A0D3-697CFB726820}" type="datetime1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262" y="646579"/>
            <a:ext cx="597460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974" y="2044947"/>
            <a:ext cx="682811" cy="524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73" y="3574770"/>
            <a:ext cx="74381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ПАМЯТКА ПРЕДПРИНИМАТЕЛЮ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риск-ориентированный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подход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организации проверок МЧС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8588" y="6853189"/>
            <a:ext cx="207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14 ФЕВРАЛЯ 2018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71" y="688721"/>
            <a:ext cx="462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ГЛАВНОЕ УПРАВЛЕНИЕ МЧС РОССИИ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АЛТАЙСКОМУ КРАЮ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191" y="1970163"/>
            <a:ext cx="5208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УПОЛНОМОЧЕННЫЙ ПО ЗАЩИТЕ ПРАВ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ПРЕДПРИНИМАТЕЛЕЙ В АЛТАЙСКОМ КРАЕ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9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6140" y="1046978"/>
            <a:ext cx="10081120" cy="6462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" y="253033"/>
            <a:ext cx="597460" cy="5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03" y="161584"/>
            <a:ext cx="4578493" cy="76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593" y="283514"/>
            <a:ext cx="682811" cy="524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535" y="182089"/>
            <a:ext cx="4621169" cy="676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1084" y="1116759"/>
            <a:ext cx="1008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Риск-ориентированный подход при организации проверок МЧС</a:t>
            </a:r>
            <a:endParaRPr lang="ru-RU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39955"/>
              </p:ext>
            </p:extLst>
          </p:nvPr>
        </p:nvGraphicFramePr>
        <p:xfrm>
          <a:off x="299804" y="1932356"/>
          <a:ext cx="10087455" cy="50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68"/>
                <a:gridCol w="6336704"/>
                <a:gridCol w="1656183"/>
              </a:tblGrid>
              <a:tr h="912965"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01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 ОБЪЕКТЫ ДЕЛЯТСЯ ПО КАТЕГОРИЯМ РИСКА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1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Периодичность плановых проверок</a:t>
                      </a:r>
                    </a:p>
                  </a:txBody>
                  <a:tcPr/>
                </a:tc>
              </a:tr>
              <a:tr h="1601802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ru-RU" sz="1600" b="0" kern="1200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ВЫСОКИЙ *</a:t>
                      </a:r>
                      <a:endParaRPr lang="ru-RU" sz="1600" b="0" kern="1200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Детский сад; Детский лагерь; Школа;  Колледж; Профессиональное училище; Интернат; Больница; Дом престарелых, Социально-реабилитационный центр</a:t>
                      </a:r>
                      <a:r>
                        <a:rPr lang="ru-RU" sz="1600" b="0" kern="1200" cap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проживанием</a:t>
                      </a:r>
                      <a:endParaRPr lang="ru-RU" sz="1600" b="0" kern="1200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 раз в 3 года</a:t>
                      </a:r>
                      <a:endParaRPr lang="ru-RU" sz="16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</a:tr>
              <a:tr h="2400270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ru-RU" sz="1600" b="0" kern="1200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ЗНАЧИТЕЛЬНЫЙ *</a:t>
                      </a:r>
                      <a:endParaRPr lang="ru-RU" sz="1600" b="0" kern="1200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marL="0" lvl="0" algn="just" defTabSz="457200" rtl="0" eaLnBrk="1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Гостиница; Санаторий; Кинотеатр;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Клуб; Спортивный комплекс; Библиотека; Музей; ВУЗ; Дополнительное образование; Высотное офисное здание (выше 28 метров); Здание по обслуживанию более 200 человек - Магазин, Столовая, Вокзал, Поликлиника, ФОК; Высотное здание Банка или Офиса (выше 28 метров); Таможенный терминал; Склад государственного резерва; Архив федерального значения; Производственное предприятие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II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классов опасности (по закону №116-ФЗ от 21.07.1997)</a:t>
                      </a:r>
                    </a:p>
                    <a:p>
                      <a:pPr marL="0" lvl="0" algn="just" defTabSz="457200" rtl="0" eaLnBrk="1" latinLnBrk="0" hangingPunct="1"/>
                      <a:r>
                        <a:rPr lang="ru-RU" sz="16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АЭС; ГЭС; Метрополитен; </a:t>
                      </a:r>
                      <a:endParaRPr lang="ru-RU" sz="16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 раз в 4 года</a:t>
                      </a:r>
                    </a:p>
                  </a:txBody>
                  <a:tcPr marL="80201" marR="80201" marT="40100" marB="40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8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6216"/>
              </p:ext>
            </p:extLst>
          </p:nvPr>
        </p:nvGraphicFramePr>
        <p:xfrm>
          <a:off x="162123" y="-24342"/>
          <a:ext cx="10369152" cy="74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4176464"/>
                <a:gridCol w="792088"/>
                <a:gridCol w="4680519"/>
              </a:tblGrid>
              <a:tr h="742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ГЛАВНОЕ УПРАВЛЕНИЕ МЧС РОССИИ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ПО АЛТАЙСКОМУ КРАЮ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УПОЛНОМОЧЕННЫЙ ПО ЗАЩИТЕ ПРАВ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ПРЕДПРИНИМАТЕЛЕЙ В АЛТАЙСКОМ КРАЕ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3" y="133355"/>
            <a:ext cx="597460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76" y="84989"/>
            <a:ext cx="682811" cy="6336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95734"/>
              </p:ext>
            </p:extLst>
          </p:nvPr>
        </p:nvGraphicFramePr>
        <p:xfrm>
          <a:off x="378150" y="1045122"/>
          <a:ext cx="9865095" cy="589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0"/>
                <a:gridCol w="5976664"/>
                <a:gridCol w="1800201"/>
              </a:tblGrid>
              <a:tr h="2376263">
                <a:tc>
                  <a:txBody>
                    <a:bodyPr/>
                    <a:lstStyle/>
                    <a:p>
                      <a:pPr marL="0" lvl="1" algn="just" defTabSz="457200" rtl="0" eaLnBrk="1" latinLnBrk="0" hangingPunct="1"/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СРЕДНИЙ **</a:t>
                      </a:r>
                      <a:endParaRPr lang="ru-RU" sz="1600" b="0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marL="0" lvl="0" algn="just" defTabSz="457200" rtl="0" eaLnBrk="1" latinLnBrk="0" hangingPunct="1"/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Здание по обслуживанию  от 50 до 200 человек - Магазин, Столовая, Вокзал, Поликлиника, ФОК;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Дом повышенной этажности 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(выше 28 метров)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; Банк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или Офис высотой от 15 до 28 метров; Производство, Склад, Стоянка автомобилей категории А, Б или В взрывопожарной и пожарной опасности; СНТ имеющее общую границу с лесом;  Наружные установки категории Ан,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Бн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по взрывопожарной опасности.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45720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не чаще </a:t>
                      </a: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 раза в 7 лет</a:t>
                      </a:r>
                    </a:p>
                  </a:txBody>
                  <a:tcPr marL="80201" marR="80201" marT="40100" marB="40100" anchor="ctr"/>
                </a:tc>
              </a:tr>
              <a:tr h="2524895">
                <a:tc>
                  <a:txBody>
                    <a:bodyPr/>
                    <a:lstStyle/>
                    <a:p>
                      <a:pPr marL="0" lvl="1" algn="just" defTabSz="457200" rtl="0" eaLnBrk="1" latinLnBrk="0" hangingPunct="1"/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УМЕРЕННЫЙ **</a:t>
                      </a:r>
                      <a:endParaRPr lang="ru-RU" sz="1600" b="0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Здание по обслуживанию менее 50 человек - Магазин, Столовая, Вокзал, Поликлиника, ФОК;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Банк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или Офис высотой менее 15 метров;  Многоквартирный жилой дом высотой до 28 метров; Музей, Выставка, Театр, Цирк, Стадион – на открытом воздухе; Пожарное депо; Производство, Склад, Сельхоз предприятие - категории Г или Д по пожарной опасности; СНТ; Наружная установка категории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Вн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, Гн,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по пожарной опасности.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/>
                </a:tc>
                <a:tc>
                  <a:txBody>
                    <a:bodyPr/>
                    <a:lstStyle/>
                    <a:p>
                      <a:pPr marL="45720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не чаще </a:t>
                      </a: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 раза в 10 лет</a:t>
                      </a:r>
                    </a:p>
                  </a:txBody>
                  <a:tcPr marL="80201" marR="80201" marT="40100" marB="40100" anchor="ctr"/>
                </a:tc>
              </a:tr>
              <a:tr h="990287">
                <a:tc>
                  <a:txBody>
                    <a:bodyPr/>
                    <a:lstStyle/>
                    <a:p>
                      <a:pPr marL="0" lvl="1" algn="just" defTabSz="457200" rtl="0" eaLnBrk="1" latinLnBrk="0" hangingPunct="1"/>
                      <a:r>
                        <a:rPr lang="ru-RU" sz="1600" b="0" kern="1200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НИЗКИЙ</a:t>
                      </a:r>
                      <a:endParaRPr lang="ru-RU" sz="1600" b="0" kern="1200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Частный жилой дом; Плоскостные автомобильные стоянки; Временная постройка – Киоск, Навес;  Иные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НЕ ПЛАНИРУЮТСЯ</a:t>
                      </a:r>
                    </a:p>
                  </a:txBody>
                  <a:tcPr marL="80201" marR="80201" marT="40100" marB="40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15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05148"/>
              </p:ext>
            </p:extLst>
          </p:nvPr>
        </p:nvGraphicFramePr>
        <p:xfrm>
          <a:off x="162123" y="-24343"/>
          <a:ext cx="10369152" cy="78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4176464"/>
                <a:gridCol w="792088"/>
                <a:gridCol w="4680519"/>
              </a:tblGrid>
              <a:tr h="7814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ГЛАВНОЕ УПРАВЛЕНИЕ МЧС РОССИИ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ПО АЛТАЙСКОМУ КРАЮ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УПОЛНОМОЧЕННЫЙ ПО ЗАЩИТЕ ПРАВ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ПРЕДПРИНИМАТЕЛЕЙ В АЛТАЙСКОМ КРАЕ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3" y="3904"/>
            <a:ext cx="597460" cy="585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76" y="34845"/>
            <a:ext cx="682811" cy="524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141" y="973113"/>
            <a:ext cx="9646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01010">
              <a:buClr>
                <a:prstClr val="white"/>
              </a:buClr>
              <a:buSzPct val="80000"/>
              <a:defRPr/>
            </a:pPr>
            <a:r>
              <a:rPr lang="ru-RU" sz="2000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Перечни объектов защиты </a:t>
            </a:r>
            <a:r>
              <a:rPr lang="ru-RU" sz="2000" u="sng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</a:t>
            </a:r>
            <a:r>
              <a:rPr lang="ru-RU" sz="2000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u="sng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значительного</a:t>
            </a:r>
            <a:r>
              <a:rPr lang="ru-RU" sz="2000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рисков опубликованы на сайте:</a:t>
            </a:r>
          </a:p>
          <a:p>
            <a:pPr lvl="0" algn="just" defTabSz="401010">
              <a:buClr>
                <a:prstClr val="white"/>
              </a:buClr>
              <a:buSzPct val="80000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http://22.mchs.gov.ru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Деятельность → Профилактическая работа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01010">
              <a:buClr>
                <a:prstClr val="white"/>
              </a:buClr>
              <a:buSzPct val="80000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надзорная деятельность →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защиты, которым присвоены категории рисков;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3" y="2269256"/>
            <a:ext cx="10081121" cy="476419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05148"/>
              </p:ext>
            </p:extLst>
          </p:nvPr>
        </p:nvGraphicFramePr>
        <p:xfrm>
          <a:off x="162123" y="0"/>
          <a:ext cx="10369152" cy="78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4176464"/>
                <a:gridCol w="792088"/>
                <a:gridCol w="4680519"/>
              </a:tblGrid>
              <a:tr h="7814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ГЛАВНОЕ УПРАВЛЕНИЕ МЧС РОССИИ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ПО АЛТАЙСКОМУ КРАЮ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УПОЛНОМОЧЕННЫЙ ПО ЗАЩИТЕ ПРАВ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ПРЕДПРИНИМАТЕЛЕЙ В АЛТАЙСКОМ КРАЕ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31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486" y="917875"/>
            <a:ext cx="1020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01010">
              <a:buClr>
                <a:prstClr val="white"/>
              </a:buClr>
              <a:buSzPct val="80000"/>
              <a:defRPr/>
            </a:pPr>
            <a:r>
              <a:rPr lang="ru-RU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Информация об объектах защиты </a:t>
            </a:r>
            <a:r>
              <a:rPr lang="ru-RU" u="sng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ru-RU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умеренного</a:t>
            </a:r>
            <a:r>
              <a:rPr lang="ru-RU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рисков находится в территориальных </a:t>
            </a:r>
          </a:p>
          <a:p>
            <a:pPr lvl="0" algn="just" defTabSz="401010">
              <a:buClr>
                <a:prstClr val="white"/>
              </a:buClr>
              <a:buSzPct val="80000"/>
              <a:defRPr/>
            </a:pPr>
            <a:r>
              <a:rPr lang="ru-RU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подразделениях надзорной деятельности  ГУ МЧС России по Алтайскому краю. Контактная информация </a:t>
            </a:r>
            <a:r>
              <a:rPr lang="ru-RU" dirty="0" smtClean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расположена </a:t>
            </a:r>
            <a:r>
              <a:rPr lang="ru-RU" dirty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</a:t>
            </a:r>
            <a:r>
              <a:rPr lang="ru-RU" dirty="0" smtClean="0">
                <a:solidFill>
                  <a:srgbClr val="C6232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http://22.mchs.gov.ru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Деятельность → Профилактическая работа и надзорная деятельность →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управлении надзорной деятельности и профилактической работы →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телефоны подразделений надзорной деятельности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63924"/>
              </p:ext>
            </p:extLst>
          </p:nvPr>
        </p:nvGraphicFramePr>
        <p:xfrm>
          <a:off x="162123" y="-24342"/>
          <a:ext cx="10369152" cy="74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4176464"/>
                <a:gridCol w="792088"/>
                <a:gridCol w="4680519"/>
              </a:tblGrid>
              <a:tr h="742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ГЛАВНОЕ УПРАВЛЕНИЕ МЧС РОССИИ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ПО АЛТАЙСКОМУ КРАЮ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УПОЛНОМОЧЕННЫЙ ПО ЗАЩИТЕ ПРАВ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ПРЕДПРИНИМАТЕЛЕЙ В АЛТАЙСКОМ КРАЕ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6" y="73610"/>
            <a:ext cx="597460" cy="585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71" y="73610"/>
            <a:ext cx="682811" cy="5243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7" y="2594457"/>
            <a:ext cx="8531194" cy="47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53057"/>
              </p:ext>
            </p:extLst>
          </p:nvPr>
        </p:nvGraphicFramePr>
        <p:xfrm>
          <a:off x="196420" y="-24342"/>
          <a:ext cx="10334855" cy="66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99"/>
                <a:gridCol w="4162650"/>
                <a:gridCol w="789468"/>
                <a:gridCol w="4665038"/>
              </a:tblGrid>
              <a:tr h="664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ГЛАВНОЕ УПРАВЛЕНИЕ МЧС РОССИИ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ПО АЛТАЙСКОМУ КРАЮ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УПОЛНОМОЧЕННЫЙ ПО ЗАЩИТЕ ПРАВ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ПРЕДПРИНИМАТЕЛЕЙ В АЛТАЙСКОМ КРАЕ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9" y="54506"/>
            <a:ext cx="597460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76" y="54506"/>
            <a:ext cx="682811" cy="524301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72037"/>
              </p:ext>
            </p:extLst>
          </p:nvPr>
        </p:nvGraphicFramePr>
        <p:xfrm>
          <a:off x="241848" y="1064509"/>
          <a:ext cx="8714748" cy="598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4748"/>
              </a:tblGrid>
              <a:tr h="135636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prstClr val="black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Возможно перейти на одну ступень ниже в категории риска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prstClr val="black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(кроме высокого риска), тем самым увеличив период между плановыми проверками,  при соблюдении одного из условий:</a:t>
                      </a:r>
                    </a:p>
                    <a:p>
                      <a:pPr algn="ctr"/>
                      <a:endParaRPr lang="ru-RU" sz="20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5886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Создание на предприятии подразделения пожарной охраны (кроме добровольной)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11045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В штате предприятия создается подразделение профилактики пожаров,  работники которого имеют пожарно-техническое образование и стаж работы в системе государственного пожарного надзора или тушения пожаров не менее 5 лет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8990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Проведение пожарного аудита на объекте (независимой оценки пожарного риска) с выводом о выполнении условий соответствия требованиям пожарной безопасности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8516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При последней плановой проверке нарушений требований пожарной безопасности не выявлено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59932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Отсутствие на объекте пожаров за последние 5 лет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(только для объектов категории значительного риска)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58867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8911167" y="913672"/>
            <a:ext cx="1620108" cy="6119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1"/>
          <a:lstStyle/>
          <a:p>
            <a:pPr algn="ctr"/>
            <a:r>
              <a:rPr lang="ru-RU" sz="3200" dirty="0" smtClean="0"/>
              <a:t>Понижение категории риска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437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47272"/>
              </p:ext>
            </p:extLst>
          </p:nvPr>
        </p:nvGraphicFramePr>
        <p:xfrm>
          <a:off x="162124" y="181025"/>
          <a:ext cx="10334855" cy="66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99"/>
                <a:gridCol w="4162650"/>
                <a:gridCol w="789468"/>
                <a:gridCol w="4665038"/>
              </a:tblGrid>
              <a:tr h="664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ГЛАВНОЕ УПРАВЛЕНИЕ МЧС РОССИИ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ПО АЛТАЙСКОМУ КРАЮ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УПОЛНОМОЧЕННЫЙ ПО ЗАЩИТЕ ПРАВ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ПРЕДПРИНИМАТЕЛЕЙ В АЛТАЙСКОМ КРАЕ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6" y="259873"/>
            <a:ext cx="597460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76" y="181025"/>
            <a:ext cx="682811" cy="66411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78234"/>
              </p:ext>
            </p:extLst>
          </p:nvPr>
        </p:nvGraphicFramePr>
        <p:xfrm>
          <a:off x="2106340" y="1405112"/>
          <a:ext cx="8280920" cy="490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10206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prstClr val="white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Категория риска (кроме значительного) повышается на одну ступень, при наличии следующих условий: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  <a:tr h="11529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При проведении пожарного аудита на объекте (независимой оценки пожарного риска) сделан вывод о невыполнении условий соответствия требованиям пожарной безопасности</a:t>
                      </a:r>
                    </a:p>
                  </a:txBody>
                  <a:tcPr/>
                </a:tc>
              </a:tr>
              <a:tr h="7471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На  Вашем объекте в течение последних 5 лет был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зафиксирован пожар</a:t>
                      </a:r>
                    </a:p>
                  </a:txBody>
                  <a:tcPr/>
                </a:tc>
              </a:tr>
              <a:tr h="1903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Наличие вступившего в законную силу постановления суда о назначении наказания в виде административного приостановления деятельности за нарушения требований пожарной безопасности юридического лица и индивидуального предпринимателя на объекте защиты в течение последних 3 лет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+mn-ea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172326" y="1261145"/>
            <a:ext cx="1862006" cy="52076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/>
              <a:t>Повышение категории риска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2326" y="6576190"/>
            <a:ext cx="10214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Подробнее </a:t>
            </a:r>
            <a:r>
              <a:rPr lang="ru-RU" sz="20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читай Постановление Правительства РФ №806 от 17.08.2016г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6821062"/>
      </p:ext>
    </p:extLst>
  </p:cSld>
  <p:clrMapOvr>
    <a:masterClrMapping/>
  </p:clrMapOvr>
</p:sld>
</file>

<file path=ppt/theme/theme1.xml><?xml version="1.0" encoding="utf-8"?>
<a:theme xmlns:a="http://schemas.openxmlformats.org/drawingml/2006/main" name="Институт У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7823</TotalTime>
  <Words>759</Words>
  <Application>Microsoft Office PowerPoint</Application>
  <PresentationFormat>Произвольный</PresentationFormat>
  <Paragraphs>83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Unicode MS</vt:lpstr>
      <vt:lpstr>Calibri</vt:lpstr>
      <vt:lpstr>Century Gothic</vt:lpstr>
      <vt:lpstr>Microsoft Sans Serif</vt:lpstr>
      <vt:lpstr>Times New Roman</vt:lpstr>
      <vt:lpstr>Wingdings 3</vt:lpstr>
      <vt:lpstr>Институт 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Каболоев</dc:creator>
  <cp:lastModifiedBy>1</cp:lastModifiedBy>
  <cp:revision>458</cp:revision>
  <cp:lastPrinted>2017-09-06T06:39:49Z</cp:lastPrinted>
  <dcterms:created xsi:type="dcterms:W3CDTF">2014-07-09T06:35:18Z</dcterms:created>
  <dcterms:modified xsi:type="dcterms:W3CDTF">2018-02-12T09:00:54Z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2014-04-09T00:00:00Z</vt:filetime>
  </property>
  <property fmtid="{D5CDD505-2E9C-101B-9397-08002B2CF9AE}" pid="3" name="LastSaved">
    <vt:filetime>2014-04-09T00:00:00Z</vt:filetime>
  </property>
</Properties>
</file>